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4"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5/28/2017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 xmlns:p14="http://schemas.microsoft.com/office/powerpoint/2010/main" val="939478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5/28/2017 5:52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7D71FC-ED40-4CF0-9FF0-7BE9D5BA469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trips dir="rd"/>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trips dir="rd"/>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8305800" cy="9144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“Our Lord and Savior Jesus Christ”</a:t>
            </a:r>
            <a:endParaRPr lang="en-US"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685800" y="3657600"/>
            <a:ext cx="7681913" cy="1370012"/>
          </a:xfrm>
        </p:spPr>
        <p:txBody>
          <a:bodyPr>
            <a:normAutofit/>
          </a:bodyPr>
          <a:lstStyle/>
          <a:p>
            <a:pPr algn="ctr"/>
            <a:r>
              <a:rPr lang="en-US" sz="5400" dirty="0" smtClean="0"/>
              <a:t>2 Pet.1:11</a:t>
            </a:r>
            <a:endParaRPr lang="en-US" sz="5400" dirty="0"/>
          </a:p>
        </p:txBody>
      </p:sp>
      <p:sp>
        <p:nvSpPr>
          <p:cNvPr id="4" name="TextBox 3"/>
          <p:cNvSpPr txBox="1"/>
          <p:nvPr/>
        </p:nvSpPr>
        <p:spPr>
          <a:xfrm>
            <a:off x="228600" y="4953000"/>
            <a:ext cx="8686800" cy="584775"/>
          </a:xfrm>
          <a:prstGeom prst="rect">
            <a:avLst/>
          </a:prstGeom>
          <a:noFill/>
        </p:spPr>
        <p:txBody>
          <a:bodyPr wrap="square" rtlCol="0">
            <a:spAutoFit/>
          </a:bodyPr>
          <a:lstStyle/>
          <a:p>
            <a:pPr algn="ctr"/>
            <a:r>
              <a:rPr lang="en-US" sz="3200" b="1" dirty="0" smtClean="0">
                <a:solidFill>
                  <a:srgbClr val="C00000"/>
                </a:solidFill>
              </a:rPr>
              <a:t>Every Word in the Phrase Has Great Significance </a:t>
            </a:r>
            <a:endParaRPr lang="en-US" sz="3200" b="1" dirty="0">
              <a:solidFill>
                <a:srgbClr val="C00000"/>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76200"/>
            <a:ext cx="8991600" cy="609398"/>
          </a:xfrm>
        </p:spPr>
        <p:txBody>
          <a:bodyPr/>
          <a:lstStyle/>
          <a:p>
            <a:pPr algn="ctr"/>
            <a:r>
              <a:rPr lang="en-US" sz="4400" b="1" spc="0" dirty="0">
                <a:ln>
                  <a:noFill/>
                </a:ln>
                <a:solidFill>
                  <a:schemeClr val="tx1"/>
                </a:solidFill>
                <a:effectLst/>
              </a:rPr>
              <a:t>“Our Lord and Savior Jesus Christ”</a:t>
            </a:r>
          </a:p>
        </p:txBody>
      </p:sp>
      <p:sp>
        <p:nvSpPr>
          <p:cNvPr id="6" name="Text Placeholder 5"/>
          <p:cNvSpPr>
            <a:spLocks noGrp="1"/>
          </p:cNvSpPr>
          <p:nvPr>
            <p:ph type="body" sz="quarter" idx="10"/>
          </p:nvPr>
        </p:nvSpPr>
        <p:spPr>
          <a:xfrm>
            <a:off x="76200" y="750838"/>
            <a:ext cx="9067800" cy="6107162"/>
          </a:xfrm>
        </p:spPr>
        <p:txBody>
          <a:bodyPr/>
          <a:lstStyle/>
          <a:p>
            <a:r>
              <a:rPr lang="en-US" sz="3000" b="1" dirty="0" smtClean="0">
                <a:solidFill>
                  <a:schemeClr val="accent6">
                    <a:lumMod val="50000"/>
                  </a:schemeClr>
                </a:solidFill>
              </a:rPr>
              <a:t>“</a:t>
            </a:r>
            <a:r>
              <a:rPr lang="en-US" b="1" dirty="0" smtClean="0">
                <a:solidFill>
                  <a:srgbClr val="C00000"/>
                </a:solidFill>
              </a:rPr>
              <a:t>Our</a:t>
            </a:r>
            <a:r>
              <a:rPr lang="en-US" sz="3000" b="1" dirty="0" smtClean="0">
                <a:solidFill>
                  <a:schemeClr val="accent6">
                    <a:lumMod val="50000"/>
                  </a:schemeClr>
                </a:solidFill>
              </a:rPr>
              <a:t>”  Peter Served Jesus,  not like Ex.5:2</a:t>
            </a:r>
          </a:p>
          <a:p>
            <a:r>
              <a:rPr lang="en-US" sz="3000" b="1" dirty="0" smtClean="0">
                <a:solidFill>
                  <a:schemeClr val="accent6">
                    <a:lumMod val="50000"/>
                  </a:schemeClr>
                </a:solidFill>
              </a:rPr>
              <a:t>“</a:t>
            </a:r>
            <a:r>
              <a:rPr lang="en-US" b="1" dirty="0" smtClean="0">
                <a:solidFill>
                  <a:srgbClr val="C00000"/>
                </a:solidFill>
              </a:rPr>
              <a:t>Lord</a:t>
            </a:r>
            <a:r>
              <a:rPr lang="en-US" sz="3000" b="1" dirty="0" smtClean="0">
                <a:solidFill>
                  <a:schemeClr val="accent6">
                    <a:lumMod val="50000"/>
                  </a:schemeClr>
                </a:solidFill>
              </a:rPr>
              <a:t>” He to whom a person or thing belongs, about which he has power of deciding; master, lord. Supreme in authority. Mt.28:18, Col.1:15-18, 1Tim.6:15, Lk.6:46</a:t>
            </a:r>
          </a:p>
          <a:p>
            <a:r>
              <a:rPr lang="en-US" sz="3000" b="1" dirty="0" smtClean="0">
                <a:solidFill>
                  <a:schemeClr val="accent6">
                    <a:lumMod val="50000"/>
                  </a:schemeClr>
                </a:solidFill>
              </a:rPr>
              <a:t>“</a:t>
            </a:r>
            <a:r>
              <a:rPr lang="en-US" sz="2800" b="1" dirty="0" smtClean="0">
                <a:solidFill>
                  <a:srgbClr val="C00000"/>
                </a:solidFill>
              </a:rPr>
              <a:t>And</a:t>
            </a:r>
            <a:r>
              <a:rPr lang="en-US" sz="3000" b="1" dirty="0" smtClean="0">
                <a:solidFill>
                  <a:schemeClr val="accent6">
                    <a:lumMod val="50000"/>
                  </a:schemeClr>
                </a:solidFill>
              </a:rPr>
              <a:t>” A conjunction, Joins together.  Not “or”</a:t>
            </a:r>
          </a:p>
          <a:p>
            <a:r>
              <a:rPr lang="en-US" sz="3000" b="1" dirty="0" smtClean="0">
                <a:solidFill>
                  <a:schemeClr val="accent6">
                    <a:lumMod val="50000"/>
                  </a:schemeClr>
                </a:solidFill>
              </a:rPr>
              <a:t>“</a:t>
            </a:r>
            <a:r>
              <a:rPr lang="en-US" b="1" dirty="0" smtClean="0">
                <a:solidFill>
                  <a:srgbClr val="C00000"/>
                </a:solidFill>
              </a:rPr>
              <a:t>Savior</a:t>
            </a:r>
            <a:r>
              <a:rPr lang="en-US" sz="3000" b="1" dirty="0" smtClean="0">
                <a:solidFill>
                  <a:schemeClr val="accent6">
                    <a:lumMod val="50000"/>
                  </a:schemeClr>
                </a:solidFill>
              </a:rPr>
              <a:t>” Deliverer, Preserver.  To save, keep safe and sound, to rescue from danger or destruction. Rom.1-3</a:t>
            </a:r>
            <a:r>
              <a:rPr lang="en-US" sz="3000" b="1" smtClean="0">
                <a:solidFill>
                  <a:schemeClr val="accent6">
                    <a:lumMod val="50000"/>
                  </a:schemeClr>
                </a:solidFill>
              </a:rPr>
              <a:t>, </a:t>
            </a:r>
            <a:r>
              <a:rPr lang="en-US" sz="3000" b="1" smtClean="0">
                <a:solidFill>
                  <a:schemeClr val="accent6">
                    <a:lumMod val="50000"/>
                  </a:schemeClr>
                </a:solidFill>
              </a:rPr>
              <a:t>Rom.5:6-10, Eph.2:1-3</a:t>
            </a:r>
            <a:r>
              <a:rPr lang="en-US" sz="3000" b="1" dirty="0" smtClean="0">
                <a:solidFill>
                  <a:schemeClr val="accent6">
                    <a:lumMod val="50000"/>
                  </a:schemeClr>
                </a:solidFill>
              </a:rPr>
              <a:t>, Col.1:20-22</a:t>
            </a:r>
          </a:p>
          <a:p>
            <a:r>
              <a:rPr lang="en-US" sz="3000" b="1" dirty="0" smtClean="0">
                <a:solidFill>
                  <a:schemeClr val="accent6">
                    <a:lumMod val="50000"/>
                  </a:schemeClr>
                </a:solidFill>
              </a:rPr>
              <a:t>“</a:t>
            </a:r>
            <a:r>
              <a:rPr lang="en-US" b="1" dirty="0" smtClean="0">
                <a:solidFill>
                  <a:srgbClr val="C00000"/>
                </a:solidFill>
              </a:rPr>
              <a:t>Jesus</a:t>
            </a:r>
            <a:r>
              <a:rPr lang="en-US" sz="3000" b="1" dirty="0" smtClean="0">
                <a:solidFill>
                  <a:schemeClr val="accent6">
                    <a:lumMod val="50000"/>
                  </a:schemeClr>
                </a:solidFill>
              </a:rPr>
              <a:t>” Jehovah is salvation.  God incarnate, Phil.2:5-8,  1 Tim.3:14-16, Luke 2:9-14</a:t>
            </a:r>
          </a:p>
          <a:p>
            <a:r>
              <a:rPr lang="en-US" sz="3000" b="1" dirty="0" smtClean="0">
                <a:solidFill>
                  <a:schemeClr val="accent6">
                    <a:lumMod val="50000"/>
                  </a:schemeClr>
                </a:solidFill>
              </a:rPr>
              <a:t>“</a:t>
            </a:r>
            <a:r>
              <a:rPr lang="en-US" b="1" dirty="0" smtClean="0">
                <a:solidFill>
                  <a:srgbClr val="C00000"/>
                </a:solidFill>
              </a:rPr>
              <a:t>Christ</a:t>
            </a:r>
            <a:r>
              <a:rPr lang="en-US" sz="3000" b="1" dirty="0" smtClean="0">
                <a:solidFill>
                  <a:schemeClr val="accent6">
                    <a:lumMod val="50000"/>
                  </a:schemeClr>
                </a:solidFill>
              </a:rPr>
              <a:t>” anointed.  In O.T. Prophets, Priests,  Kings were anointed. Heb.1:1-2, Heb.8-9, Mt.25:31ff</a:t>
            </a:r>
            <a:endParaRPr lang="en-US" sz="3000" b="1" dirty="0">
              <a:solidFill>
                <a:schemeClr val="accent6">
                  <a:lumMod val="50000"/>
                </a:schemeClr>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04800" y="1676400"/>
            <a:ext cx="8458200" cy="4343400"/>
          </a:xfrm>
        </p:spPr>
        <p:txBody>
          <a:bodyPr>
            <a:noAutofit/>
          </a:bodyPr>
          <a:lstStyle/>
          <a:p>
            <a:pPr marL="609600" indent="-609600">
              <a:buFont typeface="Wingdings" pitchFamily="2" charset="2"/>
              <a:buAutoNum type="arabicPeriod"/>
            </a:pPr>
            <a:r>
              <a:rPr lang="en-US" sz="3300" b="1" dirty="0">
                <a:effectLst>
                  <a:outerShdw blurRad="38100" dist="38100" dir="2700000" algn="tl">
                    <a:srgbClr val="000000">
                      <a:alpha val="43137"/>
                    </a:srgbClr>
                  </a:outerShdw>
                </a:effectLst>
              </a:rPr>
              <a:t>Hear the gospel of Christ,  </a:t>
            </a:r>
            <a:r>
              <a:rPr lang="en-US" b="1" dirty="0">
                <a:effectLst>
                  <a:outerShdw blurRad="38100" dist="38100" dir="2700000" algn="tl">
                    <a:srgbClr val="000000">
                      <a:alpha val="43137"/>
                    </a:srgbClr>
                  </a:outerShdw>
                </a:effectLst>
              </a:rPr>
              <a:t>Matt.7:24</a:t>
            </a:r>
            <a:endParaRPr lang="en-US" sz="3300" b="1" dirty="0">
              <a:effectLst>
                <a:outerShdw blurRad="38100" dist="38100" dir="2700000" algn="tl">
                  <a:srgbClr val="000000">
                    <a:alpha val="43137"/>
                  </a:srgbClr>
                </a:outerShdw>
              </a:effectLst>
            </a:endParaRPr>
          </a:p>
          <a:p>
            <a:pPr marL="609600" indent="-609600">
              <a:buFont typeface="Wingdings" pitchFamily="2" charset="2"/>
              <a:buAutoNum type="arabicPeriod"/>
            </a:pPr>
            <a:r>
              <a:rPr lang="en-US" sz="3300" b="1" dirty="0">
                <a:effectLst>
                  <a:outerShdw blurRad="38100" dist="38100" dir="2700000" algn="tl">
                    <a:srgbClr val="000000">
                      <a:alpha val="43137"/>
                    </a:srgbClr>
                  </a:outerShdw>
                </a:effectLst>
              </a:rPr>
              <a:t>Believe in Jesus </a:t>
            </a:r>
            <a:r>
              <a:rPr lang="en-US" sz="3300" b="1" dirty="0" smtClean="0">
                <a:effectLst>
                  <a:outerShdw blurRad="38100" dist="38100" dir="2700000" algn="tl">
                    <a:srgbClr val="000000">
                      <a:alpha val="43137"/>
                    </a:srgbClr>
                  </a:outerShdw>
                </a:effectLst>
              </a:rPr>
              <a:t>Christ,  </a:t>
            </a:r>
            <a:r>
              <a:rPr lang="en-US" dirty="0" smtClean="0">
                <a:effectLst>
                  <a:outerShdw blurRad="38100" dist="38100" dir="2700000" algn="tl">
                    <a:srgbClr val="000000">
                      <a:alpha val="43137"/>
                    </a:srgbClr>
                  </a:outerShdw>
                </a:effectLst>
              </a:rPr>
              <a:t>1 </a:t>
            </a:r>
            <a:r>
              <a:rPr lang="en-US" b="1" dirty="0" smtClean="0">
                <a:effectLst>
                  <a:outerShdw blurRad="38100" dist="38100" dir="2700000" algn="tl">
                    <a:srgbClr val="000000">
                      <a:alpha val="43137"/>
                    </a:srgbClr>
                  </a:outerShdw>
                </a:effectLst>
              </a:rPr>
              <a:t>Cor.15:1-4</a:t>
            </a:r>
            <a:endParaRPr lang="en-US" sz="3300" b="1" dirty="0">
              <a:effectLst>
                <a:outerShdw blurRad="38100" dist="38100" dir="2700000" algn="tl">
                  <a:srgbClr val="000000">
                    <a:alpha val="43137"/>
                  </a:srgbClr>
                </a:outerShdw>
              </a:effectLst>
            </a:endParaRPr>
          </a:p>
          <a:p>
            <a:pPr marL="609600" indent="-609600">
              <a:buFont typeface="Wingdings" pitchFamily="2" charset="2"/>
              <a:buAutoNum type="arabicPeriod"/>
            </a:pPr>
            <a:r>
              <a:rPr lang="en-US" sz="3300" b="1" dirty="0">
                <a:effectLst>
                  <a:outerShdw blurRad="38100" dist="38100" dir="2700000" algn="tl">
                    <a:srgbClr val="000000">
                      <a:alpha val="43137"/>
                    </a:srgbClr>
                  </a:outerShdw>
                </a:effectLst>
              </a:rPr>
              <a:t>Repent and Turn to God,  </a:t>
            </a:r>
            <a:r>
              <a:rPr lang="en-US" sz="3300"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Luke </a:t>
            </a:r>
            <a:r>
              <a:rPr lang="en-US" b="1" dirty="0">
                <a:effectLst>
                  <a:outerShdw blurRad="38100" dist="38100" dir="2700000" algn="tl">
                    <a:srgbClr val="000000">
                      <a:alpha val="43137"/>
                    </a:srgbClr>
                  </a:outerShdw>
                </a:effectLst>
              </a:rPr>
              <a:t>24:47</a:t>
            </a:r>
            <a:endParaRPr lang="en-US" sz="3300" b="1" dirty="0">
              <a:effectLst>
                <a:outerShdw blurRad="38100" dist="38100" dir="2700000" algn="tl">
                  <a:srgbClr val="000000">
                    <a:alpha val="43137"/>
                  </a:srgbClr>
                </a:outerShdw>
              </a:effectLst>
            </a:endParaRPr>
          </a:p>
          <a:p>
            <a:pPr marL="609600" indent="-609600">
              <a:buFont typeface="Wingdings" pitchFamily="2" charset="2"/>
              <a:buAutoNum type="arabicPeriod"/>
            </a:pPr>
            <a:r>
              <a:rPr lang="en-US" sz="3300" b="1" dirty="0">
                <a:effectLst>
                  <a:outerShdw blurRad="38100" dist="38100" dir="2700000" algn="tl">
                    <a:srgbClr val="000000">
                      <a:alpha val="43137"/>
                    </a:srgbClr>
                  </a:outerShdw>
                </a:effectLst>
              </a:rPr>
              <a:t>Confess Jesus Before Men,  </a:t>
            </a:r>
            <a:r>
              <a:rPr lang="en-US" b="1" dirty="0">
                <a:effectLst>
                  <a:outerShdw blurRad="38100" dist="38100" dir="2700000" algn="tl">
                    <a:srgbClr val="000000">
                      <a:alpha val="43137"/>
                    </a:srgbClr>
                  </a:outerShdw>
                </a:effectLst>
              </a:rPr>
              <a:t>Rom.10:9-10</a:t>
            </a:r>
            <a:endParaRPr lang="en-US" sz="3300" b="1" dirty="0">
              <a:effectLst>
                <a:outerShdw blurRad="38100" dist="38100" dir="2700000" algn="tl">
                  <a:srgbClr val="000000">
                    <a:alpha val="43137"/>
                  </a:srgbClr>
                </a:outerShdw>
              </a:effectLst>
            </a:endParaRPr>
          </a:p>
          <a:p>
            <a:pPr marL="609600" indent="-609600">
              <a:buFont typeface="Wingdings" pitchFamily="2" charset="2"/>
              <a:buAutoNum type="arabicPeriod"/>
            </a:pPr>
            <a:r>
              <a:rPr lang="en-US" sz="3300" b="1" dirty="0">
                <a:effectLst>
                  <a:outerShdw blurRad="38100" dist="38100" dir="2700000" algn="tl">
                    <a:srgbClr val="000000">
                      <a:alpha val="43137"/>
                    </a:srgbClr>
                  </a:outerShdw>
                </a:effectLst>
              </a:rPr>
              <a:t>Be Baptized,  </a:t>
            </a:r>
            <a:r>
              <a:rPr lang="en-US" b="1" dirty="0">
                <a:effectLst>
                  <a:outerShdw blurRad="38100" dist="38100" dir="2700000" algn="tl">
                    <a:srgbClr val="000000">
                      <a:alpha val="43137"/>
                    </a:srgbClr>
                  </a:outerShdw>
                </a:effectLst>
              </a:rPr>
              <a:t>Mark 16:16</a:t>
            </a:r>
            <a:endParaRPr lang="en-US" sz="3300" b="1" dirty="0">
              <a:effectLst>
                <a:outerShdw blurRad="38100" dist="38100" dir="2700000" algn="tl">
                  <a:srgbClr val="000000">
                    <a:alpha val="43137"/>
                  </a:srgbClr>
                </a:outerShdw>
              </a:effectLst>
            </a:endParaRPr>
          </a:p>
          <a:p>
            <a:pPr marL="609600" indent="-609600">
              <a:buFont typeface="Wingdings" pitchFamily="2" charset="2"/>
              <a:buNone/>
            </a:pPr>
            <a:r>
              <a:rPr lang="en-US" sz="3300" b="1" dirty="0">
                <a:effectLst>
                  <a:outerShdw blurRad="38100" dist="38100" dir="2700000" algn="tl">
                    <a:srgbClr val="000000">
                      <a:alpha val="43137"/>
                    </a:srgbClr>
                  </a:outerShdw>
                </a:effectLst>
              </a:rPr>
              <a:t>          ------------------------------------------</a:t>
            </a:r>
          </a:p>
          <a:p>
            <a:pPr marL="609600" indent="-609600">
              <a:buSzPct val="95000"/>
              <a:buFont typeface="Wingdings" pitchFamily="2" charset="2"/>
              <a:buChar char="Ø"/>
            </a:pPr>
            <a:r>
              <a:rPr lang="en-US" sz="3300" b="1" dirty="0">
                <a:solidFill>
                  <a:schemeClr val="accent5">
                    <a:lumMod val="75000"/>
                  </a:schemeClr>
                </a:solidFill>
              </a:rPr>
              <a:t>Be Thou Faithful Unto Death,  </a:t>
            </a:r>
            <a:r>
              <a:rPr lang="en-US" b="1" dirty="0">
                <a:solidFill>
                  <a:schemeClr val="accent5">
                    <a:lumMod val="75000"/>
                  </a:schemeClr>
                </a:solidFill>
              </a:rPr>
              <a:t>Rev.2:10</a:t>
            </a:r>
            <a:endParaRPr lang="en-US" sz="3300" b="1" dirty="0">
              <a:solidFill>
                <a:schemeClr val="accent5">
                  <a:lumMod val="75000"/>
                </a:schemeClr>
              </a:solidFill>
            </a:endParaRPr>
          </a:p>
          <a:p>
            <a:pPr marL="609600" indent="-609600">
              <a:buSzPct val="95000"/>
              <a:buFont typeface="Wingdings" pitchFamily="2" charset="2"/>
              <a:buChar char="Ø"/>
            </a:pPr>
            <a:r>
              <a:rPr lang="en-US" sz="3300" b="1" dirty="0">
                <a:solidFill>
                  <a:schemeClr val="accent5">
                    <a:lumMod val="75000"/>
                  </a:schemeClr>
                </a:solidFill>
              </a:rPr>
              <a:t>If Err From The Truth: Repent and Pray God, </a:t>
            </a:r>
            <a:r>
              <a:rPr lang="en-US" b="1" dirty="0">
                <a:solidFill>
                  <a:schemeClr val="accent5">
                    <a:lumMod val="75000"/>
                  </a:schemeClr>
                </a:solidFill>
              </a:rPr>
              <a:t>Ac.19:18</a:t>
            </a:r>
            <a:endParaRPr lang="en-US" sz="3300" b="1" dirty="0">
              <a:solidFill>
                <a:schemeClr val="accent5">
                  <a:lumMod val="75000"/>
                </a:schemeClr>
              </a:solidFill>
            </a:endParaRPr>
          </a:p>
        </p:txBody>
      </p:sp>
      <p:sp>
        <p:nvSpPr>
          <p:cNvPr id="12290" name="Rectangle 2"/>
          <p:cNvSpPr>
            <a:spLocks noGrp="1" noChangeArrowheads="1"/>
          </p:cNvSpPr>
          <p:nvPr>
            <p:ph type="title"/>
          </p:nvPr>
        </p:nvSpPr>
        <p:spPr>
          <a:xfrm>
            <a:off x="304800" y="914400"/>
            <a:ext cx="8382000" cy="838200"/>
          </a:xfrm>
        </p:spPr>
        <p:txBody>
          <a:bodyPr>
            <a:normAutofit fontScale="90000"/>
          </a:bodyPr>
          <a:lstStyle/>
          <a:p>
            <a:pPr algn="ctr"/>
            <a:r>
              <a:rPr lang="en-US" sz="4800" b="1" dirty="0" smtClean="0">
                <a:solidFill>
                  <a:srgbClr val="C00000"/>
                </a:solidFill>
                <a:latin typeface="Aldine401 BT" pitchFamily="18" charset="0"/>
              </a:rPr>
              <a:t>The Savior is Calling You to Come</a:t>
            </a:r>
            <a:endParaRPr lang="en-US" sz="4800" b="1" dirty="0">
              <a:solidFill>
                <a:srgbClr val="C00000"/>
              </a:solidFill>
              <a:latin typeface="Aldine401 BT"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left)">
                                      <p:cBhvr>
                                        <p:cTn id="7" dur="500"/>
                                        <p:tgtEl>
                                          <p:spTgt spid="12290"/>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wipe(left)">
                                      <p:cBhvr>
                                        <p:cTn id="11" dur="1000"/>
                                        <p:tgtEl>
                                          <p:spTgt spid="12291">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50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wipe(left)">
                                      <p:cBhvr>
                                        <p:cTn id="15" dur="1000"/>
                                        <p:tgtEl>
                                          <p:spTgt spid="12291">
                                            <p:txEl>
                                              <p:pRg st="1" end="1"/>
                                            </p:txEl>
                                          </p:spTgt>
                                        </p:tgtEl>
                                      </p:cBhvr>
                                    </p:animEffect>
                                  </p:childTnLst>
                                </p:cTn>
                              </p:par>
                            </p:childTnLst>
                          </p:cTn>
                        </p:par>
                        <p:par>
                          <p:cTn id="16" fill="hold">
                            <p:stCondLst>
                              <p:cond delay="3500"/>
                            </p:stCondLst>
                            <p:childTnLst>
                              <p:par>
                                <p:cTn id="17" presetID="22" presetClass="entr" presetSubtype="8" fill="hold" grpId="0" nodeType="afterEffect">
                                  <p:stCondLst>
                                    <p:cond delay="500"/>
                                  </p:stCondLst>
                                  <p:childTnLst>
                                    <p:set>
                                      <p:cBhvr>
                                        <p:cTn id="18" dur="1" fill="hold">
                                          <p:stCondLst>
                                            <p:cond delay="0"/>
                                          </p:stCondLst>
                                        </p:cTn>
                                        <p:tgtEl>
                                          <p:spTgt spid="12291">
                                            <p:txEl>
                                              <p:pRg st="2" end="2"/>
                                            </p:txEl>
                                          </p:spTgt>
                                        </p:tgtEl>
                                        <p:attrNameLst>
                                          <p:attrName>style.visibility</p:attrName>
                                        </p:attrNameLst>
                                      </p:cBhvr>
                                      <p:to>
                                        <p:strVal val="visible"/>
                                      </p:to>
                                    </p:set>
                                    <p:animEffect transition="in" filter="wipe(left)">
                                      <p:cBhvr>
                                        <p:cTn id="19" dur="1000"/>
                                        <p:tgtEl>
                                          <p:spTgt spid="12291">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500"/>
                                  </p:stCondLst>
                                  <p:childTnLst>
                                    <p:set>
                                      <p:cBhvr>
                                        <p:cTn id="22" dur="1" fill="hold">
                                          <p:stCondLst>
                                            <p:cond delay="0"/>
                                          </p:stCondLst>
                                        </p:cTn>
                                        <p:tgtEl>
                                          <p:spTgt spid="12291">
                                            <p:txEl>
                                              <p:pRg st="3" end="3"/>
                                            </p:txEl>
                                          </p:spTgt>
                                        </p:tgtEl>
                                        <p:attrNameLst>
                                          <p:attrName>style.visibility</p:attrName>
                                        </p:attrNameLst>
                                      </p:cBhvr>
                                      <p:to>
                                        <p:strVal val="visible"/>
                                      </p:to>
                                    </p:set>
                                    <p:animEffect transition="in" filter="wipe(left)">
                                      <p:cBhvr>
                                        <p:cTn id="23" dur="1000"/>
                                        <p:tgtEl>
                                          <p:spTgt spid="12291">
                                            <p:txEl>
                                              <p:pRg st="3" end="3"/>
                                            </p:txEl>
                                          </p:spTgt>
                                        </p:tgtEl>
                                      </p:cBhvr>
                                    </p:animEffect>
                                  </p:childTnLst>
                                </p:cTn>
                              </p:par>
                            </p:childTnLst>
                          </p:cTn>
                        </p:par>
                        <p:par>
                          <p:cTn id="24" fill="hold">
                            <p:stCondLst>
                              <p:cond delay="6500"/>
                            </p:stCondLst>
                            <p:childTnLst>
                              <p:par>
                                <p:cTn id="25" presetID="22" presetClass="entr" presetSubtype="8" fill="hold" grpId="0" nodeType="afterEffect">
                                  <p:stCondLst>
                                    <p:cond delay="50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wipe(left)">
                                      <p:cBhvr>
                                        <p:cTn id="27" dur="1000"/>
                                        <p:tgtEl>
                                          <p:spTgt spid="12291">
                                            <p:txEl>
                                              <p:pRg st="4" end="4"/>
                                            </p:txEl>
                                          </p:spTgt>
                                        </p:tgtEl>
                                      </p:cBhvr>
                                    </p:animEffect>
                                  </p:childTnLst>
                                </p:cTn>
                              </p:par>
                            </p:childTnLst>
                          </p:cTn>
                        </p:par>
                        <p:par>
                          <p:cTn id="28" fill="hold">
                            <p:stCondLst>
                              <p:cond delay="8000"/>
                            </p:stCondLst>
                            <p:childTnLst>
                              <p:par>
                                <p:cTn id="29" presetID="22" presetClass="entr" presetSubtype="8" fill="hold" grpId="0" nodeType="afterEffect">
                                  <p:stCondLst>
                                    <p:cond delay="500"/>
                                  </p:stCondLst>
                                  <p:childTnLst>
                                    <p:set>
                                      <p:cBhvr>
                                        <p:cTn id="30" dur="1" fill="hold">
                                          <p:stCondLst>
                                            <p:cond delay="0"/>
                                          </p:stCondLst>
                                        </p:cTn>
                                        <p:tgtEl>
                                          <p:spTgt spid="12291">
                                            <p:txEl>
                                              <p:pRg st="5" end="5"/>
                                            </p:txEl>
                                          </p:spTgt>
                                        </p:tgtEl>
                                        <p:attrNameLst>
                                          <p:attrName>style.visibility</p:attrName>
                                        </p:attrNameLst>
                                      </p:cBhvr>
                                      <p:to>
                                        <p:strVal val="visible"/>
                                      </p:to>
                                    </p:set>
                                    <p:animEffect transition="in" filter="wipe(left)">
                                      <p:cBhvr>
                                        <p:cTn id="31" dur="1000"/>
                                        <p:tgtEl>
                                          <p:spTgt spid="12291">
                                            <p:txEl>
                                              <p:pRg st="5" end="5"/>
                                            </p:txEl>
                                          </p:spTgt>
                                        </p:tgtEl>
                                      </p:cBhvr>
                                    </p:animEffect>
                                  </p:childTnLst>
                                </p:cTn>
                              </p:par>
                            </p:childTnLst>
                          </p:cTn>
                        </p:par>
                        <p:par>
                          <p:cTn id="32" fill="hold">
                            <p:stCondLst>
                              <p:cond delay="9500"/>
                            </p:stCondLst>
                            <p:childTnLst>
                              <p:par>
                                <p:cTn id="33" presetID="22" presetClass="entr" presetSubtype="8" fill="hold" grpId="0" nodeType="afterEffect">
                                  <p:stCondLst>
                                    <p:cond delay="500"/>
                                  </p:stCondLst>
                                  <p:childTnLst>
                                    <p:set>
                                      <p:cBhvr>
                                        <p:cTn id="34" dur="1" fill="hold">
                                          <p:stCondLst>
                                            <p:cond delay="0"/>
                                          </p:stCondLst>
                                        </p:cTn>
                                        <p:tgtEl>
                                          <p:spTgt spid="12291">
                                            <p:txEl>
                                              <p:pRg st="6" end="6"/>
                                            </p:txEl>
                                          </p:spTgt>
                                        </p:tgtEl>
                                        <p:attrNameLst>
                                          <p:attrName>style.visibility</p:attrName>
                                        </p:attrNameLst>
                                      </p:cBhvr>
                                      <p:to>
                                        <p:strVal val="visible"/>
                                      </p:to>
                                    </p:set>
                                    <p:animEffect transition="in" filter="wipe(left)">
                                      <p:cBhvr>
                                        <p:cTn id="35" dur="1000"/>
                                        <p:tgtEl>
                                          <p:spTgt spid="12291">
                                            <p:txEl>
                                              <p:pRg st="6" end="6"/>
                                            </p:txEl>
                                          </p:spTgt>
                                        </p:tgtEl>
                                      </p:cBhvr>
                                    </p:animEffect>
                                  </p:childTnLst>
                                </p:cTn>
                              </p:par>
                            </p:childTnLst>
                          </p:cTn>
                        </p:par>
                        <p:par>
                          <p:cTn id="36" fill="hold">
                            <p:stCondLst>
                              <p:cond delay="11000"/>
                            </p:stCondLst>
                            <p:childTnLst>
                              <p:par>
                                <p:cTn id="37" presetID="22" presetClass="entr" presetSubtype="8" fill="hold" grpId="0" nodeType="afterEffect">
                                  <p:stCondLst>
                                    <p:cond delay="500"/>
                                  </p:stCondLst>
                                  <p:childTnLst>
                                    <p:set>
                                      <p:cBhvr>
                                        <p:cTn id="38" dur="1" fill="hold">
                                          <p:stCondLst>
                                            <p:cond delay="0"/>
                                          </p:stCondLst>
                                        </p:cTn>
                                        <p:tgtEl>
                                          <p:spTgt spid="12291">
                                            <p:txEl>
                                              <p:pRg st="7" end="7"/>
                                            </p:txEl>
                                          </p:spTgt>
                                        </p:tgtEl>
                                        <p:attrNameLst>
                                          <p:attrName>style.visibility</p:attrName>
                                        </p:attrNameLst>
                                      </p:cBhvr>
                                      <p:to>
                                        <p:strVal val="visible"/>
                                      </p:to>
                                    </p:set>
                                    <p:animEffect transition="in" filter="wipe(left)">
                                      <p:cBhvr>
                                        <p:cTn id="39" dur="10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10000"/>
      <p:bldP spid="12290" grpId="0" autoUpdateAnimBg="0"/>
    </p:bldLst>
  </p:timing>
</p:sld>
</file>

<file path=ppt/theme/theme1.xml><?xml version="1.0" encoding="utf-8"?>
<a:theme xmlns:a="http://schemas.openxmlformats.org/drawingml/2006/main" name="1_White Template with yellow-magenta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yellow-magenta Segoe</Template>
  <TotalTime>6849</TotalTime>
  <Words>315</Words>
  <Application>Microsoft Office PowerPoint</Application>
  <PresentationFormat>On-screen Show (4:3)</PresentationFormat>
  <Paragraphs>24</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1_White Template with yellow-magenta Segoe</vt:lpstr>
      <vt:lpstr>White with Courier font for code slides</vt:lpstr>
      <vt:lpstr>“Our Lord and Savior Jesus Christ”</vt:lpstr>
      <vt:lpstr>“Our Lord and Savior Jesus Christ”</vt:lpstr>
      <vt:lpstr>The Savior is Calling You to Come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Owner</dc:creator>
  <cp:keywords/>
  <cp:lastModifiedBy>Danny McKibben</cp:lastModifiedBy>
  <cp:revision>122</cp:revision>
  <dcterms:created xsi:type="dcterms:W3CDTF">2017-05-23T19:04:34Z</dcterms:created>
  <dcterms:modified xsi:type="dcterms:W3CDTF">2017-05-28T21:52:16Z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