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98" y="-50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580354-07D9-4AD8-A948-5B696BB3A88B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507DE8-1B73-445B-AB54-A597DA885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07DE8-1B73-445B-AB54-A597DA885E1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07DE8-1B73-445B-AB54-A597DA885E1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D4036E-4AE2-415D-8404-AC371A2BDD92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7338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76400"/>
            <a:ext cx="37338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304800"/>
            <a:ext cx="8077200" cy="1066800"/>
          </a:xfrm>
          <a:prstGeom prst="rect">
            <a:avLst/>
          </a:prstGeom>
          <a:solidFill>
            <a:schemeClr val="bg1">
              <a:alpha val="3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600200"/>
            <a:ext cx="8153400" cy="4953000"/>
          </a:xfrm>
          <a:prstGeom prst="rect">
            <a:avLst/>
          </a:prstGeom>
          <a:solidFill>
            <a:schemeClr val="bg1">
              <a:alpha val="7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620000" cy="444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trips dir="rd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Lane - Narrow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Lane - Narrow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Lane - Narrow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Lane - Narrow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Lane - Narrow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Lane - Narrow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Lane - Narrow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400">
          <a:solidFill>
            <a:schemeClr val="accent1"/>
          </a:solidFill>
          <a:latin typeface="Lane - Narrow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304800"/>
            <a:ext cx="6934200" cy="1676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“I Must Be About My Father’s Business”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9600" y="5638800"/>
            <a:ext cx="4495800" cy="914400"/>
          </a:xfrm>
          <a:gradFill>
            <a:gsLst>
              <a:gs pos="0">
                <a:schemeClr val="tx2">
                  <a:alpha val="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en-US" sz="5400" dirty="0" smtClean="0">
                <a:solidFill>
                  <a:srgbClr val="C00000"/>
                </a:solidFill>
              </a:rPr>
              <a:t>Luke 2:40-52</a:t>
            </a:r>
            <a:endParaRPr lang="en-US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915400" cy="838200"/>
          </a:xfrm>
          <a:noFill/>
        </p:spPr>
        <p:txBody>
          <a:bodyPr/>
          <a:lstStyle/>
          <a:p>
            <a:pPr algn="ctr"/>
            <a:r>
              <a:rPr lang="en-US" sz="3800" dirty="0" smtClean="0">
                <a:solidFill>
                  <a:srgbClr val="FFFF00"/>
                </a:solidFill>
              </a:rPr>
              <a:t>“I Must Be About My Father’s Business”</a:t>
            </a:r>
            <a:endParaRPr lang="en-US" sz="3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610600" cy="6096000"/>
          </a:xfrm>
          <a:gradFill flip="none" rotWithShape="1">
            <a:gsLst>
              <a:gs pos="0">
                <a:schemeClr val="accent1">
                  <a:alpha val="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  <a:effectLst>
            <a:outerShdw dir="5400000" sx="81000" sy="81000" algn="ctr" rotWithShape="0">
              <a:srgbClr val="000000">
                <a:alpha val="2000"/>
              </a:srgbClr>
            </a:outerShdw>
          </a:effectLst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Follow Example of Jesus, 1 Pet.2:21, 1Cor.11:1, Eph.5:1-2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Personally be Done: “I”  - Gal.6:1-10</a:t>
            </a:r>
          </a:p>
          <a:p>
            <a:r>
              <a:rPr lang="en-US" sz="3200" dirty="0" smtClean="0"/>
              <a:t>A Moral Obligation: “Must Be”  Heb.5:8-9, John 3:7, John 4:24, Acts 5:29, 1 Tim.3:15</a:t>
            </a:r>
          </a:p>
          <a:p>
            <a:r>
              <a:rPr lang="en-US" sz="3200" dirty="0" smtClean="0"/>
              <a:t>Whose Business?  “My Father’s Business”</a:t>
            </a:r>
          </a:p>
          <a:p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What Business?  Affairs of My Father, The Things of My Father, Father’s House</a:t>
            </a:r>
          </a:p>
          <a:p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What Does God Ask of Us? Mt.28:18f, Micah 6:6-8, 1Tim.3:15, 2Tim.2:4, Tit.2:11-15</a:t>
            </a:r>
          </a:p>
          <a:p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Tie it Together, Jn.4:34, 6:38, Matt.7:21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8077200" cy="657225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Arrus Blk BT" pitchFamily="18" charset="0"/>
              </a:rPr>
              <a:t>God’s Plan of Redemption</a:t>
            </a:r>
          </a:p>
        </p:txBody>
      </p:sp>
      <p:sp>
        <p:nvSpPr>
          <p:cNvPr id="163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7848600" cy="4430106"/>
          </a:xfrm>
        </p:spPr>
        <p:txBody>
          <a:bodyPr>
            <a:noAutofit/>
          </a:bodyPr>
          <a:lstStyle/>
          <a:p>
            <a:pPr marL="609600" indent="-609600" eaLnBrk="1" hangingPunct="1">
              <a:lnSpc>
                <a:spcPct val="90000"/>
              </a:lnSpc>
              <a:buSzPct val="96000"/>
              <a:buFont typeface="Wingdings" pitchFamily="2" charset="2"/>
              <a:buAutoNum type="arabicPeriod"/>
              <a:defRPr/>
            </a:pPr>
            <a:r>
              <a:rPr lang="en-US" sz="3200" dirty="0">
                <a:solidFill>
                  <a:schemeClr val="tx1"/>
                </a:solidFill>
                <a:latin typeface="Caslon Bd BT" pitchFamily="18" charset="0"/>
              </a:rPr>
              <a:t>Hear the Gospel of Christ, </a:t>
            </a:r>
            <a:r>
              <a:rPr lang="en-US" sz="3200" dirty="0" smtClean="0">
                <a:solidFill>
                  <a:schemeClr val="tx1"/>
                </a:solidFill>
                <a:latin typeface="Caslon Bd BT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slon Bd BT" pitchFamily="18" charset="0"/>
              </a:rPr>
              <a:t>Acts </a:t>
            </a:r>
            <a:r>
              <a:rPr lang="en-US" sz="2400" dirty="0">
                <a:solidFill>
                  <a:schemeClr val="tx1"/>
                </a:solidFill>
                <a:latin typeface="Caslon Bd BT" pitchFamily="18" charset="0"/>
              </a:rPr>
              <a:t>2:22</a:t>
            </a:r>
            <a:endParaRPr lang="en-US" sz="1800" dirty="0">
              <a:solidFill>
                <a:schemeClr val="tx1"/>
              </a:solidFill>
              <a:latin typeface="Caslon Bd BT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SzPct val="96000"/>
              <a:buFont typeface="Wingdings" pitchFamily="2" charset="2"/>
              <a:buAutoNum type="arabicPeriod"/>
              <a:defRPr/>
            </a:pPr>
            <a:r>
              <a:rPr lang="en-US" sz="3200" dirty="0">
                <a:solidFill>
                  <a:schemeClr val="tx1"/>
                </a:solidFill>
                <a:latin typeface="Caslon Bd BT" pitchFamily="18" charset="0"/>
              </a:rPr>
              <a:t>Believe in Jesus Christ,  </a:t>
            </a:r>
            <a:r>
              <a:rPr lang="en-US" sz="3200" dirty="0" smtClean="0">
                <a:solidFill>
                  <a:schemeClr val="tx1"/>
                </a:solidFill>
                <a:latin typeface="Caslon Bd BT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slon Bd BT" pitchFamily="18" charset="0"/>
              </a:rPr>
              <a:t>Rom.1:16</a:t>
            </a:r>
            <a:endParaRPr lang="en-US" sz="900" dirty="0">
              <a:solidFill>
                <a:schemeClr val="tx1"/>
              </a:solidFill>
              <a:latin typeface="Caslon Bd BT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SzPct val="96000"/>
              <a:buFont typeface="Wingdings" pitchFamily="2" charset="2"/>
              <a:buAutoNum type="arabicPeriod"/>
              <a:defRPr/>
            </a:pPr>
            <a:r>
              <a:rPr lang="en-US" sz="3200" dirty="0">
                <a:solidFill>
                  <a:schemeClr val="tx1"/>
                </a:solidFill>
                <a:latin typeface="Caslon Bd BT" pitchFamily="18" charset="0"/>
              </a:rPr>
              <a:t>Repent and Turn to God</a:t>
            </a:r>
            <a:r>
              <a:rPr lang="en-US" sz="2400" dirty="0">
                <a:solidFill>
                  <a:schemeClr val="tx1"/>
                </a:solidFill>
                <a:latin typeface="Caslon Bd BT" pitchFamily="18" charset="0"/>
              </a:rPr>
              <a:t>, </a:t>
            </a:r>
            <a:r>
              <a:rPr lang="en-US" sz="2400" dirty="0" smtClean="0">
                <a:solidFill>
                  <a:schemeClr val="tx1"/>
                </a:solidFill>
                <a:latin typeface="Caslon Bd BT" pitchFamily="18" charset="0"/>
              </a:rPr>
              <a:t> Luke </a:t>
            </a:r>
            <a:r>
              <a:rPr lang="en-US" sz="2400" dirty="0">
                <a:solidFill>
                  <a:schemeClr val="tx1"/>
                </a:solidFill>
                <a:latin typeface="Caslon Bd BT" pitchFamily="18" charset="0"/>
              </a:rPr>
              <a:t>13:3</a:t>
            </a:r>
          </a:p>
          <a:p>
            <a:pPr marL="609600" indent="-609600" eaLnBrk="1" hangingPunct="1">
              <a:lnSpc>
                <a:spcPct val="90000"/>
              </a:lnSpc>
              <a:buSzPct val="96000"/>
              <a:buFont typeface="Wingdings" pitchFamily="2" charset="2"/>
              <a:buAutoNum type="arabicPeriod"/>
              <a:defRPr/>
            </a:pPr>
            <a:r>
              <a:rPr lang="en-US" sz="3200" dirty="0">
                <a:solidFill>
                  <a:schemeClr val="tx1"/>
                </a:solidFill>
                <a:latin typeface="Caslon Bd BT" pitchFamily="18" charset="0"/>
              </a:rPr>
              <a:t>Confess Jesus Before Men</a:t>
            </a:r>
            <a:r>
              <a:rPr lang="en-US" sz="2400" dirty="0">
                <a:solidFill>
                  <a:schemeClr val="tx1"/>
                </a:solidFill>
                <a:latin typeface="Caslon Bd BT" pitchFamily="18" charset="0"/>
              </a:rPr>
              <a:t>,  Matt.10:32</a:t>
            </a:r>
          </a:p>
          <a:p>
            <a:pPr marL="609600" indent="-609600" eaLnBrk="1" hangingPunct="1">
              <a:lnSpc>
                <a:spcPct val="90000"/>
              </a:lnSpc>
              <a:buSzPct val="96000"/>
              <a:buFont typeface="Wingdings" pitchFamily="2" charset="2"/>
              <a:buAutoNum type="arabicPeriod"/>
              <a:defRPr/>
            </a:pPr>
            <a:r>
              <a:rPr lang="en-US" sz="3200" dirty="0">
                <a:solidFill>
                  <a:schemeClr val="tx1"/>
                </a:solidFill>
                <a:latin typeface="Caslon Bd BT" pitchFamily="18" charset="0"/>
              </a:rPr>
              <a:t>Baptized Into Christ, </a:t>
            </a:r>
            <a:r>
              <a:rPr lang="en-US" sz="3200" dirty="0" smtClean="0">
                <a:solidFill>
                  <a:schemeClr val="tx1"/>
                </a:solidFill>
                <a:latin typeface="Caslon Bd BT" pitchFamily="18" charset="0"/>
              </a:rPr>
              <a:t> </a:t>
            </a:r>
            <a:r>
              <a:rPr lang="en-US" sz="2400" dirty="0" smtClean="0">
                <a:latin typeface="Caslon Bd BT" pitchFamily="18" charset="0"/>
              </a:rPr>
              <a:t>1</a:t>
            </a:r>
            <a:r>
              <a:rPr lang="en-US" sz="2400" dirty="0" smtClean="0">
                <a:solidFill>
                  <a:schemeClr val="tx1"/>
                </a:solidFill>
                <a:latin typeface="Caslon Bd BT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aslon Bd BT" pitchFamily="18" charset="0"/>
              </a:rPr>
              <a:t>Pet.3:21</a:t>
            </a:r>
          </a:p>
          <a:p>
            <a:pPr marL="609600" indent="-609600" eaLnBrk="1" hangingPunct="1">
              <a:lnSpc>
                <a:spcPct val="90000"/>
              </a:lnSpc>
              <a:buSzPct val="96000"/>
              <a:buFont typeface="Wingdings" pitchFamily="2" charset="2"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Caslon Bd BT" pitchFamily="18" charset="0"/>
              </a:rPr>
              <a:t>            -----------------------------</a:t>
            </a:r>
          </a:p>
          <a:p>
            <a:pPr marL="609600" indent="-609600" eaLnBrk="1" hangingPunct="1">
              <a:lnSpc>
                <a:spcPct val="90000"/>
              </a:lnSpc>
              <a:buClrTx/>
              <a:buSzPct val="96000"/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C00000"/>
                </a:solidFill>
                <a:latin typeface="Caslon Bd BT" pitchFamily="18" charset="0"/>
              </a:rPr>
              <a:t>Grow And Be Faithful</a:t>
            </a:r>
            <a:r>
              <a:rPr lang="en-US" sz="3600" dirty="0">
                <a:solidFill>
                  <a:srgbClr val="C00000"/>
                </a:solidFill>
                <a:latin typeface="Caslon Bd BT" pitchFamily="18" charset="0"/>
              </a:rPr>
              <a:t>, </a:t>
            </a:r>
            <a:r>
              <a:rPr lang="en-US" sz="3600" dirty="0" smtClean="0">
                <a:solidFill>
                  <a:srgbClr val="C00000"/>
                </a:solidFill>
                <a:latin typeface="Caslon Bd BT" pitchFamily="18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Caslon Bd BT" pitchFamily="18" charset="0"/>
              </a:rPr>
              <a:t>2 </a:t>
            </a:r>
            <a:r>
              <a:rPr lang="en-US" sz="2400" dirty="0">
                <a:solidFill>
                  <a:srgbClr val="C00000"/>
                </a:solidFill>
                <a:latin typeface="Caslon Bd BT" pitchFamily="18" charset="0"/>
              </a:rPr>
              <a:t>Pet.3:18</a:t>
            </a:r>
          </a:p>
          <a:p>
            <a:pPr marL="609600" indent="-609600" eaLnBrk="1" hangingPunct="1">
              <a:lnSpc>
                <a:spcPct val="90000"/>
              </a:lnSpc>
              <a:buClrTx/>
              <a:buSzPct val="96000"/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rgbClr val="C00000"/>
                </a:solidFill>
                <a:latin typeface="Caslon Bd BT" pitchFamily="18" charset="0"/>
              </a:rPr>
              <a:t>If Err </a:t>
            </a:r>
            <a:r>
              <a:rPr lang="en-US" sz="3200" dirty="0" smtClean="0">
                <a:solidFill>
                  <a:srgbClr val="C00000"/>
                </a:solidFill>
                <a:latin typeface="Caslon Bd BT" pitchFamily="18" charset="0"/>
              </a:rPr>
              <a:t>as a Christian</a:t>
            </a:r>
            <a:r>
              <a:rPr lang="en-US" sz="2400" dirty="0" smtClean="0">
                <a:solidFill>
                  <a:srgbClr val="C00000"/>
                </a:solidFill>
                <a:latin typeface="Caslon Bd BT" pitchFamily="18" charset="0"/>
              </a:rPr>
              <a:t>: </a:t>
            </a:r>
            <a:r>
              <a:rPr lang="en-US" sz="3200" dirty="0">
                <a:solidFill>
                  <a:srgbClr val="C00000"/>
                </a:solidFill>
                <a:latin typeface="Caslon Bd BT" pitchFamily="18" charset="0"/>
              </a:rPr>
              <a:t>Repent and </a:t>
            </a:r>
            <a:r>
              <a:rPr lang="en-US" sz="3200" dirty="0" smtClean="0">
                <a:solidFill>
                  <a:srgbClr val="C00000"/>
                </a:solidFill>
                <a:latin typeface="Caslon Bd BT" pitchFamily="18" charset="0"/>
              </a:rPr>
              <a:t>Confess,   </a:t>
            </a:r>
            <a:r>
              <a:rPr lang="en-US" sz="2400" dirty="0" smtClean="0">
                <a:solidFill>
                  <a:srgbClr val="C00000"/>
                </a:solidFill>
                <a:latin typeface="Caslon Bd BT" pitchFamily="18" charset="0"/>
              </a:rPr>
              <a:t>Acts 19:18</a:t>
            </a:r>
            <a:endParaRPr lang="en-US" sz="2400" dirty="0">
              <a:solidFill>
                <a:srgbClr val="C00000"/>
              </a:solidFill>
              <a:latin typeface="Caslon Bd BT" pitchFamily="18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45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 advAuto="10000"/>
    </p:bldLst>
  </p:timing>
</p:sld>
</file>

<file path=ppt/theme/theme1.xml><?xml version="1.0" encoding="utf-8"?>
<a:theme xmlns:a="http://schemas.openxmlformats.org/drawingml/2006/main" name="Earth as viewed from Space">
  <a:themeElements>
    <a:clrScheme name="Basic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asic2">
      <a:majorFont>
        <a:latin typeface="Lane - Narrow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sic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Earth as viewed from Space</Template>
  <TotalTime>2073</TotalTime>
  <Words>173</Words>
  <Application>Microsoft Office PowerPoint</Application>
  <PresentationFormat>On-screen Show (4:3)</PresentationFormat>
  <Paragraphs>22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Earth as viewed from Space</vt:lpstr>
      <vt:lpstr>“I Must Be About My Father’s Business”</vt:lpstr>
      <vt:lpstr>“I Must Be About My Father’s Business”</vt:lpstr>
      <vt:lpstr>God’s Plan of Redemption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 I Must Be About My Father’s Business”</dc:title>
  <dc:creator>Owner</dc:creator>
  <cp:lastModifiedBy>Danny McKibben</cp:lastModifiedBy>
  <cp:revision>67</cp:revision>
  <dcterms:created xsi:type="dcterms:W3CDTF">2010-01-16T19:53:37Z</dcterms:created>
  <dcterms:modified xsi:type="dcterms:W3CDTF">2016-11-22T19:43:13Z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TC300003331033</vt:lpwstr>
  </property>
</Properties>
</file>