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61" r:id="rId3"/>
    <p:sldId id="263" r:id="rId4"/>
    <p:sldId id="262" r:id="rId5"/>
    <p:sldId id="264" r:id="rId6"/>
    <p:sldId id="265" r:id="rId7"/>
    <p:sldId id="266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3025E-023F-4233-9A0C-6CD0B9AD0638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F6F04-1725-4E61-9193-521FC2567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A7062-015B-4D14-BCDE-1359C882B55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581400"/>
            <a:ext cx="8839200" cy="9144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495800"/>
            <a:ext cx="8839200" cy="685800"/>
          </a:xfrm>
        </p:spPr>
        <p:txBody>
          <a:bodyPr/>
          <a:lstStyle>
            <a:lvl1pPr marL="0" indent="0" algn="r">
              <a:buFontTx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0" y="6689725"/>
            <a:ext cx="2133600" cy="16827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fld id="{54842508-F137-45AA-886A-CCE8123B153D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89725"/>
            <a:ext cx="2133600" cy="16827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fld id="{077C278E-7BB5-4859-A3CD-A9573130F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842508-F137-45AA-886A-CCE8123B153D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C278E-7BB5-4859-A3CD-A9573130F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842508-F137-45AA-886A-CCE8123B153D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C278E-7BB5-4859-A3CD-A9573130F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842508-F137-45AA-886A-CCE8123B153D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C278E-7BB5-4859-A3CD-A9573130F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842508-F137-45AA-886A-CCE8123B153D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C278E-7BB5-4859-A3CD-A9573130F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43815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95400"/>
            <a:ext cx="43815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842508-F137-45AA-886A-CCE8123B153D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C278E-7BB5-4859-A3CD-A9573130F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842508-F137-45AA-886A-CCE8123B153D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C278E-7BB5-4859-A3CD-A9573130F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842508-F137-45AA-886A-CCE8123B153D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C278E-7BB5-4859-A3CD-A9573130F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842508-F137-45AA-886A-CCE8123B153D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C278E-7BB5-4859-A3CD-A9573130F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842508-F137-45AA-886A-CCE8123B153D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C278E-7BB5-4859-A3CD-A9573130F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842508-F137-45AA-886A-CCE8123B153D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C278E-7BB5-4859-A3CD-A9573130F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8915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61150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1"/>
            </a:lvl1pPr>
          </a:lstStyle>
          <a:p>
            <a:fld id="{54842508-F137-45AA-886A-CCE8123B153D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89725"/>
            <a:ext cx="2895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89725"/>
            <a:ext cx="21336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/>
            </a:lvl1pPr>
          </a:lstStyle>
          <a:p>
            <a:fld id="{077C278E-7BB5-4859-A3CD-A9573130F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 thruBlk="1"/>
  </p:transition>
  <p:txStyles>
    <p:titleStyle>
      <a:lvl1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371600"/>
            <a:ext cx="8839200" cy="914400"/>
          </a:xfrm>
        </p:spPr>
        <p:txBody>
          <a:bodyPr/>
          <a:lstStyle/>
          <a:p>
            <a:pPr algn="ctr"/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</a:rPr>
              <a:t>Repent or Perish</a:t>
            </a:r>
            <a:endParaRPr lang="en-US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52400" y="4191000"/>
            <a:ext cx="8382000" cy="6858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Luke 13:1-9</a:t>
            </a:r>
            <a:endParaRPr lang="en-US" sz="4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62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Think These are Worse Sinners? Vs.1, 2, 4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62" name="Picture 2" descr="Image result for Tashfeen Malik, center, and Syed Rizw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371600"/>
            <a:ext cx="2525484" cy="2209800"/>
          </a:xfrm>
          <a:prstGeom prst="rect">
            <a:avLst/>
          </a:prstGeom>
          <a:noFill/>
        </p:spPr>
      </p:pic>
      <p:pic>
        <p:nvPicPr>
          <p:cNvPr id="40964" name="Picture 4" descr="http://www.theage.com.au/content/dam/images/g/l/e/9/t/c/image.related.articleLeadwide.620x349.glf2e6.png/144916732486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295400"/>
            <a:ext cx="4061088" cy="2286000"/>
          </a:xfrm>
          <a:prstGeom prst="rect">
            <a:avLst/>
          </a:prstGeom>
          <a:noFill/>
        </p:spPr>
      </p:pic>
      <p:pic>
        <p:nvPicPr>
          <p:cNvPr id="40966" name="Picture 6" descr="Image result for Orlando terroris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4038600"/>
            <a:ext cx="1857375" cy="2466975"/>
          </a:xfrm>
          <a:prstGeom prst="rect">
            <a:avLst/>
          </a:prstGeom>
          <a:noFill/>
        </p:spPr>
      </p:pic>
      <p:pic>
        <p:nvPicPr>
          <p:cNvPr id="40968" name="Picture 8" descr="Image result for Orlando terrorist kille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4038600"/>
            <a:ext cx="3505200" cy="249053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6248400" cy="762000"/>
          </a:xfrm>
        </p:spPr>
        <p:txBody>
          <a:bodyPr/>
          <a:lstStyle/>
          <a:p>
            <a:pPr algn="ctr"/>
            <a:r>
              <a:rPr lang="en-US" sz="4800" b="1" dirty="0" smtClean="0">
                <a:solidFill>
                  <a:schemeClr val="accent3">
                    <a:lumMod val="75000"/>
                  </a:schemeClr>
                </a:solidFill>
              </a:rPr>
              <a:t>Repentance is Not… </a:t>
            </a:r>
            <a:endParaRPr lang="en-US" sz="4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382000" cy="48768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1"/>
                </a:solidFill>
              </a:rPr>
              <a:t>Remorse for sin, regret, </a:t>
            </a:r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Matt.27:3</a:t>
            </a:r>
          </a:p>
          <a:p>
            <a:r>
              <a:rPr lang="en-US" sz="3600" dirty="0" smtClean="0">
                <a:solidFill>
                  <a:schemeClr val="accent1"/>
                </a:solidFill>
              </a:rPr>
              <a:t>Getting Scared, </a:t>
            </a:r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Acts 24:25 </a:t>
            </a:r>
            <a:r>
              <a:rPr lang="en-US" sz="3600" dirty="0" smtClean="0">
                <a:solidFill>
                  <a:schemeClr val="accent1"/>
                </a:solidFill>
              </a:rPr>
              <a:t>(Felix)</a:t>
            </a:r>
          </a:p>
          <a:p>
            <a:r>
              <a:rPr lang="en-US" sz="3600" dirty="0" smtClean="0">
                <a:solidFill>
                  <a:schemeClr val="accent1"/>
                </a:solidFill>
              </a:rPr>
              <a:t>Penitence</a:t>
            </a:r>
          </a:p>
          <a:p>
            <a:r>
              <a:rPr lang="en-US" sz="3600" dirty="0" smtClean="0">
                <a:solidFill>
                  <a:schemeClr val="accent1"/>
                </a:solidFill>
              </a:rPr>
              <a:t>Merely Reporting Sin </a:t>
            </a:r>
          </a:p>
          <a:p>
            <a:r>
              <a:rPr lang="en-US" sz="3600" dirty="0" smtClean="0">
                <a:solidFill>
                  <a:schemeClr val="accent1"/>
                </a:solidFill>
              </a:rPr>
              <a:t>Merely Saying I am Sorry</a:t>
            </a:r>
          </a:p>
          <a:p>
            <a:r>
              <a:rPr lang="en-US" sz="3600" dirty="0" smtClean="0">
                <a:solidFill>
                  <a:schemeClr val="accent1"/>
                </a:solidFill>
              </a:rPr>
              <a:t>Making Excuses for Sin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6248400" cy="762000"/>
          </a:xfrm>
        </p:spPr>
        <p:txBody>
          <a:bodyPr/>
          <a:lstStyle/>
          <a:p>
            <a:pPr algn="ctr"/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</a:rPr>
              <a:t>What is Repentance?</a:t>
            </a:r>
            <a:endParaRPr lang="en-US" sz="4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915400" cy="48768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Definition of </a:t>
            </a:r>
            <a:r>
              <a:rPr lang="en-US" dirty="0">
                <a:solidFill>
                  <a:schemeClr val="accent1"/>
                </a:solidFill>
              </a:rPr>
              <a:t>t</a:t>
            </a:r>
            <a:r>
              <a:rPr lang="en-US" dirty="0" smtClean="0">
                <a:solidFill>
                  <a:schemeClr val="accent1"/>
                </a:solidFill>
              </a:rPr>
              <a:t>he Word:</a:t>
            </a:r>
          </a:p>
          <a:p>
            <a:r>
              <a:rPr lang="en-US" dirty="0" err="1" smtClean="0">
                <a:solidFill>
                  <a:schemeClr val="accent1"/>
                </a:solidFill>
              </a:rPr>
              <a:t>metanoeo</a:t>
            </a:r>
            <a:r>
              <a:rPr lang="en-US" dirty="0" smtClean="0">
                <a:solidFill>
                  <a:schemeClr val="accent1"/>
                </a:solidFill>
              </a:rPr>
              <a:t>̄  From G3326 and G3539; to think differently or afterwards, that is, reconsider (morally to feel compunction): - repent.</a:t>
            </a:r>
          </a:p>
          <a:p>
            <a:r>
              <a:rPr lang="en-US" dirty="0">
                <a:solidFill>
                  <a:schemeClr val="accent1"/>
                </a:solidFill>
              </a:rPr>
              <a:t>T</a:t>
            </a:r>
            <a:r>
              <a:rPr lang="en-US" dirty="0" smtClean="0">
                <a:solidFill>
                  <a:schemeClr val="accent1"/>
                </a:solidFill>
              </a:rPr>
              <a:t>o change one’s mind, i.e. to repent.  To change one’s mind for better, heartily to amend with abhorrence of one’s past sins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Turning From Sin, Turning to God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180 degree   -  U-Turn</a:t>
            </a:r>
          </a:p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U-Turn Arrow 3"/>
          <p:cNvSpPr/>
          <p:nvPr/>
        </p:nvSpPr>
        <p:spPr bwMode="auto">
          <a:xfrm rot="10800000">
            <a:off x="5638801" y="5486400"/>
            <a:ext cx="1981200" cy="1143000"/>
          </a:xfrm>
          <a:prstGeom prst="utur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762000"/>
          </a:xfrm>
        </p:spPr>
        <p:txBody>
          <a:bodyPr/>
          <a:lstStyle/>
          <a:p>
            <a:pPr algn="ctr"/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</a:rPr>
              <a:t>What is Involved in Repentance?</a:t>
            </a:r>
            <a:endParaRPr lang="en-US" sz="4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49530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1"/>
                </a:solidFill>
              </a:rPr>
              <a:t>Conviction of Sin, </a:t>
            </a:r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John 16:8, Acts 2:37</a:t>
            </a:r>
          </a:p>
          <a:p>
            <a:r>
              <a:rPr lang="en-US" sz="3600" dirty="0" smtClean="0">
                <a:solidFill>
                  <a:schemeClr val="accent1"/>
                </a:solidFill>
              </a:rPr>
              <a:t>Godly Sorrow, </a:t>
            </a:r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2 Cor.7:8-10</a:t>
            </a:r>
          </a:p>
          <a:p>
            <a:r>
              <a:rPr lang="en-US" sz="3600" dirty="0" smtClean="0">
                <a:solidFill>
                  <a:schemeClr val="accent1"/>
                </a:solidFill>
              </a:rPr>
              <a:t>Fear of the Lord, </a:t>
            </a:r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2 Cor.5:10</a:t>
            </a:r>
          </a:p>
          <a:p>
            <a:r>
              <a:rPr lang="en-US" sz="3600" dirty="0" smtClean="0">
                <a:solidFill>
                  <a:schemeClr val="accent1"/>
                </a:solidFill>
              </a:rPr>
              <a:t>God’s Goodness, </a:t>
            </a:r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Rom.2:4</a:t>
            </a:r>
          </a:p>
          <a:p>
            <a:r>
              <a:rPr lang="en-US" sz="3600" dirty="0" smtClean="0">
                <a:solidFill>
                  <a:schemeClr val="accent1"/>
                </a:solidFill>
              </a:rPr>
              <a:t>Change of Mind – </a:t>
            </a:r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Luke 15:17</a:t>
            </a:r>
          </a:p>
          <a:p>
            <a:r>
              <a:rPr lang="en-US" sz="3600" dirty="0" smtClean="0">
                <a:solidFill>
                  <a:schemeClr val="accent1"/>
                </a:solidFill>
              </a:rPr>
              <a:t>Fruits of Repentance, </a:t>
            </a:r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Acts 26:18-20, Acts 19:18-20,  Luke 3:7-14</a:t>
            </a:r>
          </a:p>
          <a:p>
            <a:endParaRPr lang="en-US" sz="3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0668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Repentance is Essential to Salvation Absolutely Necessary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5105400" cy="49530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1"/>
                </a:solidFill>
              </a:rPr>
              <a:t>Luke 13:3, 5</a:t>
            </a:r>
          </a:p>
          <a:p>
            <a:r>
              <a:rPr lang="en-US" sz="3600" dirty="0" smtClean="0">
                <a:solidFill>
                  <a:schemeClr val="accent1"/>
                </a:solidFill>
              </a:rPr>
              <a:t>Luke 24:47</a:t>
            </a:r>
          </a:p>
          <a:p>
            <a:r>
              <a:rPr lang="en-US" sz="3600" dirty="0" smtClean="0">
                <a:solidFill>
                  <a:schemeClr val="accent1"/>
                </a:solidFill>
              </a:rPr>
              <a:t>Acts 2:38</a:t>
            </a:r>
          </a:p>
          <a:p>
            <a:r>
              <a:rPr lang="en-US" sz="3600" dirty="0" smtClean="0">
                <a:solidFill>
                  <a:schemeClr val="accent1"/>
                </a:solidFill>
              </a:rPr>
              <a:t>Acts 3:19</a:t>
            </a:r>
          </a:p>
          <a:p>
            <a:r>
              <a:rPr lang="en-US" sz="3600" dirty="0" smtClean="0">
                <a:solidFill>
                  <a:schemeClr val="accent1"/>
                </a:solidFill>
              </a:rPr>
              <a:t>Acts 8:22</a:t>
            </a:r>
          </a:p>
          <a:p>
            <a:r>
              <a:rPr lang="en-US" sz="3600" dirty="0" smtClean="0">
                <a:solidFill>
                  <a:schemeClr val="accent1"/>
                </a:solidFill>
              </a:rPr>
              <a:t>Acts 11:18</a:t>
            </a:r>
          </a:p>
          <a:p>
            <a:r>
              <a:rPr lang="en-US" sz="3600" dirty="0" smtClean="0">
                <a:solidFill>
                  <a:schemeClr val="accent1"/>
                </a:solidFill>
              </a:rPr>
              <a:t>Acts 17:30-31</a:t>
            </a:r>
            <a:endParaRPr lang="en-US" sz="3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62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A Parable About Repentance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6477000" cy="49530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Luke 13:6-9</a:t>
            </a:r>
          </a:p>
          <a:p>
            <a:r>
              <a:rPr lang="en-US" sz="3600" dirty="0" smtClean="0">
                <a:solidFill>
                  <a:schemeClr val="accent1"/>
                </a:solidFill>
              </a:rPr>
              <a:t>God is Patiently waiting for us to Repent.</a:t>
            </a:r>
          </a:p>
          <a:p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2 Peter 3:9, 14-15</a:t>
            </a:r>
          </a:p>
          <a:p>
            <a:r>
              <a:rPr lang="en-US" sz="3600" dirty="0" smtClean="0">
                <a:solidFill>
                  <a:schemeClr val="accent1"/>
                </a:solidFill>
              </a:rPr>
              <a:t>God is showing Longsuffering to us, for us to Repent</a:t>
            </a:r>
            <a:endParaRPr lang="en-US" sz="3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8925"/>
            <a:ext cx="9144000" cy="701675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 Rounded MT Bold" pitchFamily="34" charset="0"/>
              </a:rPr>
              <a:t>You </a:t>
            </a:r>
            <a:r>
              <a:rPr lang="en-US" sz="3800" b="1" u="sng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 Rounded MT Bold" pitchFamily="34" charset="0"/>
              </a:rPr>
              <a:t>Can</a:t>
            </a:r>
            <a:r>
              <a:rPr lang="en-US" sz="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 Rounded MT Bold" pitchFamily="34" charset="0"/>
              </a:rPr>
              <a:t> Repent and Come to Jesus</a:t>
            </a:r>
            <a:endParaRPr lang="en-US" sz="3800" b="1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763000" cy="5240893"/>
          </a:xfrm>
        </p:spPr>
        <p:txBody>
          <a:bodyPr/>
          <a:lstStyle/>
          <a:p>
            <a:pPr marL="609600" indent="-609600">
              <a:buSzPct val="101000"/>
              <a:buFont typeface="Wingdings" pitchFamily="2" charset="2"/>
              <a:buAutoNum type="arabicPeriod"/>
            </a:pPr>
            <a:r>
              <a:rPr lang="en-US" sz="3400" b="1" dirty="0">
                <a:solidFill>
                  <a:schemeClr val="bg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Hear the gospel of Christ,  Acts 18:8</a:t>
            </a:r>
          </a:p>
          <a:p>
            <a:pPr marL="609600" indent="-609600">
              <a:buSzPct val="101000"/>
              <a:buFont typeface="Wingdings" pitchFamily="2" charset="2"/>
              <a:buAutoNum type="arabicPeriod"/>
            </a:pPr>
            <a:r>
              <a:rPr lang="en-US" sz="3400" b="1" dirty="0">
                <a:solidFill>
                  <a:schemeClr val="bg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Believe in Jesus Christ,   Jn.3:16</a:t>
            </a:r>
          </a:p>
          <a:p>
            <a:pPr marL="609600" indent="-609600">
              <a:buSzPct val="101000"/>
              <a:buFont typeface="Wingdings" pitchFamily="2" charset="2"/>
              <a:buAutoNum type="arabicPeriod"/>
            </a:pPr>
            <a:r>
              <a:rPr lang="en-US" sz="3400" b="1" dirty="0">
                <a:solidFill>
                  <a:schemeClr val="bg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Repent and Turn to God,  Acts 17:30</a:t>
            </a:r>
          </a:p>
          <a:p>
            <a:pPr marL="609600" indent="-609600">
              <a:buSzPct val="101000"/>
              <a:buFont typeface="Wingdings" pitchFamily="2" charset="2"/>
              <a:buAutoNum type="arabicPeriod"/>
            </a:pPr>
            <a:r>
              <a:rPr lang="en-US" sz="3400" b="1" dirty="0">
                <a:solidFill>
                  <a:schemeClr val="bg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Confess Jesus Before Men,  Acts 8:37</a:t>
            </a:r>
          </a:p>
          <a:p>
            <a:pPr marL="609600" indent="-609600">
              <a:buSzPct val="101000"/>
              <a:buFont typeface="Wingdings" pitchFamily="2" charset="2"/>
              <a:buAutoNum type="arabicPeriod"/>
            </a:pPr>
            <a:r>
              <a:rPr lang="en-US" sz="3400" b="1" dirty="0">
                <a:solidFill>
                  <a:schemeClr val="bg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Be Baptized For Forgiveness,  Acts 22:16</a:t>
            </a:r>
          </a:p>
          <a:p>
            <a:pPr marL="609600" indent="-609600">
              <a:buSzPct val="101000"/>
              <a:buFont typeface="Wingdings" pitchFamily="2" charset="2"/>
              <a:buNone/>
            </a:pPr>
            <a:r>
              <a:rPr lang="en-US" sz="3400" b="1" dirty="0">
                <a:solidFill>
                  <a:schemeClr val="bg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400" b="1" dirty="0" smtClean="0">
                <a:solidFill>
                  <a:schemeClr val="bg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400" b="1" dirty="0">
                <a:solidFill>
                  <a:schemeClr val="bg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---------------------------------------</a:t>
            </a:r>
          </a:p>
          <a:p>
            <a:pPr marL="609600" indent="-609600">
              <a:buSzPct val="101000"/>
              <a:buFont typeface="Wingdings" pitchFamily="2" charset="2"/>
              <a:buChar char="Ø"/>
            </a:pPr>
            <a:r>
              <a:rPr lang="en-US" sz="34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Cleave Unto The Lord,  Acts 11:23</a:t>
            </a:r>
          </a:p>
          <a:p>
            <a:pPr marL="609600" indent="-609600">
              <a:buSzPct val="101000"/>
              <a:buFont typeface="Wingdings" pitchFamily="2" charset="2"/>
              <a:buChar char="Ø"/>
            </a:pPr>
            <a:r>
              <a:rPr lang="en-US" sz="34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If Err From The Truth: Repent and Pray God  Acts 8:22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 autoUpdateAnimBg="0"/>
      <p:bldP spid="15363" grpId="0" build="p" autoUpdateAnimBg="0" advAuto="10000"/>
    </p:bldLst>
  </p:timing>
</p:sld>
</file>

<file path=ppt/theme/theme1.xml><?xml version="1.0" encoding="utf-8"?>
<a:theme xmlns:a="http://schemas.openxmlformats.org/drawingml/2006/main" name="Crimson landscape design template">
  <a:themeElements>
    <a:clrScheme name="Office Theme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Welcome">
      <a:majorFont>
        <a:latin typeface="Book Antiqua"/>
        <a:ea typeface=""/>
        <a:cs typeface=""/>
        <a:font script="Jpan" typeface="ＭＳ Ｐゴシック"/>
        <a:font script="Hang" typeface="돋움"/>
        <a:font script="Hans" typeface="华文中宋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ajorFont>
      <a:min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 landscape design template</Template>
  <TotalTime>1019</TotalTime>
  <Words>288</Words>
  <Application>Microsoft Office PowerPoint</Application>
  <PresentationFormat>On-screen Show (4:3)</PresentationFormat>
  <Paragraphs>46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Crimson landscape design template</vt:lpstr>
      <vt:lpstr>Repent or Perish</vt:lpstr>
      <vt:lpstr>Think These are Worse Sinners? Vs.1, 2, 4</vt:lpstr>
      <vt:lpstr>Repentance is Not… </vt:lpstr>
      <vt:lpstr>What is Repentance?</vt:lpstr>
      <vt:lpstr>What is Involved in Repentance?</vt:lpstr>
      <vt:lpstr>Repentance is Essential to Salvation Absolutely Necessary</vt:lpstr>
      <vt:lpstr>A Parable About Repentance</vt:lpstr>
      <vt:lpstr>You Can Repent and Come to Jesus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Danny McKibben</cp:lastModifiedBy>
  <cp:revision>35</cp:revision>
  <dcterms:created xsi:type="dcterms:W3CDTF">2016-07-08T23:30:24Z</dcterms:created>
  <dcterms:modified xsi:type="dcterms:W3CDTF">2016-07-10T20:57:26Z</dcterms:modified>
</cp:coreProperties>
</file>