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60" r:id="rId4"/>
    <p:sldId id="257" r:id="rId5"/>
    <p:sldId id="265" r:id="rId6"/>
    <p:sldId id="266" r:id="rId7"/>
    <p:sldId id="267"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F44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4CC63-BB92-4D14-86D8-8EB0869CFDC9}" type="datetimeFigureOut">
              <a:rPr lang="en-US" smtClean="0"/>
              <a:pPr/>
              <a:t>4/10/2016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DF169-4C40-4DBA-899F-37A0542CE6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4/10/2016 9:07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72EC06-820F-4D50-9223-25E8AAC43F4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circl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circl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rusalem_temple-precinct-showing-SE-walls_fjenkins_121509_195sm.jpg"/>
          <p:cNvPicPr>
            <a:picLocks noChangeAspect="1"/>
          </p:cNvPicPr>
          <p:nvPr/>
        </p:nvPicPr>
        <p:blipFill>
          <a:blip r:embed="rId2" cstate="print"/>
          <a:stretch>
            <a:fillRect/>
          </a:stretch>
        </p:blipFill>
        <p:spPr>
          <a:xfrm>
            <a:off x="0" y="0"/>
            <a:ext cx="9144000" cy="6858000"/>
          </a:xfrm>
          <a:prstGeom prst="rect">
            <a:avLst/>
          </a:prstGeom>
        </p:spPr>
      </p:pic>
      <p:sp>
        <p:nvSpPr>
          <p:cNvPr id="3" name="TextBox 2"/>
          <p:cNvSpPr txBox="1"/>
          <p:nvPr/>
        </p:nvSpPr>
        <p:spPr>
          <a:xfrm>
            <a:off x="304800" y="381000"/>
            <a:ext cx="4419600" cy="707886"/>
          </a:xfrm>
          <a:prstGeom prst="rect">
            <a:avLst/>
          </a:prstGeom>
          <a:noFill/>
        </p:spPr>
        <p:txBody>
          <a:bodyPr wrap="square" rtlCol="0">
            <a:spAutoFit/>
          </a:bodyPr>
          <a:lstStyle/>
          <a:p>
            <a:pPr eaLnBrk="0" fontAlgn="base" hangingPunct="0">
              <a:spcBef>
                <a:spcPct val="0"/>
              </a:spcBef>
              <a:spcAft>
                <a:spcPct val="0"/>
              </a:spcAft>
            </a:pPr>
            <a:r>
              <a:rPr lang="en-US" sz="4000" b="1" dirty="0" smtClean="0">
                <a:solidFill>
                  <a:srgbClr val="FFFF00"/>
                </a:solidFill>
                <a:effectLst>
                  <a:glow rad="228600">
                    <a:schemeClr val="accent2">
                      <a:satMod val="175000"/>
                      <a:alpha val="40000"/>
                    </a:schemeClr>
                  </a:glow>
                </a:effectLst>
                <a:latin typeface="Arial Black" pitchFamily="34" charset="0"/>
              </a:rPr>
              <a:t>Welcome </a:t>
            </a:r>
            <a:endParaRPr lang="en-US" sz="4000" b="1" dirty="0">
              <a:solidFill>
                <a:srgbClr val="FFFF00"/>
              </a:solidFill>
              <a:effectLst>
                <a:glow rad="228600">
                  <a:schemeClr val="accent2">
                    <a:satMod val="175000"/>
                    <a:alpha val="40000"/>
                  </a:schemeClr>
                </a:glow>
              </a:effectLst>
              <a:latin typeface="Arial Black"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3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066800"/>
          </a:xfrm>
        </p:spPr>
        <p:txBody>
          <a:bodyPr/>
          <a:lstStyle/>
          <a:p>
            <a:pPr algn="ctr"/>
            <a:r>
              <a:rPr lang="en-US"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Longsuffering of God</a:t>
            </a:r>
            <a:endParaRPr lang="en-US"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2667000" y="3200400"/>
            <a:ext cx="4527551" cy="1370012"/>
          </a:xfrm>
        </p:spPr>
        <p:txBody>
          <a:bodyPr>
            <a:normAutofit/>
          </a:bodyPr>
          <a:lstStyle/>
          <a:p>
            <a:pPr algn="ctr"/>
            <a:r>
              <a:rPr lang="en-US" sz="4400" b="1" dirty="0" smtClean="0">
                <a:solidFill>
                  <a:schemeClr val="accent2">
                    <a:lumMod val="75000"/>
                  </a:schemeClr>
                </a:solidFill>
              </a:rPr>
              <a:t>2 Peter 3:9, 15</a:t>
            </a:r>
            <a:endParaRPr lang="en-US" sz="4400" b="1" dirty="0">
              <a:solidFill>
                <a:schemeClr val="accent2">
                  <a:lumMod val="75000"/>
                </a:scheme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76200"/>
            <a:ext cx="8382000" cy="664797"/>
          </a:xfrm>
        </p:spPr>
        <p:txBody>
          <a:bodyPr>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rPr>
              <a:t>Defining Longsuffering</a:t>
            </a:r>
            <a:endParaRPr lang="en-US" b="1" spc="150" dirty="0">
              <a:ln w="11430"/>
              <a:solidFill>
                <a:srgbClr val="F8F8F8"/>
              </a:solidFill>
              <a:effectLst>
                <a:outerShdw blurRad="25400" algn="tl" rotWithShape="0">
                  <a:srgbClr val="000000">
                    <a:alpha val="43000"/>
                  </a:srgbClr>
                </a:outerShdw>
              </a:effectLst>
            </a:endParaRPr>
          </a:p>
        </p:txBody>
      </p:sp>
      <p:sp>
        <p:nvSpPr>
          <p:cNvPr id="6" name="Text Placeholder 5"/>
          <p:cNvSpPr>
            <a:spLocks noGrp="1"/>
          </p:cNvSpPr>
          <p:nvPr>
            <p:ph type="body" sz="quarter" idx="10"/>
          </p:nvPr>
        </p:nvSpPr>
        <p:spPr>
          <a:xfrm>
            <a:off x="0" y="838200"/>
            <a:ext cx="9144000" cy="5773888"/>
          </a:xfrm>
        </p:spPr>
        <p:txBody>
          <a:bodyPr/>
          <a:lstStyle/>
          <a:p>
            <a:r>
              <a:rPr lang="en-US" sz="2800" dirty="0" smtClean="0"/>
              <a:t>To be of a long spirit, not to lose heart. To persevere patiently and bravely in enduring misfortunes and troubles. To be patient in bearing the offenses and injuries of others. To be mild and slow in avenging. To be longsuffering, slow to anger, slow to punish.</a:t>
            </a:r>
          </a:p>
          <a:p>
            <a:r>
              <a:rPr lang="en-US" sz="2800" dirty="0" smtClean="0"/>
              <a:t>To be long spirited, that is, (objectively) forbearing or (subjectively) patient: - bear (suffer) long, be longsuffering, have (long) patience, be patient, patiently endure.</a:t>
            </a:r>
          </a:p>
          <a:p>
            <a:r>
              <a:rPr lang="en-US" sz="2800" dirty="0" smtClean="0"/>
              <a:t>Longanimity, that is, (objectively) forbearance or (subjectively) fortitude: - longsuffering, patience.</a:t>
            </a:r>
          </a:p>
          <a:p>
            <a:r>
              <a:rPr lang="en-US" sz="2800" dirty="0" smtClean="0"/>
              <a:t>Longanimity, patient endurance of hardship, injuries, or offense, forbearance. From </a:t>
            </a:r>
            <a:r>
              <a:rPr lang="en-US" sz="2800" i="1" dirty="0" err="1" smtClean="0"/>
              <a:t>longus</a:t>
            </a:r>
            <a:r>
              <a:rPr lang="en-US" sz="2800" dirty="0" smtClean="0"/>
              <a:t> long + </a:t>
            </a:r>
            <a:r>
              <a:rPr lang="en-US" sz="2800" i="1" dirty="0" smtClean="0"/>
              <a:t>animus</a:t>
            </a:r>
            <a:r>
              <a:rPr lang="en-US" sz="2800" dirty="0" smtClean="0"/>
              <a:t> mind, soul</a:t>
            </a:r>
          </a:p>
          <a:p>
            <a:r>
              <a:rPr lang="en-US" sz="2800" dirty="0" smtClean="0"/>
              <a:t>Patience, forbearance, longsuffering, slowness in avenging wrongs.  (Opposite of “Short Tempered”)</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wipe(up)">
                                      <p:cBhvr>
                                        <p:cTn id="14" dur="1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up)">
                                      <p:cBhvr>
                                        <p:cTn id="19" dur="10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up)">
                                      <p:cBhvr>
                                        <p:cTn id="24" dur="10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wipe(up)">
                                      <p:cBhvr>
                                        <p:cTn id="29" dur="10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wipe(up)">
                                      <p:cBhvr>
                                        <p:cTn id="34"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664797"/>
          </a:xfrm>
        </p:spPr>
        <p:txBody>
          <a:bodyPr>
            <a:scene3d>
              <a:camera prst="orthographicFront"/>
              <a:lightRig rig="soft" dir="t">
                <a:rot lat="0" lon="0" rev="10800000"/>
              </a:lightRig>
            </a:scene3d>
            <a:sp3d>
              <a:bevelT w="27940" h="12700"/>
              <a:contourClr>
                <a:srgbClr val="DDDDDD"/>
              </a:contourClr>
            </a:sp3d>
          </a:bodyPr>
          <a:lstStyle/>
          <a:p>
            <a:r>
              <a:rPr lang="en-US" b="1" spc="150" dirty="0">
                <a:ln w="11430"/>
                <a:solidFill>
                  <a:srgbClr val="F8F8F8"/>
                </a:solidFill>
                <a:effectLst>
                  <a:outerShdw blurRad="25400" algn="tl" rotWithShape="0">
                    <a:srgbClr val="000000">
                      <a:alpha val="43000"/>
                    </a:srgbClr>
                  </a:outerShdw>
                </a:effectLst>
              </a:rPr>
              <a:t>The Longsuffering of God</a:t>
            </a:r>
          </a:p>
        </p:txBody>
      </p:sp>
      <p:sp>
        <p:nvSpPr>
          <p:cNvPr id="3" name="Text Placeholder 2"/>
          <p:cNvSpPr>
            <a:spLocks noGrp="1"/>
          </p:cNvSpPr>
          <p:nvPr>
            <p:ph type="body" sz="quarter" idx="10"/>
          </p:nvPr>
        </p:nvSpPr>
        <p:spPr>
          <a:xfrm>
            <a:off x="228600" y="1077653"/>
            <a:ext cx="8686800" cy="4865947"/>
          </a:xfrm>
        </p:spPr>
        <p:txBody>
          <a:bodyPr/>
          <a:lstStyle/>
          <a:p>
            <a:r>
              <a:rPr lang="en-US" sz="3400" dirty="0" smtClean="0"/>
              <a:t>A Characteristic of God, </a:t>
            </a:r>
            <a:r>
              <a:rPr lang="en-US" sz="3400" dirty="0" smtClean="0">
                <a:solidFill>
                  <a:schemeClr val="accent5">
                    <a:lumMod val="75000"/>
                  </a:schemeClr>
                </a:solidFill>
              </a:rPr>
              <a:t>O.T.</a:t>
            </a:r>
            <a:r>
              <a:rPr lang="en-US" sz="3400" dirty="0" smtClean="0"/>
              <a:t> Ex.34:5-7, Ps.86:15, </a:t>
            </a:r>
            <a:r>
              <a:rPr lang="en-US" sz="3400" dirty="0" smtClean="0">
                <a:solidFill>
                  <a:schemeClr val="accent5">
                    <a:lumMod val="75000"/>
                  </a:schemeClr>
                </a:solidFill>
              </a:rPr>
              <a:t>N.T.</a:t>
            </a:r>
            <a:r>
              <a:rPr lang="en-US" sz="3400" dirty="0" smtClean="0"/>
              <a:t> Rom.2:4, 2 Pet.3:9, 15 </a:t>
            </a:r>
          </a:p>
          <a:p>
            <a:r>
              <a:rPr lang="en-US" sz="3400" dirty="0" smtClean="0"/>
              <a:t>A Characteristic of Love, 1 Cor.13:4</a:t>
            </a:r>
          </a:p>
          <a:p>
            <a:r>
              <a:rPr lang="en-US" sz="3400" dirty="0" smtClean="0"/>
              <a:t>He Wants us to be Saved, 2 Pet.3:9</a:t>
            </a:r>
          </a:p>
          <a:p>
            <a:r>
              <a:rPr lang="en-US" sz="3400" dirty="0" smtClean="0"/>
              <a:t>The Great Example Seen in the Story of Noah, 1Pet.3:20, Gen.6:1-6</a:t>
            </a:r>
          </a:p>
          <a:p>
            <a:r>
              <a:rPr lang="en-US" sz="3400" dirty="0" smtClean="0"/>
              <a:t>Seen in the Example of Paul, 1 Tim.1:12-16</a:t>
            </a:r>
          </a:p>
          <a:p>
            <a:r>
              <a:rPr lang="en-US" sz="3400" dirty="0" smtClean="0"/>
              <a:t>It Leads to Repentance, Rom.2:4</a:t>
            </a:r>
          </a:p>
          <a:p>
            <a:r>
              <a:rPr lang="en-US" sz="3400" dirty="0" smtClean="0"/>
              <a:t>It Leads to Salvation, 2 Peter 3:15</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382000" cy="609398"/>
          </a:xfrm>
        </p:spPr>
        <p:txBody>
          <a:bodyPr>
            <a:scene3d>
              <a:camera prst="orthographicFront"/>
              <a:lightRig rig="soft" dir="t">
                <a:rot lat="0" lon="0" rev="10800000"/>
              </a:lightRig>
            </a:scene3d>
            <a:sp3d>
              <a:bevelT w="27940" h="12700"/>
              <a:contourClr>
                <a:srgbClr val="DDDDDD"/>
              </a:contourClr>
            </a:sp3d>
          </a:bodyPr>
          <a:lstStyle/>
          <a:p>
            <a:r>
              <a:rPr lang="en-US" sz="4400" b="1" spc="150" dirty="0" smtClean="0">
                <a:ln w="11430"/>
                <a:solidFill>
                  <a:srgbClr val="F8F8F8"/>
                </a:solidFill>
                <a:effectLst>
                  <a:outerShdw blurRad="25400" algn="tl" rotWithShape="0">
                    <a:srgbClr val="000000">
                      <a:alpha val="43000"/>
                    </a:srgbClr>
                  </a:outerShdw>
                </a:effectLst>
              </a:rPr>
              <a:t>We Should Mimic His Example</a:t>
            </a:r>
            <a:endParaRPr lang="en-US" sz="4400" b="1" spc="150" dirty="0">
              <a:ln w="11430"/>
              <a:solidFill>
                <a:srgbClr val="F8F8F8"/>
              </a:solidFill>
              <a:effectLst>
                <a:outerShdw blurRad="25400" algn="tl" rotWithShape="0">
                  <a:srgbClr val="000000">
                    <a:alpha val="43000"/>
                  </a:srgbClr>
                </a:outerShdw>
              </a:effectLst>
            </a:endParaRPr>
          </a:p>
        </p:txBody>
      </p:sp>
      <p:sp>
        <p:nvSpPr>
          <p:cNvPr id="3" name="Text Placeholder 2"/>
          <p:cNvSpPr>
            <a:spLocks noGrp="1"/>
          </p:cNvSpPr>
          <p:nvPr>
            <p:ph type="body" sz="quarter" idx="10"/>
          </p:nvPr>
        </p:nvSpPr>
        <p:spPr>
          <a:xfrm>
            <a:off x="228600" y="762000"/>
            <a:ext cx="8686800" cy="8513945"/>
          </a:xfrm>
        </p:spPr>
        <p:txBody>
          <a:bodyPr/>
          <a:lstStyle/>
          <a:p>
            <a:r>
              <a:rPr lang="en-US" sz="3400" dirty="0" smtClean="0"/>
              <a:t>Follow God’s Example, Eph.5:1</a:t>
            </a:r>
          </a:p>
          <a:p>
            <a:r>
              <a:rPr lang="en-US" sz="3400" dirty="0" smtClean="0"/>
              <a:t>Col.3:12;  Eph.4:2;  Gal.5:22;  2 Cor.6:6</a:t>
            </a:r>
          </a:p>
          <a:p>
            <a:r>
              <a:rPr lang="en-US" sz="3400" dirty="0" smtClean="0"/>
              <a:t>Apply in Suffering, Jam.5:10-11  </a:t>
            </a:r>
            <a:r>
              <a:rPr lang="en-US" sz="2400" dirty="0" smtClean="0"/>
              <a:t>(To persevere patiently and bravely in enduring misfortunes and troubles)</a:t>
            </a:r>
            <a:endParaRPr lang="en-US" sz="3400" dirty="0" smtClean="0"/>
          </a:p>
          <a:p>
            <a:r>
              <a:rPr lang="en-US" sz="3400" dirty="0" smtClean="0"/>
              <a:t>Forgiving others, Matt.18:21-35</a:t>
            </a:r>
          </a:p>
          <a:p>
            <a:r>
              <a:rPr lang="en-US" sz="3400" dirty="0" smtClean="0"/>
              <a:t>Applications in </a:t>
            </a:r>
            <a:r>
              <a:rPr lang="en-US" sz="3400" u="sng" dirty="0" smtClean="0"/>
              <a:t>Many</a:t>
            </a:r>
            <a:r>
              <a:rPr lang="en-US" sz="3400" dirty="0" smtClean="0"/>
              <a:t> Areas of Life:</a:t>
            </a:r>
          </a:p>
          <a:p>
            <a:r>
              <a:rPr lang="en-US" sz="3400" dirty="0" smtClean="0"/>
              <a:t>Family Relationships.   In the Local Church</a:t>
            </a:r>
          </a:p>
          <a:p>
            <a:r>
              <a:rPr lang="en-US" sz="3400" dirty="0" smtClean="0"/>
              <a:t>In the Work Place.   At Stores. </a:t>
            </a:r>
          </a:p>
          <a:p>
            <a:r>
              <a:rPr lang="en-US" sz="3400" dirty="0" smtClean="0"/>
              <a:t>In Public Parks.   Social Settings and Events</a:t>
            </a:r>
          </a:p>
          <a:p>
            <a:r>
              <a:rPr lang="en-US" sz="3400" dirty="0" smtClean="0"/>
              <a:t>With “Road Rage.”    At Schools.</a:t>
            </a:r>
          </a:p>
          <a:p>
            <a:r>
              <a:rPr lang="en-US" sz="3400" dirty="0" smtClean="0"/>
              <a:t>In Neighborhoods.   At the Movies.</a:t>
            </a:r>
          </a:p>
          <a:p>
            <a:endParaRPr lang="en-US" sz="3400" dirty="0" smtClean="0"/>
          </a:p>
          <a:p>
            <a:endParaRPr lang="en-US" sz="3400" dirty="0" smtClean="0"/>
          </a:p>
          <a:p>
            <a:endParaRPr lang="en-US" sz="3400" dirty="0" smtClean="0"/>
          </a:p>
          <a:p>
            <a:endParaRPr lang="en-US" sz="3400" dirty="0" smtClean="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95250"/>
            <a:ext cx="8610600" cy="666750"/>
          </a:xfrm>
        </p:spPr>
        <p:txBody>
          <a:bodyPr>
            <a:normAutofit/>
            <a:scene3d>
              <a:camera prst="orthographicFront"/>
              <a:lightRig rig="soft" dir="t">
                <a:rot lat="0" lon="0" rev="10800000"/>
              </a:lightRig>
            </a:scene3d>
            <a:sp3d>
              <a:bevelT w="27940" h="12700"/>
              <a:contourClr>
                <a:srgbClr val="DDDDDD"/>
              </a:contourClr>
            </a:sp3d>
          </a:bodyPr>
          <a:lstStyle/>
          <a:p>
            <a:pPr algn="ctr"/>
            <a:r>
              <a:rPr lang="en-US" sz="3600" b="1" spc="150" dirty="0" smtClean="0">
                <a:ln w="11430"/>
                <a:solidFill>
                  <a:srgbClr val="F8F8F8"/>
                </a:solidFill>
                <a:effectLst/>
                <a:latin typeface="Arial Rounded MT Bold" pitchFamily="34" charset="0"/>
              </a:rPr>
              <a:t>God’s Longsuffering Awaits You</a:t>
            </a:r>
            <a:endParaRPr lang="en-US" sz="4400" b="1" spc="150" dirty="0">
              <a:ln w="11430"/>
              <a:solidFill>
                <a:srgbClr val="F8F8F8"/>
              </a:solidFill>
              <a:effectLst/>
              <a:latin typeface="Arial Rounded MT Bold" pitchFamily="34" charset="0"/>
            </a:endParaRPr>
          </a:p>
        </p:txBody>
      </p:sp>
      <p:sp>
        <p:nvSpPr>
          <p:cNvPr id="10243" name="Rectangle 3"/>
          <p:cNvSpPr>
            <a:spLocks noGrp="1" noChangeArrowheads="1"/>
          </p:cNvSpPr>
          <p:nvPr>
            <p:ph type="body" idx="1"/>
          </p:nvPr>
        </p:nvSpPr>
        <p:spPr>
          <a:xfrm>
            <a:off x="533400" y="1066800"/>
            <a:ext cx="8534400" cy="4881720"/>
          </a:xfrm>
        </p:spPr>
        <p:txBody>
          <a:bodyPr>
            <a:normAutofit/>
          </a:bodyPr>
          <a:lstStyle/>
          <a:p>
            <a:pPr marL="609600" indent="-609600">
              <a:buClrTx/>
              <a:buSzPct val="97000"/>
              <a:buFont typeface="Wingdings" pitchFamily="2" charset="2"/>
              <a:buAutoNum type="arabicPeriod"/>
            </a:pPr>
            <a:r>
              <a:rPr lang="en-US" sz="3600" b="1" dirty="0"/>
              <a:t>Hear the Gospel of Christ, </a:t>
            </a:r>
            <a:r>
              <a:rPr lang="en-US" sz="2800" b="1" dirty="0">
                <a:solidFill>
                  <a:schemeClr val="accent6">
                    <a:lumMod val="75000"/>
                  </a:schemeClr>
                </a:solidFill>
              </a:rPr>
              <a:t>Acts 18:8</a:t>
            </a:r>
            <a:endParaRPr lang="en-US" sz="2000" b="1" dirty="0">
              <a:solidFill>
                <a:schemeClr val="accent6">
                  <a:lumMod val="75000"/>
                </a:schemeClr>
              </a:solidFill>
            </a:endParaRPr>
          </a:p>
          <a:p>
            <a:pPr marL="609600" indent="-609600">
              <a:buClrTx/>
              <a:buSzPct val="97000"/>
              <a:buFont typeface="Wingdings" pitchFamily="2" charset="2"/>
              <a:buAutoNum type="arabicPeriod"/>
            </a:pPr>
            <a:r>
              <a:rPr lang="en-US" sz="3600" b="1" dirty="0"/>
              <a:t>Believe in Jesus Christ,  </a:t>
            </a:r>
            <a:r>
              <a:rPr lang="en-US" sz="2800" b="1" dirty="0">
                <a:solidFill>
                  <a:schemeClr val="accent6">
                    <a:lumMod val="75000"/>
                  </a:schemeClr>
                </a:solidFill>
              </a:rPr>
              <a:t>Acts 16:31</a:t>
            </a:r>
            <a:endParaRPr lang="en-US" sz="1600" b="1" dirty="0">
              <a:solidFill>
                <a:schemeClr val="accent6">
                  <a:lumMod val="75000"/>
                </a:schemeClr>
              </a:solidFill>
            </a:endParaRPr>
          </a:p>
          <a:p>
            <a:pPr marL="609600" indent="-609600">
              <a:buClrTx/>
              <a:buSzPct val="97000"/>
              <a:buFont typeface="Wingdings" pitchFamily="2" charset="2"/>
              <a:buAutoNum type="arabicPeriod"/>
            </a:pPr>
            <a:r>
              <a:rPr lang="en-US" sz="3600" b="1" dirty="0"/>
              <a:t>Repent and Turn to God</a:t>
            </a:r>
            <a:r>
              <a:rPr lang="en-US" b="1" dirty="0"/>
              <a:t>,  </a:t>
            </a:r>
            <a:r>
              <a:rPr lang="en-US" sz="2800" b="1" dirty="0">
                <a:solidFill>
                  <a:schemeClr val="accent6">
                    <a:lumMod val="75000"/>
                  </a:schemeClr>
                </a:solidFill>
              </a:rPr>
              <a:t>Acts 17:30</a:t>
            </a:r>
          </a:p>
          <a:p>
            <a:pPr marL="609600" indent="-609600">
              <a:buClrTx/>
              <a:buSzPct val="97000"/>
              <a:buFont typeface="Wingdings" pitchFamily="2" charset="2"/>
              <a:buAutoNum type="arabicPeriod"/>
            </a:pPr>
            <a:r>
              <a:rPr lang="en-US" sz="3600" b="1" dirty="0"/>
              <a:t>Confess Jesus as Lord</a:t>
            </a:r>
            <a:r>
              <a:rPr lang="en-US" b="1" dirty="0"/>
              <a:t>, </a:t>
            </a:r>
            <a:r>
              <a:rPr lang="en-US" sz="2800" b="1" dirty="0">
                <a:solidFill>
                  <a:schemeClr val="accent6">
                    <a:lumMod val="75000"/>
                  </a:schemeClr>
                </a:solidFill>
              </a:rPr>
              <a:t>Rom.10:9-10</a:t>
            </a:r>
            <a:endParaRPr lang="en-US" sz="2400" b="1" dirty="0">
              <a:solidFill>
                <a:schemeClr val="accent6">
                  <a:lumMod val="75000"/>
                </a:schemeClr>
              </a:solidFill>
            </a:endParaRPr>
          </a:p>
          <a:p>
            <a:pPr marL="609600" indent="-609600">
              <a:buClrTx/>
              <a:buSzPct val="97000"/>
              <a:buFont typeface="Wingdings" pitchFamily="2" charset="2"/>
              <a:buAutoNum type="arabicPeriod"/>
            </a:pPr>
            <a:r>
              <a:rPr lang="en-US" sz="3600" b="1" dirty="0"/>
              <a:t>Be Baptized</a:t>
            </a:r>
            <a:r>
              <a:rPr lang="en-US" b="1" dirty="0"/>
              <a:t>, </a:t>
            </a:r>
            <a:r>
              <a:rPr lang="en-US" sz="2800" b="1" dirty="0">
                <a:solidFill>
                  <a:schemeClr val="accent6">
                    <a:lumMod val="75000"/>
                  </a:schemeClr>
                </a:solidFill>
              </a:rPr>
              <a:t>Ac.22:16</a:t>
            </a:r>
          </a:p>
          <a:p>
            <a:pPr marL="609600" indent="-609600">
              <a:buClrTx/>
              <a:buSzPct val="97000"/>
              <a:buFont typeface="Wingdings" pitchFamily="2" charset="2"/>
              <a:buNone/>
            </a:pPr>
            <a:r>
              <a:rPr lang="en-US" b="1" dirty="0"/>
              <a:t>       ----------------------------------</a:t>
            </a:r>
          </a:p>
          <a:p>
            <a:pPr marL="609600" indent="-609600">
              <a:buClrTx/>
              <a:buSzPct val="97000"/>
              <a:buFont typeface="Wingdings" pitchFamily="2" charset="2"/>
              <a:buChar char="Ø"/>
            </a:pPr>
            <a:r>
              <a:rPr lang="en-US" sz="3600" b="1" dirty="0">
                <a:solidFill>
                  <a:schemeClr val="tx1">
                    <a:lumMod val="75000"/>
                    <a:lumOff val="25000"/>
                  </a:schemeClr>
                </a:solidFill>
              </a:rPr>
              <a:t>Be Thou Faithful Unto Death</a:t>
            </a:r>
            <a:r>
              <a:rPr lang="en-US" sz="4000" b="1" dirty="0">
                <a:solidFill>
                  <a:schemeClr val="tx1">
                    <a:lumMod val="75000"/>
                    <a:lumOff val="25000"/>
                  </a:schemeClr>
                </a:solidFill>
              </a:rPr>
              <a:t>, </a:t>
            </a:r>
            <a:r>
              <a:rPr lang="en-US" b="1" dirty="0">
                <a:solidFill>
                  <a:schemeClr val="tx1">
                    <a:lumMod val="75000"/>
                    <a:lumOff val="25000"/>
                  </a:schemeClr>
                </a:solidFill>
              </a:rPr>
              <a:t> </a:t>
            </a:r>
            <a:r>
              <a:rPr lang="en-US" sz="2800" b="1" dirty="0">
                <a:solidFill>
                  <a:schemeClr val="accent2">
                    <a:lumMod val="75000"/>
                  </a:schemeClr>
                </a:solidFill>
              </a:rPr>
              <a:t>Rev.2:10</a:t>
            </a:r>
            <a:endParaRPr lang="en-US" b="1" dirty="0">
              <a:solidFill>
                <a:schemeClr val="accent2">
                  <a:lumMod val="75000"/>
                </a:schemeClr>
              </a:solidFill>
            </a:endParaRPr>
          </a:p>
          <a:p>
            <a:pPr marL="609600" indent="-609600">
              <a:buClrTx/>
              <a:buSzPct val="97000"/>
              <a:buFont typeface="Wingdings" pitchFamily="2" charset="2"/>
              <a:buChar char="Ø"/>
            </a:pPr>
            <a:r>
              <a:rPr lang="en-US" sz="3600" b="1" dirty="0">
                <a:solidFill>
                  <a:schemeClr val="tx1">
                    <a:lumMod val="75000"/>
                    <a:lumOff val="25000"/>
                  </a:schemeClr>
                </a:solidFill>
              </a:rPr>
              <a:t>If </a:t>
            </a:r>
            <a:r>
              <a:rPr lang="en-US" sz="3600" b="1" dirty="0" smtClean="0">
                <a:solidFill>
                  <a:schemeClr val="tx1">
                    <a:lumMod val="75000"/>
                    <a:lumOff val="25000"/>
                  </a:schemeClr>
                </a:solidFill>
              </a:rPr>
              <a:t>Err: </a:t>
            </a:r>
            <a:r>
              <a:rPr lang="en-US" sz="3600" b="1" dirty="0">
                <a:solidFill>
                  <a:schemeClr val="tx1">
                    <a:lumMod val="75000"/>
                    <a:lumOff val="25000"/>
                  </a:schemeClr>
                </a:solidFill>
              </a:rPr>
              <a:t>Repent and Pray </a:t>
            </a:r>
            <a:r>
              <a:rPr lang="en-US" sz="3600" b="1" dirty="0" smtClean="0">
                <a:solidFill>
                  <a:schemeClr val="tx1">
                    <a:lumMod val="75000"/>
                    <a:lumOff val="25000"/>
                  </a:schemeClr>
                </a:solidFill>
              </a:rPr>
              <a:t>God,  </a:t>
            </a:r>
            <a:r>
              <a:rPr lang="en-US" sz="2800" b="1" dirty="0">
                <a:solidFill>
                  <a:schemeClr val="accent2">
                    <a:lumMod val="75000"/>
                  </a:schemeClr>
                </a:solidFill>
              </a:rPr>
              <a:t>Acts </a:t>
            </a:r>
            <a:r>
              <a:rPr lang="en-US" sz="2800" b="1" dirty="0" smtClean="0">
                <a:solidFill>
                  <a:schemeClr val="accent2">
                    <a:lumMod val="75000"/>
                  </a:schemeClr>
                </a:solidFill>
              </a:rPr>
              <a:t>8:22</a:t>
            </a:r>
            <a:endParaRPr lang="en-US" sz="2400" b="1" dirty="0">
              <a:solidFill>
                <a:schemeClr val="accent2">
                  <a:lumMod val="75000"/>
                </a:scheme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500"/>
                                        <p:tgtEl>
                                          <p:spTgt spid="10242"/>
                                        </p:tgtEl>
                                      </p:cBhvr>
                                    </p:animEffect>
                                  </p:childTnLst>
                                </p:cTn>
                              </p:par>
                            </p:childTnLst>
                          </p:cTn>
                        </p:par>
                        <p:par>
                          <p:cTn id="8" fill="hold">
                            <p:stCondLst>
                              <p:cond delay="500"/>
                            </p:stCondLst>
                            <p:childTnLst>
                              <p:par>
                                <p:cTn id="9" presetID="39" presetClass="entr" presetSubtype="0" accel="100000" fill="hold" grpId="0" nodeType="afterEffect">
                                  <p:stCondLst>
                                    <p:cond delay="50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p:cTn id="11" dur="1000" fill="hold"/>
                                        <p:tgtEl>
                                          <p:spTgt spid="1024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1000" fill="hold"/>
                                        <p:tgtEl>
                                          <p:spTgt spid="1024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1000" fill="hold"/>
                                        <p:tgtEl>
                                          <p:spTgt spid="1024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10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39" presetClass="entr" presetSubtype="0" accel="100000" fill="hold" grpId="0" nodeType="afterEffect">
                                  <p:stCondLst>
                                    <p:cond delay="50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p:cTn id="18" dur="1000" fill="hold"/>
                                        <p:tgtEl>
                                          <p:spTgt spid="1024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1000" fill="hold"/>
                                        <p:tgtEl>
                                          <p:spTgt spid="1024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1000" fill="hold"/>
                                        <p:tgtEl>
                                          <p:spTgt spid="1024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10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3500"/>
                            </p:stCondLst>
                            <p:childTnLst>
                              <p:par>
                                <p:cTn id="23" presetID="39" presetClass="entr" presetSubtype="0" accel="100000" fill="hold" grpId="0" nodeType="afterEffect">
                                  <p:stCondLst>
                                    <p:cond delay="50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p:cTn id="25" dur="1000" fill="hold"/>
                                        <p:tgtEl>
                                          <p:spTgt spid="1024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1000" fill="hold"/>
                                        <p:tgtEl>
                                          <p:spTgt spid="1024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1000" fill="hold"/>
                                        <p:tgtEl>
                                          <p:spTgt spid="1024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10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39" presetClass="entr" presetSubtype="0" accel="100000" fill="hold" grpId="0" nodeType="afterEffect">
                                  <p:stCondLst>
                                    <p:cond delay="500"/>
                                  </p:stCondLst>
                                  <p:childTnLst>
                                    <p:set>
                                      <p:cBhvr>
                                        <p:cTn id="31" dur="1" fill="hold">
                                          <p:stCondLst>
                                            <p:cond delay="0"/>
                                          </p:stCondLst>
                                        </p:cTn>
                                        <p:tgtEl>
                                          <p:spTgt spid="10243">
                                            <p:txEl>
                                              <p:pRg st="3" end="3"/>
                                            </p:txEl>
                                          </p:spTgt>
                                        </p:tgtEl>
                                        <p:attrNameLst>
                                          <p:attrName>style.visibility</p:attrName>
                                        </p:attrNameLst>
                                      </p:cBhvr>
                                      <p:to>
                                        <p:strVal val="visible"/>
                                      </p:to>
                                    </p:set>
                                    <p:anim calcmode="lin" valueType="num">
                                      <p:cBhvr>
                                        <p:cTn id="32" dur="1000" fill="hold"/>
                                        <p:tgtEl>
                                          <p:spTgt spid="1024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1000" fill="hold"/>
                                        <p:tgtEl>
                                          <p:spTgt spid="1024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1000" fill="hold"/>
                                        <p:tgtEl>
                                          <p:spTgt spid="1024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10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par>
                          <p:cTn id="36" fill="hold">
                            <p:stCondLst>
                              <p:cond delay="6500"/>
                            </p:stCondLst>
                            <p:childTnLst>
                              <p:par>
                                <p:cTn id="37" presetID="39" presetClass="entr" presetSubtype="0" accel="100000" fill="hold" grpId="0" nodeType="afterEffect">
                                  <p:stCondLst>
                                    <p:cond delay="500"/>
                                  </p:stCondLst>
                                  <p:childTnLst>
                                    <p:set>
                                      <p:cBhvr>
                                        <p:cTn id="38" dur="1" fill="hold">
                                          <p:stCondLst>
                                            <p:cond delay="0"/>
                                          </p:stCondLst>
                                        </p:cTn>
                                        <p:tgtEl>
                                          <p:spTgt spid="10243">
                                            <p:txEl>
                                              <p:pRg st="4" end="4"/>
                                            </p:txEl>
                                          </p:spTgt>
                                        </p:tgtEl>
                                        <p:attrNameLst>
                                          <p:attrName>style.visibility</p:attrName>
                                        </p:attrNameLst>
                                      </p:cBhvr>
                                      <p:to>
                                        <p:strVal val="visible"/>
                                      </p:to>
                                    </p:set>
                                    <p:anim calcmode="lin" valueType="num">
                                      <p:cBhvr>
                                        <p:cTn id="39" dur="1000" fill="hold"/>
                                        <p:tgtEl>
                                          <p:spTgt spid="1024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1000" fill="hold"/>
                                        <p:tgtEl>
                                          <p:spTgt spid="1024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1000" fill="hold"/>
                                        <p:tgtEl>
                                          <p:spTgt spid="1024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10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par>
                          <p:cTn id="43" fill="hold">
                            <p:stCondLst>
                              <p:cond delay="8000"/>
                            </p:stCondLst>
                            <p:childTnLst>
                              <p:par>
                                <p:cTn id="44" presetID="39" presetClass="entr" presetSubtype="0" accel="100000" fill="hold" grpId="0" nodeType="afterEffect">
                                  <p:stCondLst>
                                    <p:cond delay="500"/>
                                  </p:stCondLst>
                                  <p:childTnLst>
                                    <p:set>
                                      <p:cBhvr>
                                        <p:cTn id="45" dur="1" fill="hold">
                                          <p:stCondLst>
                                            <p:cond delay="0"/>
                                          </p:stCondLst>
                                        </p:cTn>
                                        <p:tgtEl>
                                          <p:spTgt spid="10243">
                                            <p:txEl>
                                              <p:pRg st="5" end="5"/>
                                            </p:txEl>
                                          </p:spTgt>
                                        </p:tgtEl>
                                        <p:attrNameLst>
                                          <p:attrName>style.visibility</p:attrName>
                                        </p:attrNameLst>
                                      </p:cBhvr>
                                      <p:to>
                                        <p:strVal val="visible"/>
                                      </p:to>
                                    </p:set>
                                    <p:anim calcmode="lin" valueType="num">
                                      <p:cBhvr>
                                        <p:cTn id="46" dur="1000" fill="hold"/>
                                        <p:tgtEl>
                                          <p:spTgt spid="1024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1000" fill="hold"/>
                                        <p:tgtEl>
                                          <p:spTgt spid="1024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1000" fill="hold"/>
                                        <p:tgtEl>
                                          <p:spTgt spid="1024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10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par>
                          <p:cTn id="50" fill="hold">
                            <p:stCondLst>
                              <p:cond delay="9500"/>
                            </p:stCondLst>
                            <p:childTnLst>
                              <p:par>
                                <p:cTn id="51" presetID="39" presetClass="entr" presetSubtype="0" accel="100000" fill="hold" grpId="0" nodeType="afterEffect">
                                  <p:stCondLst>
                                    <p:cond delay="0"/>
                                  </p:stCondLst>
                                  <p:childTnLst>
                                    <p:set>
                                      <p:cBhvr>
                                        <p:cTn id="52" dur="1" fill="hold">
                                          <p:stCondLst>
                                            <p:cond delay="0"/>
                                          </p:stCondLst>
                                        </p:cTn>
                                        <p:tgtEl>
                                          <p:spTgt spid="10243">
                                            <p:txEl>
                                              <p:pRg st="6" end="6"/>
                                            </p:txEl>
                                          </p:spTgt>
                                        </p:tgtEl>
                                        <p:attrNameLst>
                                          <p:attrName>style.visibility</p:attrName>
                                        </p:attrNameLst>
                                      </p:cBhvr>
                                      <p:to>
                                        <p:strVal val="visible"/>
                                      </p:to>
                                    </p:set>
                                    <p:anim calcmode="lin" valueType="num">
                                      <p:cBhvr>
                                        <p:cTn id="53" dur="1000" fill="hold"/>
                                        <p:tgtEl>
                                          <p:spTgt spid="1024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1000" fill="hold"/>
                                        <p:tgtEl>
                                          <p:spTgt spid="1024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1000" fill="hold"/>
                                        <p:tgtEl>
                                          <p:spTgt spid="1024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10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par>
                          <p:cTn id="57" fill="hold">
                            <p:stCondLst>
                              <p:cond delay="10500"/>
                            </p:stCondLst>
                            <p:childTnLst>
                              <p:par>
                                <p:cTn id="58" presetID="39" presetClass="entr" presetSubtype="0" accel="100000" fill="hold" grpId="0" nodeType="afterEffect">
                                  <p:stCondLst>
                                    <p:cond delay="500"/>
                                  </p:stCondLst>
                                  <p:childTnLst>
                                    <p:set>
                                      <p:cBhvr>
                                        <p:cTn id="59" dur="1" fill="hold">
                                          <p:stCondLst>
                                            <p:cond delay="0"/>
                                          </p:stCondLst>
                                        </p:cTn>
                                        <p:tgtEl>
                                          <p:spTgt spid="10243">
                                            <p:txEl>
                                              <p:pRg st="7" end="7"/>
                                            </p:txEl>
                                          </p:spTgt>
                                        </p:tgtEl>
                                        <p:attrNameLst>
                                          <p:attrName>style.visibility</p:attrName>
                                        </p:attrNameLst>
                                      </p:cBhvr>
                                      <p:to>
                                        <p:strVal val="visible"/>
                                      </p:to>
                                    </p:set>
                                    <p:anim calcmode="lin" valueType="num">
                                      <p:cBhvr>
                                        <p:cTn id="60" dur="1000" fill="hold"/>
                                        <p:tgtEl>
                                          <p:spTgt spid="1024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1000" fill="hold"/>
                                        <p:tgtEl>
                                          <p:spTgt spid="1024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1000" fill="hold"/>
                                        <p:tgtEl>
                                          <p:spTgt spid="1024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10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uiExpand="1" build="p" autoUpdateAnimBg="0" advAuto="10000"/>
    </p:bldLst>
  </p:timing>
</p:sld>
</file>

<file path=ppt/theme/theme1.xml><?xml version="1.0" encoding="utf-8"?>
<a:theme xmlns:a="http://schemas.openxmlformats.org/drawingml/2006/main" name="1_White Template with magenta-blue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C9C993E-98BE-4E44-9417-2545955503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magenta-blue Segoe</Template>
  <TotalTime>1451</TotalTime>
  <Words>448</Words>
  <Application>Microsoft Office PowerPoint</Application>
  <PresentationFormat>On-screen Show (4:3)</PresentationFormat>
  <Paragraphs>44</Paragraphs>
  <Slides>6</Slides>
  <Notes>2</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1_White Template with magenta-blue Segoe</vt:lpstr>
      <vt:lpstr>White with Courier font for code slides</vt:lpstr>
      <vt:lpstr>Slide 1</vt:lpstr>
      <vt:lpstr>The Longsuffering of God</vt:lpstr>
      <vt:lpstr>Defining Longsuffering</vt:lpstr>
      <vt:lpstr>The Longsuffering of God</vt:lpstr>
      <vt:lpstr>We Should Mimic His Example</vt:lpstr>
      <vt:lpstr>God’s Longsuffering Awaits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Longsuffering of God</dc:title>
  <dc:creator>Owner</dc:creator>
  <cp:keywords/>
  <cp:lastModifiedBy>Danny McKibben</cp:lastModifiedBy>
  <cp:revision>31</cp:revision>
  <dcterms:created xsi:type="dcterms:W3CDTF">2016-04-09T00:36:07Z</dcterms:created>
  <dcterms:modified xsi:type="dcterms:W3CDTF">2016-04-10T13:07:18Z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TC102867879990</vt:lpwstr>
  </property>
</Properties>
</file>