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8"/>
  </p:notesMasterIdLst>
  <p:sldIdLst>
    <p:sldId id="257"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80" d="100"/>
          <a:sy n="80" d="100"/>
        </p:scale>
        <p:origin x="-102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F3E1A-F44A-4BDC-BFDE-3CE901F7CC0B}" type="datetimeFigureOut">
              <a:rPr lang="en-US" smtClean="0"/>
              <a:pPr/>
              <a:t>4/3/2016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E1359-2DA2-4102-8E5F-3C314329F3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4/3/2016 5:17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4A7062-015B-4D14-BCDE-1359C882B55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6.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8.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trips dir="rd"/>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trips dir="rd"/>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spd="slow">
    <p:strips dir="rd"/>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7681913" cy="15234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New and Living Way</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685800" y="2438400"/>
            <a:ext cx="7681913" cy="1293812"/>
          </a:xfrm>
        </p:spPr>
        <p:txBody>
          <a:bodyPr>
            <a:normAutofit/>
          </a:bodyPr>
          <a:lstStyle/>
          <a:p>
            <a:pPr algn="ctr"/>
            <a:r>
              <a:rPr lang="en-US" sz="4400" b="1" dirty="0" smtClean="0">
                <a:solidFill>
                  <a:schemeClr val="accent6">
                    <a:lumMod val="75000"/>
                  </a:schemeClr>
                </a:solidFill>
              </a:rPr>
              <a:t>Hebrews 10</a:t>
            </a:r>
            <a:endParaRPr lang="en-US" sz="4400" b="1" dirty="0">
              <a:solidFill>
                <a:schemeClr val="accent6">
                  <a:lumMod val="75000"/>
                </a:schemeClr>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8686800" cy="1066800"/>
          </a:xfrm>
        </p:spPr>
        <p:txBody>
          <a:bodyPr/>
          <a:lstStyle/>
          <a:p>
            <a:r>
              <a:rPr lang="en-US" sz="3600" dirty="0" smtClean="0"/>
              <a:t>Vs.1-18, Better Sacrifice,  Better Covenant,  Better Priesthood</a:t>
            </a:r>
            <a:endParaRPr lang="en-US" sz="3600" dirty="0"/>
          </a:p>
        </p:txBody>
      </p:sp>
      <p:sp>
        <p:nvSpPr>
          <p:cNvPr id="6" name="Text Placeholder 5"/>
          <p:cNvSpPr>
            <a:spLocks noGrp="1"/>
          </p:cNvSpPr>
          <p:nvPr>
            <p:ph type="body" sz="quarter" idx="10"/>
          </p:nvPr>
        </p:nvSpPr>
        <p:spPr>
          <a:xfrm>
            <a:off x="304800" y="1125141"/>
            <a:ext cx="8686800" cy="1846659"/>
          </a:xfrm>
        </p:spPr>
        <p:txBody>
          <a:bodyPr/>
          <a:lstStyle/>
          <a:p>
            <a:r>
              <a:rPr lang="en-US" sz="3000" dirty="0" smtClean="0"/>
              <a:t>Vs.1-4, “The Shadow” Could not take away sins</a:t>
            </a:r>
          </a:p>
          <a:p>
            <a:r>
              <a:rPr lang="en-US" sz="3000" dirty="0" smtClean="0"/>
              <a:t>Vs.5-9, Psalm 40:6-8 was fulfilled in Christ Jesus</a:t>
            </a:r>
          </a:p>
          <a:p>
            <a:r>
              <a:rPr lang="en-US" sz="3000" dirty="0" smtClean="0"/>
              <a:t>Vs.10-18, Jesus’ One Time Sacrifice Brings Sanctification and Redemption</a:t>
            </a:r>
            <a:endParaRPr lang="en-US" sz="3000" dirty="0"/>
          </a:p>
        </p:txBody>
      </p:sp>
      <p:sp>
        <p:nvSpPr>
          <p:cNvPr id="8" name="Title 4"/>
          <p:cNvSpPr txBox="1">
            <a:spLocks/>
          </p:cNvSpPr>
          <p:nvPr/>
        </p:nvSpPr>
        <p:spPr>
          <a:xfrm>
            <a:off x="76200" y="3082802"/>
            <a:ext cx="8991600" cy="498598"/>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150" normalizeH="0" baseline="0" noProof="0" dirty="0" smtClean="0">
                <a:ln w="3175">
                  <a:noFill/>
                </a:ln>
                <a:solidFill>
                  <a:schemeClr val="accent4">
                    <a:lumMod val="50000"/>
                  </a:schemeClr>
                </a:solidFill>
                <a:effectLst>
                  <a:outerShdw blurRad="38100" dist="38100" dir="2700000" algn="tl">
                    <a:srgbClr val="000000">
                      <a:alpha val="43137"/>
                    </a:srgbClr>
                  </a:outerShdw>
                </a:effectLst>
                <a:uLnTx/>
                <a:uFillTx/>
                <a:latin typeface="+mj-lt"/>
                <a:ea typeface="+mn-ea"/>
                <a:cs typeface="Arial" charset="0"/>
              </a:rPr>
              <a:t>Vs.19-39, Exhortations,</a:t>
            </a:r>
            <a:r>
              <a:rPr kumimoji="0" lang="en-US" sz="3600" b="0" i="0" u="none" strike="noStrike" kern="1200" cap="none" spc="-150" normalizeH="0" noProof="0" dirty="0" smtClean="0">
                <a:ln w="3175">
                  <a:noFill/>
                </a:ln>
                <a:solidFill>
                  <a:schemeClr val="accent4">
                    <a:lumMod val="50000"/>
                  </a:schemeClr>
                </a:solidFill>
                <a:effectLst>
                  <a:outerShdw blurRad="38100" dist="38100" dir="2700000" algn="tl">
                    <a:srgbClr val="000000">
                      <a:alpha val="43137"/>
                    </a:srgbClr>
                  </a:outerShdw>
                </a:effectLst>
                <a:uLnTx/>
                <a:uFillTx/>
                <a:latin typeface="+mj-lt"/>
                <a:ea typeface="+mn-ea"/>
                <a:cs typeface="Arial" charset="0"/>
              </a:rPr>
              <a:t> Warnings &amp; Encouragements</a:t>
            </a:r>
            <a:endParaRPr kumimoji="0" lang="en-US" sz="3600" b="0" i="0" u="none" strike="noStrike" kern="1200" cap="none" spc="-150" normalizeH="0" baseline="0" noProof="0" dirty="0" smtClean="0">
              <a:ln w="3175">
                <a:noFill/>
              </a:ln>
              <a:solidFill>
                <a:schemeClr val="accent4">
                  <a:lumMod val="50000"/>
                </a:schemeClr>
              </a:solidFill>
              <a:effectLst>
                <a:outerShdw blurRad="38100" dist="38100" dir="2700000" algn="tl">
                  <a:srgbClr val="000000">
                    <a:alpha val="43137"/>
                  </a:srgbClr>
                </a:outerShdw>
              </a:effectLst>
              <a:uLnTx/>
              <a:uFillTx/>
              <a:latin typeface="+mj-lt"/>
              <a:ea typeface="+mn-ea"/>
              <a:cs typeface="Arial" charset="0"/>
            </a:endParaRPr>
          </a:p>
        </p:txBody>
      </p:sp>
      <p:sp>
        <p:nvSpPr>
          <p:cNvPr id="9" name="Text Placeholder 5"/>
          <p:cNvSpPr txBox="1">
            <a:spLocks/>
          </p:cNvSpPr>
          <p:nvPr/>
        </p:nvSpPr>
        <p:spPr>
          <a:xfrm>
            <a:off x="228600" y="3810000"/>
            <a:ext cx="8686800" cy="2819400"/>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Vs.19-21, A New and Living Way</a:t>
            </a: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Vs.22-25, Let</a:t>
            </a:r>
            <a:r>
              <a:rPr kumimoji="0" lang="en-US" sz="3000" b="0" i="0" u="none" strike="noStrike" kern="1200" cap="none" spc="0" normalizeH="0" noProof="0" dirty="0" smtClean="0">
                <a:ln>
                  <a:noFill/>
                </a:ln>
                <a:solidFill>
                  <a:schemeClr val="tx1"/>
                </a:solidFill>
                <a:effectLst/>
                <a:uLnTx/>
                <a:uFillTx/>
                <a:latin typeface="+mn-lt"/>
                <a:ea typeface="+mn-ea"/>
                <a:cs typeface="+mn-cs"/>
              </a:rPr>
              <a:t> Us Draw Near, Let Us Hold Fast, Let Us Consider one Another</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Vs.26-31, Warnings if we Turn From Jesus &amp; his Sacrifice</a:t>
            </a: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Vs.32-39, Remember</a:t>
            </a:r>
            <a:r>
              <a:rPr kumimoji="0" lang="en-US" sz="3000" b="0" i="0" u="none" strike="noStrike" kern="1200" cap="none" spc="0" normalizeH="0" noProof="0" dirty="0" smtClean="0">
                <a:ln>
                  <a:noFill/>
                </a:ln>
                <a:solidFill>
                  <a:schemeClr val="tx1"/>
                </a:solidFill>
                <a:effectLst/>
                <a:uLnTx/>
                <a:uFillTx/>
                <a:latin typeface="+mn-lt"/>
                <a:ea typeface="+mn-ea"/>
                <a:cs typeface="+mn-cs"/>
              </a:rPr>
              <a:t> and Push Forward</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9" presetClass="entr" presetSubtype="0" accel="10000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 calcmode="lin" valueType="num">
                                      <p:cBhvr>
                                        <p:cTn id="45" dur="500" fill="hold"/>
                                        <p:tgtEl>
                                          <p:spTgt spid="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9" presetClass="entr" presetSubtype="0" accel="100000" fill="hold" grpId="0" nodeType="clickEffect">
                                  <p:stCondLst>
                                    <p:cond delay="0"/>
                                  </p:stCondLst>
                                  <p:childTnLst>
                                    <p:set>
                                      <p:cBhvr>
                                        <p:cTn id="52" dur="1" fill="hold">
                                          <p:stCondLst>
                                            <p:cond delay="0"/>
                                          </p:stCondLst>
                                        </p:cTn>
                                        <p:tgtEl>
                                          <p:spTgt spid="9">
                                            <p:txEl>
                                              <p:pRg st="1" end="1"/>
                                            </p:txEl>
                                          </p:spTgt>
                                        </p:tgtEl>
                                        <p:attrNameLst>
                                          <p:attrName>style.visibility</p:attrName>
                                        </p:attrNameLst>
                                      </p:cBhvr>
                                      <p:to>
                                        <p:strVal val="visible"/>
                                      </p:to>
                                    </p:set>
                                    <p:anim calcmode="lin" valueType="num">
                                      <p:cBhvr>
                                        <p:cTn id="53" dur="500" fill="hold"/>
                                        <p:tgtEl>
                                          <p:spTgt spid="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4" dur="500" fill="hold"/>
                                        <p:tgtEl>
                                          <p:spTgt spid="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5" dur="500" fill="hold"/>
                                        <p:tgtEl>
                                          <p:spTgt spid="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56"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9" presetClass="entr" presetSubtype="0" accel="100000" fill="hold" grpId="0" nodeType="clickEffect">
                                  <p:stCondLst>
                                    <p:cond delay="0"/>
                                  </p:stCondLst>
                                  <p:childTnLst>
                                    <p:set>
                                      <p:cBhvr>
                                        <p:cTn id="60" dur="1" fill="hold">
                                          <p:stCondLst>
                                            <p:cond delay="0"/>
                                          </p:stCondLst>
                                        </p:cTn>
                                        <p:tgtEl>
                                          <p:spTgt spid="9">
                                            <p:txEl>
                                              <p:pRg st="2" end="2"/>
                                            </p:txEl>
                                          </p:spTgt>
                                        </p:tgtEl>
                                        <p:attrNameLst>
                                          <p:attrName>style.visibility</p:attrName>
                                        </p:attrNameLst>
                                      </p:cBhvr>
                                      <p:to>
                                        <p:strVal val="visible"/>
                                      </p:to>
                                    </p:set>
                                    <p:anim calcmode="lin" valueType="num">
                                      <p:cBhvr>
                                        <p:cTn id="61" dur="500" fill="hold"/>
                                        <p:tgtEl>
                                          <p:spTgt spid="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2" dur="500" fill="hold"/>
                                        <p:tgtEl>
                                          <p:spTgt spid="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3" dur="500" fill="hold"/>
                                        <p:tgtEl>
                                          <p:spTgt spid="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6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9" presetClass="entr" presetSubtype="0" accel="100000" fill="hold" grpId="0" nodeType="clickEffect">
                                  <p:stCondLst>
                                    <p:cond delay="0"/>
                                  </p:stCondLst>
                                  <p:childTnLst>
                                    <p:set>
                                      <p:cBhvr>
                                        <p:cTn id="68" dur="1" fill="hold">
                                          <p:stCondLst>
                                            <p:cond delay="0"/>
                                          </p:stCondLst>
                                        </p:cTn>
                                        <p:tgtEl>
                                          <p:spTgt spid="9">
                                            <p:txEl>
                                              <p:pRg st="3" end="3"/>
                                            </p:txEl>
                                          </p:spTgt>
                                        </p:tgtEl>
                                        <p:attrNameLst>
                                          <p:attrName>style.visibility</p:attrName>
                                        </p:attrNameLst>
                                      </p:cBhvr>
                                      <p:to>
                                        <p:strVal val="visible"/>
                                      </p:to>
                                    </p:set>
                                    <p:anim calcmode="lin" valueType="num">
                                      <p:cBhvr>
                                        <p:cTn id="69" dur="500" fill="hold"/>
                                        <p:tgtEl>
                                          <p:spTgt spid="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0" dur="500" fill="hold"/>
                                        <p:tgtEl>
                                          <p:spTgt spid="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1" dur="500" fill="hold"/>
                                        <p:tgtEl>
                                          <p:spTgt spid="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72"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8" grpId="0"/>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88925"/>
            <a:ext cx="9144000" cy="701675"/>
          </a:xfrm>
        </p:spPr>
        <p:txBody>
          <a:bodyPr>
            <a:normAutofit/>
          </a:bodyPr>
          <a:lstStyle/>
          <a:p>
            <a:pPr algn="ctr"/>
            <a:r>
              <a:rPr lang="en-US" sz="4000" b="1"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Rounded MT Bold" pitchFamily="34" charset="0"/>
              </a:rPr>
              <a:t>Are You In this New &amp; Living Way?</a:t>
            </a:r>
            <a:endParaRPr lang="en-US" sz="4000" b="1"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Rounded MT Bold" pitchFamily="34" charset="0"/>
            </a:endParaRPr>
          </a:p>
        </p:txBody>
      </p:sp>
      <p:sp>
        <p:nvSpPr>
          <p:cNvPr id="15363" name="Rectangle 3"/>
          <p:cNvSpPr>
            <a:spLocks noGrp="1" noChangeArrowheads="1"/>
          </p:cNvSpPr>
          <p:nvPr>
            <p:ph type="body" idx="1"/>
          </p:nvPr>
        </p:nvSpPr>
        <p:spPr>
          <a:xfrm>
            <a:off x="381000" y="1236107"/>
            <a:ext cx="8610600" cy="4555093"/>
          </a:xfrm>
        </p:spPr>
        <p:txBody>
          <a:bodyPr/>
          <a:lstStyle/>
          <a:p>
            <a:pPr marL="609600" indent="-609600">
              <a:buSzPct val="101000"/>
              <a:buFont typeface="Wingdings" pitchFamily="2" charset="2"/>
              <a:buAutoNum type="arabicPeriod"/>
            </a:pPr>
            <a:r>
              <a:rPr lang="en-US" b="1" dirty="0">
                <a:solidFill>
                  <a:schemeClr val="tx2"/>
                </a:solidFill>
              </a:rPr>
              <a:t>Hear the gospel of Christ,  </a:t>
            </a:r>
            <a:r>
              <a:rPr lang="en-US" sz="2800" b="1" dirty="0">
                <a:solidFill>
                  <a:schemeClr val="tx2"/>
                </a:solidFill>
              </a:rPr>
              <a:t>Acts 18:8</a:t>
            </a:r>
            <a:endParaRPr lang="en-US" sz="1600" b="1" dirty="0">
              <a:solidFill>
                <a:schemeClr val="tx2"/>
              </a:solidFill>
            </a:endParaRPr>
          </a:p>
          <a:p>
            <a:pPr marL="609600" indent="-609600">
              <a:buSzPct val="101000"/>
              <a:buFont typeface="Wingdings" pitchFamily="2" charset="2"/>
              <a:buAutoNum type="arabicPeriod"/>
            </a:pPr>
            <a:r>
              <a:rPr lang="en-US" b="1" dirty="0">
                <a:solidFill>
                  <a:schemeClr val="tx2"/>
                </a:solidFill>
              </a:rPr>
              <a:t>Believe in Jesus Christ,   </a:t>
            </a:r>
            <a:r>
              <a:rPr lang="en-US" sz="2800" b="1" dirty="0">
                <a:solidFill>
                  <a:schemeClr val="tx2"/>
                </a:solidFill>
              </a:rPr>
              <a:t>Jn.3:16</a:t>
            </a:r>
            <a:endParaRPr lang="en-US" sz="1000" b="1" dirty="0">
              <a:solidFill>
                <a:schemeClr val="tx2"/>
              </a:solidFill>
            </a:endParaRPr>
          </a:p>
          <a:p>
            <a:pPr marL="609600" indent="-609600">
              <a:buSzPct val="101000"/>
              <a:buFont typeface="Wingdings" pitchFamily="2" charset="2"/>
              <a:buAutoNum type="arabicPeriod"/>
            </a:pPr>
            <a:r>
              <a:rPr lang="en-US" b="1" dirty="0">
                <a:solidFill>
                  <a:schemeClr val="tx2"/>
                </a:solidFill>
              </a:rPr>
              <a:t>Repent and Turn to God</a:t>
            </a:r>
            <a:r>
              <a:rPr lang="en-US" sz="2800" b="1" dirty="0">
                <a:solidFill>
                  <a:schemeClr val="tx2"/>
                </a:solidFill>
              </a:rPr>
              <a:t>,  Acts 17:30</a:t>
            </a:r>
          </a:p>
          <a:p>
            <a:pPr marL="609600" indent="-609600">
              <a:buSzPct val="101000"/>
              <a:buFont typeface="Wingdings" pitchFamily="2" charset="2"/>
              <a:buAutoNum type="arabicPeriod"/>
            </a:pPr>
            <a:r>
              <a:rPr lang="en-US" b="1" dirty="0">
                <a:solidFill>
                  <a:schemeClr val="tx2"/>
                </a:solidFill>
              </a:rPr>
              <a:t>Confess Jesus Before Men</a:t>
            </a:r>
            <a:r>
              <a:rPr lang="en-US" sz="2800" b="1" dirty="0">
                <a:solidFill>
                  <a:schemeClr val="tx2"/>
                </a:solidFill>
              </a:rPr>
              <a:t>,  Acts 8:37</a:t>
            </a:r>
            <a:endParaRPr lang="en-US" sz="2400" b="1" dirty="0">
              <a:solidFill>
                <a:schemeClr val="tx2"/>
              </a:solidFill>
            </a:endParaRPr>
          </a:p>
          <a:p>
            <a:pPr marL="609600" indent="-609600">
              <a:buSzPct val="101000"/>
              <a:buFont typeface="Wingdings" pitchFamily="2" charset="2"/>
              <a:buAutoNum type="arabicPeriod"/>
            </a:pPr>
            <a:r>
              <a:rPr lang="en-US" b="1" dirty="0">
                <a:solidFill>
                  <a:schemeClr val="tx2"/>
                </a:solidFill>
              </a:rPr>
              <a:t>Be Baptized For Forgiveness</a:t>
            </a:r>
            <a:r>
              <a:rPr lang="en-US" sz="2800" b="1" dirty="0">
                <a:solidFill>
                  <a:schemeClr val="tx2"/>
                </a:solidFill>
              </a:rPr>
              <a:t>,  Acts 22:16</a:t>
            </a:r>
          </a:p>
          <a:p>
            <a:pPr marL="609600" indent="-609600">
              <a:buSzPct val="101000"/>
              <a:buFont typeface="Wingdings" pitchFamily="2" charset="2"/>
              <a:buNone/>
            </a:pPr>
            <a:r>
              <a:rPr lang="en-US" sz="2800" b="1" dirty="0">
                <a:solidFill>
                  <a:schemeClr val="tx2"/>
                </a:solidFill>
              </a:rPr>
              <a:t>    </a:t>
            </a:r>
            <a:r>
              <a:rPr lang="en-US" sz="2800" b="1" dirty="0" smtClean="0">
                <a:solidFill>
                  <a:schemeClr val="tx2"/>
                </a:solidFill>
              </a:rPr>
              <a:t>    </a:t>
            </a:r>
            <a:r>
              <a:rPr lang="en-US" sz="2800" b="1" dirty="0">
                <a:solidFill>
                  <a:schemeClr val="tx2"/>
                </a:solidFill>
              </a:rPr>
              <a:t>---------------------------------------</a:t>
            </a:r>
            <a:endParaRPr lang="en-US" sz="2400" b="1" dirty="0">
              <a:solidFill>
                <a:schemeClr val="tx2"/>
              </a:solidFill>
            </a:endParaRPr>
          </a:p>
          <a:p>
            <a:pPr marL="609600" indent="-609600">
              <a:buSzPct val="101000"/>
              <a:buFont typeface="Wingdings" pitchFamily="2" charset="2"/>
              <a:buChar char="Ø"/>
            </a:pPr>
            <a:r>
              <a:rPr lang="en-US" b="1" dirty="0">
                <a:solidFill>
                  <a:schemeClr val="accent4">
                    <a:lumMod val="50000"/>
                  </a:schemeClr>
                </a:solidFill>
              </a:rPr>
              <a:t>Cleave Unto The Lord, </a:t>
            </a:r>
            <a:r>
              <a:rPr lang="en-US" sz="2400" b="1" dirty="0">
                <a:solidFill>
                  <a:schemeClr val="accent4">
                    <a:lumMod val="50000"/>
                  </a:schemeClr>
                </a:solidFill>
              </a:rPr>
              <a:t> </a:t>
            </a:r>
            <a:r>
              <a:rPr lang="en-US" sz="2800" b="1" dirty="0">
                <a:solidFill>
                  <a:schemeClr val="accent4">
                    <a:lumMod val="50000"/>
                  </a:schemeClr>
                </a:solidFill>
              </a:rPr>
              <a:t>Acts 11:23</a:t>
            </a:r>
            <a:endParaRPr lang="en-US" b="1" dirty="0">
              <a:solidFill>
                <a:schemeClr val="accent4">
                  <a:lumMod val="50000"/>
                </a:schemeClr>
              </a:solidFill>
            </a:endParaRPr>
          </a:p>
          <a:p>
            <a:pPr marL="609600" indent="-609600">
              <a:buSzPct val="101000"/>
              <a:buFont typeface="Wingdings" pitchFamily="2" charset="2"/>
              <a:buChar char="Ø"/>
            </a:pPr>
            <a:r>
              <a:rPr lang="en-US" b="1" dirty="0">
                <a:solidFill>
                  <a:schemeClr val="accent4">
                    <a:lumMod val="50000"/>
                  </a:schemeClr>
                </a:solidFill>
              </a:rPr>
              <a:t>If Err From The Truth: Repent and Pray God</a:t>
            </a:r>
            <a:r>
              <a:rPr lang="en-US" sz="2800" b="1" dirty="0">
                <a:solidFill>
                  <a:schemeClr val="accent4">
                    <a:lumMod val="50000"/>
                  </a:schemeClr>
                </a:solidFill>
              </a:rPr>
              <a:t>  Acts 8:22</a:t>
            </a:r>
            <a:endParaRPr lang="en-US" sz="2400" b="1" dirty="0">
              <a:solidFill>
                <a:schemeClr val="accent4">
                  <a:lumMod val="50000"/>
                </a:schemeClr>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ssolve">
                                      <p:cBhvr>
                                        <p:cTn id="7" dur="500"/>
                                        <p:tgtEl>
                                          <p:spTgt spid="1536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wipe(left)">
                                      <p:cBhvr>
                                        <p:cTn id="11" dur="1000"/>
                                        <p:tgtEl>
                                          <p:spTgt spid="15363">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50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wipe(left)">
                                      <p:cBhvr>
                                        <p:cTn id="15" dur="1000"/>
                                        <p:tgtEl>
                                          <p:spTgt spid="15363">
                                            <p:txEl>
                                              <p:pRg st="1" end="1"/>
                                            </p:txEl>
                                          </p:spTgt>
                                        </p:tgtEl>
                                      </p:cBhvr>
                                    </p:animEffect>
                                  </p:childTnLst>
                                </p:cTn>
                              </p:par>
                            </p:childTnLst>
                          </p:cTn>
                        </p:par>
                        <p:par>
                          <p:cTn id="16" fill="hold">
                            <p:stCondLst>
                              <p:cond delay="3500"/>
                            </p:stCondLst>
                            <p:childTnLst>
                              <p:par>
                                <p:cTn id="17" presetID="22" presetClass="entr" presetSubtype="8" fill="hold" grpId="0" nodeType="afterEffect">
                                  <p:stCondLst>
                                    <p:cond delay="50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wipe(left)">
                                      <p:cBhvr>
                                        <p:cTn id="19" dur="1000"/>
                                        <p:tgtEl>
                                          <p:spTgt spid="15363">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50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wipe(left)">
                                      <p:cBhvr>
                                        <p:cTn id="23" dur="1000"/>
                                        <p:tgtEl>
                                          <p:spTgt spid="15363">
                                            <p:txEl>
                                              <p:pRg st="3" end="3"/>
                                            </p:txEl>
                                          </p:spTgt>
                                        </p:tgtEl>
                                      </p:cBhvr>
                                    </p:animEffect>
                                  </p:childTnLst>
                                </p:cTn>
                              </p:par>
                            </p:childTnLst>
                          </p:cTn>
                        </p:par>
                        <p:par>
                          <p:cTn id="24" fill="hold">
                            <p:stCondLst>
                              <p:cond delay="6500"/>
                            </p:stCondLst>
                            <p:childTnLst>
                              <p:par>
                                <p:cTn id="25" presetID="22" presetClass="entr" presetSubtype="8" fill="hold" grpId="0" nodeType="afterEffect">
                                  <p:stCondLst>
                                    <p:cond delay="50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wipe(left)">
                                      <p:cBhvr>
                                        <p:cTn id="27" dur="1000"/>
                                        <p:tgtEl>
                                          <p:spTgt spid="15363">
                                            <p:txEl>
                                              <p:pRg st="4" end="4"/>
                                            </p:txEl>
                                          </p:spTgt>
                                        </p:tgtEl>
                                      </p:cBhvr>
                                    </p:animEffect>
                                  </p:childTnLst>
                                </p:cTn>
                              </p:par>
                            </p:childTnLst>
                          </p:cTn>
                        </p:par>
                        <p:par>
                          <p:cTn id="28" fill="hold">
                            <p:stCondLst>
                              <p:cond delay="8000"/>
                            </p:stCondLst>
                            <p:childTnLst>
                              <p:par>
                                <p:cTn id="29" presetID="22" presetClass="entr" presetSubtype="8" fill="hold" grpId="0" nodeType="afterEffect">
                                  <p:stCondLst>
                                    <p:cond delay="500"/>
                                  </p:stCondLst>
                                  <p:childTnLst>
                                    <p:set>
                                      <p:cBhvr>
                                        <p:cTn id="30" dur="1" fill="hold">
                                          <p:stCondLst>
                                            <p:cond delay="0"/>
                                          </p:stCondLst>
                                        </p:cTn>
                                        <p:tgtEl>
                                          <p:spTgt spid="15363">
                                            <p:txEl>
                                              <p:pRg st="5" end="5"/>
                                            </p:txEl>
                                          </p:spTgt>
                                        </p:tgtEl>
                                        <p:attrNameLst>
                                          <p:attrName>style.visibility</p:attrName>
                                        </p:attrNameLst>
                                      </p:cBhvr>
                                      <p:to>
                                        <p:strVal val="visible"/>
                                      </p:to>
                                    </p:set>
                                    <p:animEffect transition="in" filter="wipe(left)">
                                      <p:cBhvr>
                                        <p:cTn id="31" dur="1000"/>
                                        <p:tgtEl>
                                          <p:spTgt spid="15363">
                                            <p:txEl>
                                              <p:pRg st="5" end="5"/>
                                            </p:txEl>
                                          </p:spTgt>
                                        </p:tgtEl>
                                      </p:cBhvr>
                                    </p:animEffect>
                                  </p:childTnLst>
                                </p:cTn>
                              </p:par>
                            </p:childTnLst>
                          </p:cTn>
                        </p:par>
                        <p:par>
                          <p:cTn id="32" fill="hold">
                            <p:stCondLst>
                              <p:cond delay="9500"/>
                            </p:stCondLst>
                            <p:childTnLst>
                              <p:par>
                                <p:cTn id="33" presetID="22" presetClass="entr" presetSubtype="8" fill="hold" grpId="0" nodeType="afterEffect">
                                  <p:stCondLst>
                                    <p:cond delay="500"/>
                                  </p:stCondLst>
                                  <p:childTnLst>
                                    <p:set>
                                      <p:cBhvr>
                                        <p:cTn id="34" dur="1" fill="hold">
                                          <p:stCondLst>
                                            <p:cond delay="0"/>
                                          </p:stCondLst>
                                        </p:cTn>
                                        <p:tgtEl>
                                          <p:spTgt spid="15363">
                                            <p:txEl>
                                              <p:pRg st="6" end="6"/>
                                            </p:txEl>
                                          </p:spTgt>
                                        </p:tgtEl>
                                        <p:attrNameLst>
                                          <p:attrName>style.visibility</p:attrName>
                                        </p:attrNameLst>
                                      </p:cBhvr>
                                      <p:to>
                                        <p:strVal val="visible"/>
                                      </p:to>
                                    </p:set>
                                    <p:animEffect transition="in" filter="wipe(left)">
                                      <p:cBhvr>
                                        <p:cTn id="35" dur="1000"/>
                                        <p:tgtEl>
                                          <p:spTgt spid="1536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500"/>
                                  </p:stCondLst>
                                  <p:childTnLst>
                                    <p:set>
                                      <p:cBhvr>
                                        <p:cTn id="39" dur="1" fill="hold">
                                          <p:stCondLst>
                                            <p:cond delay="0"/>
                                          </p:stCondLst>
                                        </p:cTn>
                                        <p:tgtEl>
                                          <p:spTgt spid="15363">
                                            <p:txEl>
                                              <p:pRg st="7" end="7"/>
                                            </p:txEl>
                                          </p:spTgt>
                                        </p:tgtEl>
                                        <p:attrNameLst>
                                          <p:attrName>style.visibility</p:attrName>
                                        </p:attrNameLst>
                                      </p:cBhvr>
                                      <p:to>
                                        <p:strVal val="visible"/>
                                      </p:to>
                                    </p:set>
                                    <p:animEffect transition="in" filter="wipe(left)">
                                      <p:cBhvr>
                                        <p:cTn id="40" dur="10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advAuto="10000"/>
    </p:bldLst>
  </p:timing>
</p:sld>
</file>

<file path=ppt/theme/theme1.xml><?xml version="1.0" encoding="utf-8"?>
<a:theme xmlns:a="http://schemas.openxmlformats.org/drawingml/2006/main" name="1_White 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Green_Swirls_Template_Segoe">
  <a:themeElements>
    <a:clrScheme name="Firelight">
      <a:dk1>
        <a:sysClr val="windowText" lastClr="000000"/>
      </a:dk1>
      <a:lt1>
        <a:sysClr val="window" lastClr="FFFFFF"/>
      </a:lt1>
      <a:dk2>
        <a:srgbClr val="9F1C00"/>
      </a:dk2>
      <a:lt2>
        <a:srgbClr val="EEECE1"/>
      </a:lt2>
      <a:accent1>
        <a:srgbClr val="FF881F"/>
      </a:accent1>
      <a:accent2>
        <a:srgbClr val="771C00"/>
      </a:accent2>
      <a:accent3>
        <a:srgbClr val="576A2C"/>
      </a:accent3>
      <a:accent4>
        <a:srgbClr val="A24D00"/>
      </a:accent4>
      <a:accent5>
        <a:srgbClr val="244872"/>
      </a:accent5>
      <a:accent6>
        <a:srgbClr val="5E341C"/>
      </a:accent6>
      <a:hlink>
        <a:srgbClr val="FF912E"/>
      </a:hlink>
      <a:folHlink>
        <a:srgbClr val="B5CB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Bar Segoe Template</Template>
  <TotalTime>1168</TotalTime>
  <Words>265</Words>
  <Application>Microsoft Office PowerPoint</Application>
  <PresentationFormat>On-screen Show (4:3)</PresentationFormat>
  <Paragraphs>25</Paragraphs>
  <Slides>3</Slides>
  <Notes>2</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1_White with Blue Bar Segoe Template</vt:lpstr>
      <vt:lpstr>White with Courier font for code slides</vt:lpstr>
      <vt:lpstr>1_Green_Swirls_Template_Segoe</vt:lpstr>
      <vt:lpstr>A New and Living Way</vt:lpstr>
      <vt:lpstr>Vs.1-18, Better Sacrifice,  Better Covenant,  Better Priesthood</vt:lpstr>
      <vt:lpstr>Are You In this New &amp; Living Way?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and Living Way</dc:title>
  <dc:creator>Owner</dc:creator>
  <cp:keywords/>
  <cp:lastModifiedBy>Danny McKibben</cp:lastModifiedBy>
  <cp:revision>16</cp:revision>
  <dcterms:created xsi:type="dcterms:W3CDTF">2016-04-03T01:43:32Z</dcterms:created>
  <dcterms:modified xsi:type="dcterms:W3CDTF">2016-04-03T21:17:05Z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