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1"/>
  </p:notesMasterIdLst>
  <p:sldIdLst>
    <p:sldId id="260" r:id="rId4"/>
    <p:sldId id="259" r:id="rId5"/>
    <p:sldId id="258" r:id="rId6"/>
    <p:sldId id="257" r:id="rId7"/>
    <p:sldId id="261" r:id="rId8"/>
    <p:sldId id="262"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09" autoAdjust="0"/>
  </p:normalViewPr>
  <p:slideViewPr>
    <p:cSldViewPr>
      <p:cViewPr varScale="1">
        <p:scale>
          <a:sx n="80" d="100"/>
          <a:sy n="80" d="100"/>
        </p:scale>
        <p:origin x="-102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CA5E48-4037-464B-B0CD-A57309264C70}" type="datetimeFigureOut">
              <a:rPr lang="en-US" smtClean="0"/>
              <a:pPr/>
              <a:t>3/13/2016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D4A70-2F51-4146-B9C4-8BA4F7541B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3/13/2016 9:30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EC7E1F-C3F6-4077-98A4-C061B39809D1}"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spd="slow">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spd="slow">
    <p:wedg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spd="slow">
    <p:wedg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794339_1035520296504345_8631420365883253342_n.jpg"/>
          <p:cNvPicPr>
            <a:picLocks noChangeAspect="1"/>
          </p:cNvPicPr>
          <p:nvPr/>
        </p:nvPicPr>
        <p:blipFill>
          <a:blip r:embed="rId2" cstate="print"/>
          <a:stretch>
            <a:fillRect/>
          </a:stretch>
        </p:blipFill>
        <p:spPr>
          <a:xfrm>
            <a:off x="-133662" y="914400"/>
            <a:ext cx="9353862" cy="5943600"/>
          </a:xfrm>
          <a:prstGeom prst="rect">
            <a:avLst/>
          </a:prstGeom>
        </p:spPr>
      </p:pic>
      <p:sp>
        <p:nvSpPr>
          <p:cNvPr id="3" name="TextBox 2"/>
          <p:cNvSpPr txBox="1"/>
          <p:nvPr/>
        </p:nvSpPr>
        <p:spPr>
          <a:xfrm>
            <a:off x="1219200" y="68759"/>
            <a:ext cx="6934200" cy="769441"/>
          </a:xfrm>
          <a:prstGeom prst="rect">
            <a:avLst/>
          </a:prstGeom>
          <a:noFill/>
        </p:spPr>
        <p:txBody>
          <a:bodyPr wrap="square" rtlCol="0">
            <a:spAutoFit/>
          </a:bodyPr>
          <a:lstStyle/>
          <a:p>
            <a:pPr algn="ctr"/>
            <a:r>
              <a:rPr lang="en-US" sz="4400" dirty="0" smtClean="0">
                <a:solidFill>
                  <a:schemeClr val="accent6">
                    <a:lumMod val="20000"/>
                    <a:lumOff val="80000"/>
                  </a:schemeClr>
                </a:solidFill>
                <a:latin typeface="Calligraph421 BT" pitchFamily="66" charset="0"/>
              </a:rPr>
              <a:t>Welcome To Our Services</a:t>
            </a:r>
            <a:endParaRPr lang="en-US" sz="4400" dirty="0">
              <a:solidFill>
                <a:schemeClr val="accent6">
                  <a:lumMod val="20000"/>
                  <a:lumOff val="80000"/>
                </a:schemeClr>
              </a:solidFill>
              <a:latin typeface="Calligraph421 BT" pitchFamily="66"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10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15800"/>
                            </p:stCondLst>
                            <p:childTnLst>
                              <p:par>
                                <p:cTn id="11" presetID="22" presetClass="entr" presetSubtype="1" fill="hold" nodeType="afterEffect">
                                  <p:stCondLst>
                                    <p:cond delay="500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8382000" cy="664797"/>
          </a:xfrm>
        </p:spPr>
        <p:txBody>
          <a:bodyPr/>
          <a:lstStyle/>
          <a:p>
            <a:pPr algn="ctr"/>
            <a:r>
              <a:rPr lang="en-US" dirty="0" smtClean="0"/>
              <a:t>The Gospel of the Grace of God</a:t>
            </a:r>
            <a:endParaRPr lang="en-US" dirty="0"/>
          </a:p>
        </p:txBody>
      </p:sp>
      <p:sp>
        <p:nvSpPr>
          <p:cNvPr id="3" name="Title 1"/>
          <p:cNvSpPr txBox="1">
            <a:spLocks/>
          </p:cNvSpPr>
          <p:nvPr/>
        </p:nvSpPr>
        <p:spPr>
          <a:xfrm>
            <a:off x="457200" y="3373803"/>
            <a:ext cx="8382000" cy="664797"/>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He Saw the Grace of God</a:t>
            </a:r>
          </a:p>
        </p:txBody>
      </p:sp>
      <p:sp>
        <p:nvSpPr>
          <p:cNvPr id="4" name="TextBox 3"/>
          <p:cNvSpPr txBox="1"/>
          <p:nvPr/>
        </p:nvSpPr>
        <p:spPr>
          <a:xfrm>
            <a:off x="1752600" y="600670"/>
            <a:ext cx="5715000" cy="923330"/>
          </a:xfrm>
          <a:prstGeom prst="rect">
            <a:avLst/>
          </a:prstGeom>
          <a:noFill/>
        </p:spPr>
        <p:txBody>
          <a:bodyPr wrap="square" rtlCol="0">
            <a:spAutoFit/>
          </a:bodyPr>
          <a:lstStyle/>
          <a:p>
            <a:pPr algn="ctr"/>
            <a:r>
              <a:rPr lang="en-US" sz="5400" dirty="0" smtClean="0">
                <a:solidFill>
                  <a:schemeClr val="accent6">
                    <a:lumMod val="20000"/>
                    <a:lumOff val="80000"/>
                  </a:schemeClr>
                </a:solidFill>
              </a:rPr>
              <a:t>Studies On Grace</a:t>
            </a:r>
            <a:endParaRPr lang="en-US" sz="5400" dirty="0">
              <a:solidFill>
                <a:schemeClr val="accent6">
                  <a:lumMod val="20000"/>
                  <a:lumOff val="80000"/>
                </a:schemeClr>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crollpublishing.com/store/media/Dietrich-Bonhoeffer.jpg"/>
          <p:cNvPicPr>
            <a:picLocks noChangeAspect="1" noChangeArrowheads="1"/>
          </p:cNvPicPr>
          <p:nvPr/>
        </p:nvPicPr>
        <p:blipFill>
          <a:blip r:embed="rId2" cstate="print"/>
          <a:srcRect/>
          <a:stretch>
            <a:fillRect/>
          </a:stretch>
        </p:blipFill>
        <p:spPr bwMode="auto">
          <a:xfrm>
            <a:off x="7010399" y="-228600"/>
            <a:ext cx="2133601" cy="3285747"/>
          </a:xfrm>
          <a:prstGeom prst="rect">
            <a:avLst/>
          </a:prstGeom>
          <a:noFill/>
        </p:spPr>
      </p:pic>
      <p:sp>
        <p:nvSpPr>
          <p:cNvPr id="2" name="Title 1"/>
          <p:cNvSpPr>
            <a:spLocks noGrp="1"/>
          </p:cNvSpPr>
          <p:nvPr>
            <p:ph type="title"/>
          </p:nvPr>
        </p:nvSpPr>
        <p:spPr>
          <a:xfrm>
            <a:off x="381000" y="402003"/>
            <a:ext cx="5410200" cy="664797"/>
          </a:xfrm>
        </p:spPr>
        <p:txBody>
          <a:bodyPr/>
          <a:lstStyle/>
          <a:p>
            <a:r>
              <a:rPr lang="en-US" b="1" dirty="0"/>
              <a:t>Dietrich Bonhoeffer</a:t>
            </a:r>
            <a:endParaRPr lang="en-US" dirty="0"/>
          </a:p>
        </p:txBody>
      </p:sp>
      <p:sp>
        <p:nvSpPr>
          <p:cNvPr id="3" name="Text Placeholder 2"/>
          <p:cNvSpPr>
            <a:spLocks noGrp="1"/>
          </p:cNvSpPr>
          <p:nvPr>
            <p:ph type="body" sz="quarter" idx="10"/>
          </p:nvPr>
        </p:nvSpPr>
        <p:spPr>
          <a:xfrm>
            <a:off x="76200" y="1295400"/>
            <a:ext cx="8382000" cy="5486400"/>
          </a:xfrm>
        </p:spPr>
        <p:txBody>
          <a:bodyPr/>
          <a:lstStyle/>
          <a:p>
            <a:r>
              <a:rPr lang="en-US" sz="2800" b="1" dirty="0" smtClean="0"/>
              <a:t>Born February 4</a:t>
            </a:r>
            <a:r>
              <a:rPr lang="en-US" sz="2800" b="1" baseline="30000" dirty="0" smtClean="0"/>
              <a:t>th</a:t>
            </a:r>
            <a:r>
              <a:rPr lang="en-US" sz="2800" b="1" dirty="0" smtClean="0"/>
              <a:t>, 1906,  In Breslau Germany</a:t>
            </a:r>
          </a:p>
          <a:p>
            <a:r>
              <a:rPr lang="en-US" sz="2800" b="1" dirty="0" smtClean="0"/>
              <a:t>Died April 9</a:t>
            </a:r>
            <a:r>
              <a:rPr lang="en-US" sz="2800" b="1" baseline="30000" dirty="0" smtClean="0"/>
              <a:t>th</a:t>
            </a:r>
            <a:r>
              <a:rPr lang="en-US" sz="2800" b="1" dirty="0" smtClean="0"/>
              <a:t> 1945 in a Nazi Concentration Camp</a:t>
            </a:r>
          </a:p>
          <a:p>
            <a:r>
              <a:rPr lang="en-US" sz="2800" b="1" dirty="0" smtClean="0"/>
              <a:t>He was a very religious man. He preached and was a theologian.</a:t>
            </a:r>
          </a:p>
          <a:p>
            <a:r>
              <a:rPr lang="en-US" sz="2800" b="1" dirty="0" smtClean="0"/>
              <a:t>He wrote the book called “</a:t>
            </a:r>
            <a:r>
              <a:rPr lang="en-US" sz="2800" b="1" i="1" dirty="0" smtClean="0"/>
              <a:t>The Cost of Discipleship”</a:t>
            </a:r>
          </a:p>
          <a:p>
            <a:r>
              <a:rPr lang="en-US" sz="2800" b="1" i="1" dirty="0" smtClean="0"/>
              <a:t>“</a:t>
            </a:r>
            <a:r>
              <a:rPr lang="en-US" sz="2800" b="1" i="1" u="sng" dirty="0" smtClean="0"/>
              <a:t>Cheap grac</a:t>
            </a:r>
            <a:r>
              <a:rPr lang="en-US" sz="2800" b="1" i="1" dirty="0" smtClean="0"/>
              <a:t>e is grace without discipleship, grace without the cross, grace without Jesus Christ.“</a:t>
            </a:r>
          </a:p>
          <a:p>
            <a:r>
              <a:rPr lang="en-US" sz="2800" b="1" i="1" dirty="0" smtClean="0"/>
              <a:t>“</a:t>
            </a:r>
            <a:r>
              <a:rPr lang="en-US" sz="2800" b="1" i="1" u="sng" dirty="0" smtClean="0"/>
              <a:t>Costly grace </a:t>
            </a:r>
            <a:r>
              <a:rPr lang="en-US" sz="2800" b="1" i="1" dirty="0" smtClean="0"/>
              <a:t>confronts us as a gracious call to follow Jesus, it comes as a word of forgiveness to the broken spirit and the contrite heart. It is costly because it compels a man to submit to the yoke of Christ and follow him; it is grace because Jesus says: "My yoke is easy and my burden is light." "</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1000"/>
                                  </p:stCondLst>
                                  <p:childTnLst>
                                    <p:set>
                                      <p:cBhvr>
                                        <p:cTn id="12" dur="1" fill="hold">
                                          <p:stCondLst>
                                            <p:cond delay="0"/>
                                          </p:stCondLst>
                                        </p:cTn>
                                        <p:tgtEl>
                                          <p:spTgt spid="3074"/>
                                        </p:tgtEl>
                                        <p:attrNameLst>
                                          <p:attrName>style.visibility</p:attrName>
                                        </p:attrNameLst>
                                      </p:cBhvr>
                                      <p:to>
                                        <p:strVal val="visible"/>
                                      </p:to>
                                    </p:set>
                                    <p:animEffect transition="in" filter="wipe(left)">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9" presetClass="entr" presetSubtype="0" accel="10000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9" presetClass="entr" presetSubtype="0" accel="10000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9" presetClass="entr" presetSubtype="0" accel="100000"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9"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0"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61"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01"/>
            <a:ext cx="91440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Cheap Grace or Costly Grace?</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ubtitle 2"/>
          <p:cNvSpPr>
            <a:spLocks noGrp="1"/>
          </p:cNvSpPr>
          <p:nvPr>
            <p:ph type="subTitle" idx="1"/>
          </p:nvPr>
        </p:nvSpPr>
        <p:spPr>
          <a:xfrm>
            <a:off x="730249" y="3124200"/>
            <a:ext cx="7681913" cy="1293812"/>
          </a:xfrm>
        </p:spPr>
        <p:txBody>
          <a:bodyPr>
            <a:normAutofit/>
          </a:bodyPr>
          <a:lstStyle/>
          <a:p>
            <a:pPr algn="ctr"/>
            <a:r>
              <a:rPr lang="en-US" sz="4000" dirty="0" smtClean="0">
                <a:solidFill>
                  <a:schemeClr val="tx2">
                    <a:lumMod val="75000"/>
                  </a:schemeClr>
                </a:solidFill>
              </a:rPr>
              <a:t>The Demands of Discipleship</a:t>
            </a:r>
            <a:endParaRPr lang="en-US" sz="4000" dirty="0">
              <a:solidFill>
                <a:schemeClr val="tx2">
                  <a:lumMod val="75000"/>
                </a:schemeClr>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3429000" cy="664797"/>
          </a:xfrm>
        </p:spPr>
        <p:txBody>
          <a:bodyPr/>
          <a:lstStyle/>
          <a:p>
            <a:r>
              <a:rPr lang="en-US" b="1" dirty="0" smtClean="0"/>
              <a:t>Cheap Grace</a:t>
            </a:r>
            <a:endParaRPr lang="en-US" b="1" dirty="0"/>
          </a:p>
        </p:txBody>
      </p:sp>
      <p:sp>
        <p:nvSpPr>
          <p:cNvPr id="6" name="Text Placeholder 5"/>
          <p:cNvSpPr>
            <a:spLocks noGrp="1"/>
          </p:cNvSpPr>
          <p:nvPr>
            <p:ph type="body" sz="quarter" idx="10"/>
          </p:nvPr>
        </p:nvSpPr>
        <p:spPr>
          <a:xfrm>
            <a:off x="304800" y="1224915"/>
            <a:ext cx="3581400" cy="984885"/>
          </a:xfrm>
        </p:spPr>
        <p:txBody>
          <a:bodyPr/>
          <a:lstStyle/>
          <a:p>
            <a:r>
              <a:rPr lang="en-US" dirty="0" smtClean="0"/>
              <a:t>2 Tim.4:1-5</a:t>
            </a:r>
          </a:p>
          <a:p>
            <a:r>
              <a:rPr lang="en-US" dirty="0" smtClean="0"/>
              <a:t>Rom.10:1-3</a:t>
            </a:r>
            <a:endParaRPr lang="en-US" dirty="0"/>
          </a:p>
        </p:txBody>
      </p:sp>
      <p:pic>
        <p:nvPicPr>
          <p:cNvPr id="22530" name="Picture 2" descr="http://www.stridentconservative.com/wp-content/uploads/2014/09/Cheap-Grace-Narcissist-Church-sign.jpg"/>
          <p:cNvPicPr>
            <a:picLocks noChangeAspect="1" noChangeArrowheads="1"/>
          </p:cNvPicPr>
          <p:nvPr/>
        </p:nvPicPr>
        <p:blipFill>
          <a:blip r:embed="rId2" cstate="print"/>
          <a:srcRect/>
          <a:stretch>
            <a:fillRect/>
          </a:stretch>
        </p:blipFill>
        <p:spPr bwMode="auto">
          <a:xfrm>
            <a:off x="5334000" y="3876674"/>
            <a:ext cx="3810000" cy="2981326"/>
          </a:xfrm>
          <a:prstGeom prst="rect">
            <a:avLst/>
          </a:prstGeom>
          <a:noFill/>
        </p:spPr>
      </p:pic>
      <p:pic>
        <p:nvPicPr>
          <p:cNvPr id="22531" name="Picture 3"/>
          <p:cNvPicPr>
            <a:picLocks noChangeAspect="1" noChangeArrowheads="1"/>
          </p:cNvPicPr>
          <p:nvPr/>
        </p:nvPicPr>
        <p:blipFill>
          <a:blip r:embed="rId3" cstate="print"/>
          <a:srcRect/>
          <a:stretch>
            <a:fillRect/>
          </a:stretch>
        </p:blipFill>
        <p:spPr bwMode="auto">
          <a:xfrm>
            <a:off x="6629400" y="228600"/>
            <a:ext cx="2276475" cy="3419176"/>
          </a:xfrm>
          <a:prstGeom prst="rect">
            <a:avLst/>
          </a:prstGeom>
          <a:noFill/>
          <a:ln w="9525">
            <a:noFill/>
            <a:miter lim="800000"/>
            <a:headEnd/>
            <a:tailEnd/>
          </a:ln>
        </p:spPr>
      </p:pic>
      <p:pic>
        <p:nvPicPr>
          <p:cNvPr id="22533" name="Picture 5" descr="http://billmuehlenberg.com/res/uploads/2015/02/grace-5.jpg"/>
          <p:cNvPicPr>
            <a:picLocks noChangeAspect="1" noChangeArrowheads="1"/>
          </p:cNvPicPr>
          <p:nvPr/>
        </p:nvPicPr>
        <p:blipFill>
          <a:blip r:embed="rId4" cstate="print"/>
          <a:srcRect/>
          <a:stretch>
            <a:fillRect/>
          </a:stretch>
        </p:blipFill>
        <p:spPr bwMode="auto">
          <a:xfrm>
            <a:off x="-228600" y="4000500"/>
            <a:ext cx="2857500" cy="2857500"/>
          </a:xfrm>
          <a:prstGeom prst="rect">
            <a:avLst/>
          </a:prstGeom>
          <a:noFill/>
        </p:spPr>
      </p:pic>
      <p:pic>
        <p:nvPicPr>
          <p:cNvPr id="22535" name="Picture 7" descr="https://scottstrissel.files.wordpress.com/2015/10/cheapgrace.jpg"/>
          <p:cNvPicPr>
            <a:picLocks noChangeAspect="1" noChangeArrowheads="1"/>
          </p:cNvPicPr>
          <p:nvPr/>
        </p:nvPicPr>
        <p:blipFill>
          <a:blip r:embed="rId5" cstate="print"/>
          <a:srcRect/>
          <a:stretch>
            <a:fillRect/>
          </a:stretch>
        </p:blipFill>
        <p:spPr bwMode="auto">
          <a:xfrm>
            <a:off x="3962400" y="304800"/>
            <a:ext cx="2438400" cy="1823924"/>
          </a:xfrm>
          <a:prstGeom prst="rect">
            <a:avLst/>
          </a:prstGeom>
          <a:noFill/>
        </p:spPr>
      </p:pic>
      <p:pic>
        <p:nvPicPr>
          <p:cNvPr id="22537" name="Picture 9" descr="https://s-media-cache-ak0.pinimg.com/236x/0a/8c/dc/0a8cdccbf5169ed5a27a21e7bb3f4ab0.jpg"/>
          <p:cNvPicPr>
            <a:picLocks noChangeAspect="1" noChangeArrowheads="1"/>
          </p:cNvPicPr>
          <p:nvPr/>
        </p:nvPicPr>
        <p:blipFill>
          <a:blip r:embed="rId6" cstate="print"/>
          <a:srcRect/>
          <a:stretch>
            <a:fillRect/>
          </a:stretch>
        </p:blipFill>
        <p:spPr bwMode="auto">
          <a:xfrm>
            <a:off x="2667000" y="2286000"/>
            <a:ext cx="2652198" cy="31242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22535"/>
                                        </p:tgtEl>
                                        <p:attrNameLst>
                                          <p:attrName>style.visibility</p:attrName>
                                        </p:attrNameLst>
                                      </p:cBhvr>
                                      <p:to>
                                        <p:strVal val="visible"/>
                                      </p:to>
                                    </p:set>
                                    <p:animEffect transition="in" filter="diamond(in)">
                                      <p:cBhvr>
                                        <p:cTn id="13" dur="2000"/>
                                        <p:tgtEl>
                                          <p:spTgt spid="2253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32" fill="hold" nodeType="clickEffect">
                                  <p:stCondLst>
                                    <p:cond delay="0"/>
                                  </p:stCondLst>
                                  <p:childTnLst>
                                    <p:set>
                                      <p:cBhvr>
                                        <p:cTn id="17" dur="1" fill="hold">
                                          <p:stCondLst>
                                            <p:cond delay="0"/>
                                          </p:stCondLst>
                                        </p:cTn>
                                        <p:tgtEl>
                                          <p:spTgt spid="22530"/>
                                        </p:tgtEl>
                                        <p:attrNameLst>
                                          <p:attrName>style.visibility</p:attrName>
                                        </p:attrNameLst>
                                      </p:cBhvr>
                                      <p:to>
                                        <p:strVal val="visible"/>
                                      </p:to>
                                    </p:set>
                                    <p:animEffect transition="in" filter="diamond(out)">
                                      <p:cBhvr>
                                        <p:cTn id="18" dur="2000"/>
                                        <p:tgtEl>
                                          <p:spTgt spid="225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2531"/>
                                        </p:tgtEl>
                                        <p:attrNameLst>
                                          <p:attrName>style.visibility</p:attrName>
                                        </p:attrNameLst>
                                      </p:cBhvr>
                                      <p:to>
                                        <p:strVal val="visible"/>
                                      </p:to>
                                    </p:set>
                                    <p:animEffect transition="in" filter="wipe(up)">
                                      <p:cBhvr>
                                        <p:cTn id="23" dur="500"/>
                                        <p:tgtEl>
                                          <p:spTgt spid="22531"/>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22533"/>
                                        </p:tgtEl>
                                        <p:attrNameLst>
                                          <p:attrName>style.visibility</p:attrName>
                                        </p:attrNameLst>
                                      </p:cBhvr>
                                      <p:to>
                                        <p:strVal val="visible"/>
                                      </p:to>
                                    </p:set>
                                    <p:animEffect transition="in" filter="diamond(in)">
                                      <p:cBhvr>
                                        <p:cTn id="28" dur="2000"/>
                                        <p:tgtEl>
                                          <p:spTgt spid="22533"/>
                                        </p:tgtEl>
                                      </p:cBhvr>
                                    </p:animEffec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2537"/>
                                        </p:tgtEl>
                                        <p:attrNameLst>
                                          <p:attrName>style.visibility</p:attrName>
                                        </p:attrNameLst>
                                      </p:cBhvr>
                                      <p:to>
                                        <p:strVal val="visible"/>
                                      </p:to>
                                    </p:set>
                                    <p:animEffect transition="in" filter="diamond(in)">
                                      <p:cBhvr>
                                        <p:cTn id="41" dur="2000"/>
                                        <p:tgtEl>
                                          <p:spTgt spid="22537"/>
                                        </p:tgtEl>
                                      </p:cBhvr>
                                    </p:animEffect>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p:cTn id="46"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s://s-media-cache-ak0.pinimg.com/236x/5d/c3/87/5dc387a36fc54ec369b30d8f7a95e03f.jpg"/>
          <p:cNvPicPr>
            <a:picLocks noChangeAspect="1" noChangeArrowheads="1"/>
          </p:cNvPicPr>
          <p:nvPr/>
        </p:nvPicPr>
        <p:blipFill>
          <a:blip r:embed="rId2" cstate="print"/>
          <a:srcRect/>
          <a:stretch>
            <a:fillRect/>
          </a:stretch>
        </p:blipFill>
        <p:spPr bwMode="auto">
          <a:xfrm>
            <a:off x="6858000" y="2905124"/>
            <a:ext cx="2247900" cy="3190876"/>
          </a:xfrm>
          <a:prstGeom prst="rect">
            <a:avLst/>
          </a:prstGeom>
          <a:noFill/>
        </p:spPr>
      </p:pic>
      <p:pic>
        <p:nvPicPr>
          <p:cNvPr id="23554" name="Picture 2" descr="http://2.bp.blogspot.com/-p-l4iSBFTmw/UL-Y6V_vX8I/AAAAAAAACfk/t3h8kzIWXVk/s1600/Jesus+died.jpg"/>
          <p:cNvPicPr>
            <a:picLocks noChangeAspect="1" noChangeArrowheads="1"/>
          </p:cNvPicPr>
          <p:nvPr/>
        </p:nvPicPr>
        <p:blipFill>
          <a:blip r:embed="rId3" cstate="print"/>
          <a:srcRect/>
          <a:stretch>
            <a:fillRect/>
          </a:stretch>
        </p:blipFill>
        <p:spPr bwMode="auto">
          <a:xfrm>
            <a:off x="5105401" y="0"/>
            <a:ext cx="4038600" cy="2438400"/>
          </a:xfrm>
          <a:prstGeom prst="rect">
            <a:avLst/>
          </a:prstGeom>
          <a:noFill/>
        </p:spPr>
      </p:pic>
      <p:sp>
        <p:nvSpPr>
          <p:cNvPr id="2" name="Title 1"/>
          <p:cNvSpPr>
            <a:spLocks noGrp="1"/>
          </p:cNvSpPr>
          <p:nvPr>
            <p:ph type="title"/>
          </p:nvPr>
        </p:nvSpPr>
        <p:spPr>
          <a:xfrm>
            <a:off x="685800" y="152400"/>
            <a:ext cx="3810000" cy="664797"/>
          </a:xfrm>
        </p:spPr>
        <p:txBody>
          <a:bodyPr/>
          <a:lstStyle/>
          <a:p>
            <a:r>
              <a:rPr lang="en-US" dirty="0" smtClean="0"/>
              <a:t>Costly Grace</a:t>
            </a:r>
            <a:endParaRPr lang="en-US" dirty="0"/>
          </a:p>
        </p:txBody>
      </p:sp>
      <p:sp>
        <p:nvSpPr>
          <p:cNvPr id="3" name="Text Placeholder 2"/>
          <p:cNvSpPr>
            <a:spLocks noGrp="1"/>
          </p:cNvSpPr>
          <p:nvPr>
            <p:ph type="body" sz="quarter" idx="10"/>
          </p:nvPr>
        </p:nvSpPr>
        <p:spPr>
          <a:xfrm>
            <a:off x="152400" y="990600"/>
            <a:ext cx="6477000" cy="5564600"/>
          </a:xfrm>
        </p:spPr>
        <p:txBody>
          <a:bodyPr/>
          <a:lstStyle/>
          <a:p>
            <a:r>
              <a:rPr lang="en-US" dirty="0" smtClean="0"/>
              <a:t>What it Cost God: Jn.3:16, Mk.14:36, Mt.27:26-35</a:t>
            </a:r>
          </a:p>
          <a:p>
            <a:r>
              <a:rPr lang="en-US" dirty="0" smtClean="0"/>
              <a:t>Paid the Price for the Debt of Sin</a:t>
            </a:r>
          </a:p>
          <a:p>
            <a:r>
              <a:rPr lang="en-US" dirty="0" smtClean="0"/>
              <a:t>Make Disciples, Mt.28:18-20</a:t>
            </a:r>
          </a:p>
          <a:p>
            <a:r>
              <a:rPr lang="en-US" dirty="0" smtClean="0"/>
              <a:t>Discipleship, Lk.14:25-33</a:t>
            </a:r>
          </a:p>
          <a:p>
            <a:r>
              <a:rPr lang="en-US" dirty="0" smtClean="0"/>
              <a:t>High Cost, Mt.13:44-46</a:t>
            </a:r>
          </a:p>
          <a:p>
            <a:r>
              <a:rPr lang="en-US" dirty="0" smtClean="0"/>
              <a:t>Give Ourselves to God, Gal.2:20, Phil.1:21, 3:7-12, Col.3:4, 2Cor.8:1-5</a:t>
            </a:r>
          </a:p>
          <a:p>
            <a:r>
              <a:rPr lang="en-US" dirty="0" smtClean="0"/>
              <a:t>Love God With All Our Hearts, Mt.22:36-40, 2 Cor.5:14-15</a:t>
            </a:r>
          </a:p>
          <a:p>
            <a:r>
              <a:rPr lang="en-US" dirty="0" smtClean="0"/>
              <a:t>Godly Lives, Micah 6:6-8, Tit.2:11-14</a:t>
            </a:r>
          </a:p>
        </p:txBody>
      </p:sp>
      <p:sp>
        <p:nvSpPr>
          <p:cNvPr id="6" name="Rectangle 5"/>
          <p:cNvSpPr/>
          <p:nvPr/>
        </p:nvSpPr>
        <p:spPr bwMode="auto">
          <a:xfrm>
            <a:off x="7315200" y="1752600"/>
            <a:ext cx="1828800" cy="381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3554"/>
                                        </p:tgtEl>
                                        <p:attrNameLst>
                                          <p:attrName>style.visibility</p:attrName>
                                        </p:attrNameLst>
                                      </p:cBhvr>
                                      <p:to>
                                        <p:strVal val="visible"/>
                                      </p:to>
                                    </p:set>
                                    <p:animEffect transition="in" filter="fade">
                                      <p:cBhvr>
                                        <p:cTn id="13" dur="2000"/>
                                        <p:tgtEl>
                                          <p:spTgt spid="23554"/>
                                        </p:tgtEl>
                                      </p:cBhvr>
                                    </p:animEffect>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9" presetClass="entr" presetSubtype="0" accel="10000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9" presetClass="entr" presetSubtype="0" accel="10000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9" presetClass="entr" presetSubtype="0" accel="10000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9" presetClass="entr" presetSubtype="0" accel="100000"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9"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0"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61"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9" presetClass="entr" presetSubtype="0" accel="100000" fill="hold" grpId="0"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 calcmode="lin" valueType="num">
                                      <p:cBhvr>
                                        <p:cTn id="66"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9" presetClass="entr" presetSubtype="0" accel="100000" fill="hold" grpId="0"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 calcmode="lin" valueType="num">
                                      <p:cBhvr>
                                        <p:cTn id="74"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5"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6"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7"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3556"/>
                                        </p:tgtEl>
                                        <p:attrNameLst>
                                          <p:attrName>style.visibility</p:attrName>
                                        </p:attrNameLst>
                                      </p:cBhvr>
                                      <p:to>
                                        <p:strVal val="visible"/>
                                      </p:to>
                                    </p:set>
                                    <p:animEffect transition="in" filter="wipe(up)">
                                      <p:cBhvr>
                                        <p:cTn id="82" dur="500"/>
                                        <p:tgtEl>
                                          <p:spTgt spid="23556"/>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xit" presetSubtype="0" fill="hold" grpId="0" nodeType="clickEffect">
                                  <p:stCondLst>
                                    <p:cond delay="0"/>
                                  </p:stCondLst>
                                  <p:childTnLst>
                                    <p:animEffect transition="out" filter="dissolve">
                                      <p:cBhvr>
                                        <p:cTn id="86" dur="500"/>
                                        <p:tgtEl>
                                          <p:spTgt spid="6"/>
                                        </p:tgtEl>
                                      </p:cBhvr>
                                    </p:animEffect>
                                    <p:set>
                                      <p:cBhvr>
                                        <p:cTn id="8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304800"/>
            <a:ext cx="8839200" cy="762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Will  You Give Yourself to Jesus</a:t>
            </a:r>
            <a:endParaRPr lang="en-US" b="1" i="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507" name="Rectangle 3"/>
          <p:cNvSpPr>
            <a:spLocks noGrp="1" noChangeArrowheads="1"/>
          </p:cNvSpPr>
          <p:nvPr>
            <p:ph type="body" idx="1"/>
          </p:nvPr>
        </p:nvSpPr>
        <p:spPr>
          <a:xfrm>
            <a:off x="457200" y="1219200"/>
            <a:ext cx="8534400" cy="5181600"/>
          </a:xfrm>
        </p:spPr>
        <p:txBody>
          <a:bodyPr>
            <a:normAutofit/>
          </a:bodyPr>
          <a:lstStyle/>
          <a:p>
            <a:pPr marL="609600" indent="-609600">
              <a:buSzPct val="91000"/>
              <a:buFont typeface="Wingdings" pitchFamily="2" charset="2"/>
              <a:buAutoNum type="arabicPeriod"/>
            </a:pPr>
            <a:r>
              <a:rPr lang="en-US" sz="3200" dirty="0">
                <a:solidFill>
                  <a:schemeClr val="tx2"/>
                </a:solidFill>
                <a:effectLst>
                  <a:outerShdw blurRad="38100" dist="38100" dir="2700000" algn="tl">
                    <a:srgbClr val="000000">
                      <a:alpha val="43137"/>
                    </a:srgbClr>
                  </a:outerShdw>
                </a:effectLst>
                <a:latin typeface="Arial" charset="0"/>
              </a:rPr>
              <a:t>Hear the Gospel of Christ, </a:t>
            </a:r>
            <a:r>
              <a:rPr lang="en-US" sz="2800" dirty="0">
                <a:solidFill>
                  <a:schemeClr val="accent6">
                    <a:lumMod val="60000"/>
                    <a:lumOff val="40000"/>
                  </a:schemeClr>
                </a:solidFill>
                <a:effectLst>
                  <a:outerShdw blurRad="38100" dist="38100" dir="2700000" algn="tl">
                    <a:srgbClr val="000000">
                      <a:alpha val="43137"/>
                    </a:srgbClr>
                  </a:outerShdw>
                </a:effectLst>
                <a:latin typeface="Arial" charset="0"/>
              </a:rPr>
              <a:t>Acts </a:t>
            </a:r>
            <a:r>
              <a:rPr lang="en-US" sz="2800" dirty="0" smtClean="0">
                <a:solidFill>
                  <a:schemeClr val="accent6">
                    <a:lumMod val="60000"/>
                    <a:lumOff val="40000"/>
                  </a:schemeClr>
                </a:solidFill>
                <a:effectLst>
                  <a:outerShdw blurRad="38100" dist="38100" dir="2700000" algn="tl">
                    <a:srgbClr val="000000">
                      <a:alpha val="43137"/>
                    </a:srgbClr>
                  </a:outerShdw>
                </a:effectLst>
                <a:latin typeface="Arial" charset="0"/>
              </a:rPr>
              <a:t>2:22</a:t>
            </a:r>
            <a:endParaRPr lang="en-US" sz="1600" dirty="0">
              <a:solidFill>
                <a:schemeClr val="accent6">
                  <a:lumMod val="60000"/>
                  <a:lumOff val="40000"/>
                </a:schemeClr>
              </a:solidFill>
              <a:effectLst>
                <a:outerShdw blurRad="38100" dist="38100" dir="2700000" algn="tl">
                  <a:srgbClr val="000000">
                    <a:alpha val="43137"/>
                  </a:srgbClr>
                </a:outerShdw>
              </a:effectLst>
              <a:latin typeface="Arial" charset="0"/>
            </a:endParaRPr>
          </a:p>
          <a:p>
            <a:pPr marL="609600" indent="-609600">
              <a:buSzPct val="91000"/>
              <a:buFont typeface="Wingdings" pitchFamily="2" charset="2"/>
              <a:buAutoNum type="arabicPeriod"/>
            </a:pPr>
            <a:r>
              <a:rPr lang="en-US" sz="3200" dirty="0">
                <a:solidFill>
                  <a:schemeClr val="tx2"/>
                </a:solidFill>
                <a:effectLst>
                  <a:outerShdw blurRad="38100" dist="38100" dir="2700000" algn="tl">
                    <a:srgbClr val="000000">
                      <a:alpha val="43137"/>
                    </a:srgbClr>
                  </a:outerShdw>
                </a:effectLst>
                <a:latin typeface="Arial" charset="0"/>
              </a:rPr>
              <a:t>Believe in Jesus Christ,  </a:t>
            </a:r>
            <a:r>
              <a:rPr lang="en-US" sz="2800" dirty="0" smtClean="0">
                <a:solidFill>
                  <a:schemeClr val="accent6">
                    <a:lumMod val="60000"/>
                    <a:lumOff val="40000"/>
                  </a:schemeClr>
                </a:solidFill>
                <a:effectLst>
                  <a:outerShdw blurRad="38100" dist="38100" dir="2700000" algn="tl">
                    <a:srgbClr val="000000">
                      <a:alpha val="43137"/>
                    </a:srgbClr>
                  </a:outerShdw>
                </a:effectLst>
                <a:latin typeface="Arial" charset="0"/>
              </a:rPr>
              <a:t>Acts 2:36</a:t>
            </a:r>
            <a:endParaRPr lang="en-US" sz="900" dirty="0">
              <a:solidFill>
                <a:schemeClr val="accent6">
                  <a:lumMod val="60000"/>
                  <a:lumOff val="40000"/>
                </a:schemeClr>
              </a:solidFill>
              <a:effectLst>
                <a:outerShdw blurRad="38100" dist="38100" dir="2700000" algn="tl">
                  <a:srgbClr val="000000">
                    <a:alpha val="43137"/>
                  </a:srgbClr>
                </a:outerShdw>
              </a:effectLst>
              <a:latin typeface="Arial" charset="0"/>
            </a:endParaRPr>
          </a:p>
          <a:p>
            <a:pPr marL="609600" indent="-609600">
              <a:buSzPct val="91000"/>
              <a:buFont typeface="Wingdings" pitchFamily="2" charset="2"/>
              <a:buAutoNum type="arabicPeriod"/>
            </a:pPr>
            <a:r>
              <a:rPr lang="en-US" sz="3200" dirty="0">
                <a:solidFill>
                  <a:schemeClr val="tx2"/>
                </a:solidFill>
                <a:effectLst>
                  <a:outerShdw blurRad="38100" dist="38100" dir="2700000" algn="tl">
                    <a:srgbClr val="000000">
                      <a:alpha val="43137"/>
                    </a:srgbClr>
                  </a:outerShdw>
                </a:effectLst>
                <a:latin typeface="Arial" charset="0"/>
              </a:rPr>
              <a:t>Repent and Turn to God</a:t>
            </a:r>
            <a:r>
              <a:rPr lang="en-US" sz="2800" dirty="0">
                <a:solidFill>
                  <a:schemeClr val="tx2"/>
                </a:solidFill>
                <a:effectLst>
                  <a:outerShdw blurRad="38100" dist="38100" dir="2700000" algn="tl">
                    <a:srgbClr val="000000">
                      <a:alpha val="43137"/>
                    </a:srgbClr>
                  </a:outerShdw>
                </a:effectLst>
                <a:latin typeface="Arial" charset="0"/>
              </a:rPr>
              <a:t>, </a:t>
            </a:r>
            <a:r>
              <a:rPr lang="en-US" sz="2800" dirty="0">
                <a:solidFill>
                  <a:schemeClr val="accent6">
                    <a:lumMod val="60000"/>
                    <a:lumOff val="40000"/>
                  </a:schemeClr>
                </a:solidFill>
                <a:effectLst>
                  <a:outerShdw blurRad="38100" dist="38100" dir="2700000" algn="tl">
                    <a:srgbClr val="000000">
                      <a:alpha val="43137"/>
                    </a:srgbClr>
                  </a:outerShdw>
                </a:effectLst>
                <a:latin typeface="Arial" charset="0"/>
              </a:rPr>
              <a:t>Acts </a:t>
            </a:r>
            <a:r>
              <a:rPr lang="en-US" sz="2800" dirty="0" smtClean="0">
                <a:solidFill>
                  <a:schemeClr val="accent6">
                    <a:lumMod val="60000"/>
                    <a:lumOff val="40000"/>
                  </a:schemeClr>
                </a:solidFill>
                <a:effectLst>
                  <a:outerShdw blurRad="38100" dist="38100" dir="2700000" algn="tl">
                    <a:srgbClr val="000000">
                      <a:alpha val="43137"/>
                    </a:srgbClr>
                  </a:outerShdw>
                </a:effectLst>
                <a:latin typeface="Arial" charset="0"/>
              </a:rPr>
              <a:t>2:38</a:t>
            </a:r>
            <a:endParaRPr lang="en-US" sz="2400" dirty="0">
              <a:solidFill>
                <a:schemeClr val="accent6">
                  <a:lumMod val="60000"/>
                  <a:lumOff val="40000"/>
                </a:schemeClr>
              </a:solidFill>
              <a:effectLst>
                <a:outerShdw blurRad="38100" dist="38100" dir="2700000" algn="tl">
                  <a:srgbClr val="000000">
                    <a:alpha val="43137"/>
                  </a:srgbClr>
                </a:outerShdw>
              </a:effectLst>
              <a:latin typeface="Arial" charset="0"/>
            </a:endParaRPr>
          </a:p>
          <a:p>
            <a:pPr marL="609600" indent="-609600">
              <a:buSzPct val="91000"/>
              <a:buFont typeface="Wingdings" pitchFamily="2" charset="2"/>
              <a:buAutoNum type="arabicPeriod"/>
            </a:pPr>
            <a:r>
              <a:rPr lang="en-US" sz="3200" dirty="0">
                <a:solidFill>
                  <a:schemeClr val="tx2"/>
                </a:solidFill>
                <a:effectLst>
                  <a:outerShdw blurRad="38100" dist="38100" dir="2700000" algn="tl">
                    <a:srgbClr val="000000">
                      <a:alpha val="43137"/>
                    </a:srgbClr>
                  </a:outerShdw>
                </a:effectLst>
                <a:latin typeface="Arial" charset="0"/>
              </a:rPr>
              <a:t>Confess Jesus Before Men</a:t>
            </a:r>
            <a:r>
              <a:rPr lang="en-US" sz="2800" dirty="0">
                <a:solidFill>
                  <a:schemeClr val="tx2"/>
                </a:solidFill>
                <a:effectLst>
                  <a:outerShdw blurRad="38100" dist="38100" dir="2700000" algn="tl">
                    <a:srgbClr val="000000">
                      <a:alpha val="43137"/>
                    </a:srgbClr>
                  </a:outerShdw>
                </a:effectLst>
                <a:latin typeface="Arial" charset="0"/>
              </a:rPr>
              <a:t>,  </a:t>
            </a:r>
            <a:r>
              <a:rPr lang="en-US" sz="2800" dirty="0" smtClean="0">
                <a:solidFill>
                  <a:schemeClr val="accent6">
                    <a:lumMod val="60000"/>
                    <a:lumOff val="40000"/>
                  </a:schemeClr>
                </a:solidFill>
                <a:effectLst>
                  <a:outerShdw blurRad="38100" dist="38100" dir="2700000" algn="tl">
                    <a:srgbClr val="000000">
                      <a:alpha val="43137"/>
                    </a:srgbClr>
                  </a:outerShdw>
                </a:effectLst>
                <a:latin typeface="Arial" charset="0"/>
              </a:rPr>
              <a:t>Acts 8:37</a:t>
            </a:r>
            <a:endParaRPr lang="en-US" sz="2400" dirty="0">
              <a:solidFill>
                <a:schemeClr val="accent6">
                  <a:lumMod val="60000"/>
                  <a:lumOff val="40000"/>
                </a:schemeClr>
              </a:solidFill>
              <a:effectLst>
                <a:outerShdw blurRad="38100" dist="38100" dir="2700000" algn="tl">
                  <a:srgbClr val="000000">
                    <a:alpha val="43137"/>
                  </a:srgbClr>
                </a:outerShdw>
              </a:effectLst>
              <a:latin typeface="Arial" charset="0"/>
            </a:endParaRPr>
          </a:p>
          <a:p>
            <a:pPr marL="609600" indent="-609600">
              <a:buSzPct val="91000"/>
              <a:buFont typeface="Wingdings" pitchFamily="2" charset="2"/>
              <a:buAutoNum type="arabicPeriod"/>
            </a:pPr>
            <a:r>
              <a:rPr lang="en-US" sz="3200" dirty="0">
                <a:solidFill>
                  <a:schemeClr val="tx2"/>
                </a:solidFill>
                <a:effectLst>
                  <a:outerShdw blurRad="38100" dist="38100" dir="2700000" algn="tl">
                    <a:srgbClr val="000000">
                      <a:alpha val="43137"/>
                    </a:srgbClr>
                  </a:outerShdw>
                </a:effectLst>
                <a:latin typeface="Arial" charset="0"/>
              </a:rPr>
              <a:t>Baptized Into Christ, </a:t>
            </a:r>
            <a:r>
              <a:rPr lang="en-US" sz="2800" dirty="0" smtClean="0">
                <a:solidFill>
                  <a:schemeClr val="accent6">
                    <a:lumMod val="60000"/>
                    <a:lumOff val="40000"/>
                  </a:schemeClr>
                </a:solidFill>
                <a:effectLst>
                  <a:outerShdw blurRad="38100" dist="38100" dir="2700000" algn="tl">
                    <a:srgbClr val="000000">
                      <a:alpha val="43137"/>
                    </a:srgbClr>
                  </a:outerShdw>
                </a:effectLst>
                <a:latin typeface="Arial" charset="0"/>
              </a:rPr>
              <a:t>Acts 2:38</a:t>
            </a:r>
            <a:endParaRPr lang="en-US" sz="2800" dirty="0">
              <a:solidFill>
                <a:schemeClr val="accent6">
                  <a:lumMod val="60000"/>
                  <a:lumOff val="40000"/>
                </a:schemeClr>
              </a:solidFill>
              <a:effectLst>
                <a:outerShdw blurRad="38100" dist="38100" dir="2700000" algn="tl">
                  <a:srgbClr val="000000">
                    <a:alpha val="43137"/>
                  </a:srgbClr>
                </a:outerShdw>
              </a:effectLst>
              <a:latin typeface="Arial" charset="0"/>
            </a:endParaRPr>
          </a:p>
          <a:p>
            <a:pPr marL="609600" indent="-609600">
              <a:buSzPct val="91000"/>
              <a:buFont typeface="Wingdings" pitchFamily="2" charset="2"/>
              <a:buNone/>
            </a:pPr>
            <a:r>
              <a:rPr lang="en-US" sz="1800" dirty="0">
                <a:solidFill>
                  <a:schemeClr val="tx2"/>
                </a:solidFill>
                <a:effectLst>
                  <a:outerShdw blurRad="38100" dist="38100" dir="2700000" algn="tl">
                    <a:srgbClr val="000000">
                      <a:alpha val="43137"/>
                    </a:srgbClr>
                  </a:outerShdw>
                </a:effectLst>
                <a:latin typeface="Arial" charset="0"/>
              </a:rPr>
              <a:t>            -----------------------------</a:t>
            </a:r>
          </a:p>
          <a:p>
            <a:pPr marL="609600" indent="-609600">
              <a:buSzPct val="91000"/>
              <a:buFont typeface="Wingdings" pitchFamily="2" charset="2"/>
              <a:buChar char="Ø"/>
            </a:pPr>
            <a:r>
              <a:rPr lang="en-US" sz="3200" dirty="0">
                <a:solidFill>
                  <a:schemeClr val="accent6">
                    <a:lumMod val="60000"/>
                    <a:lumOff val="40000"/>
                  </a:schemeClr>
                </a:solidFill>
                <a:effectLst>
                  <a:outerShdw blurRad="38100" dist="38100" dir="2700000" algn="tl">
                    <a:srgbClr val="000000">
                      <a:alpha val="43137"/>
                    </a:srgbClr>
                  </a:outerShdw>
                </a:effectLst>
                <a:latin typeface="Arial" charset="0"/>
              </a:rPr>
              <a:t>Grow And Be Faithful</a:t>
            </a:r>
            <a:r>
              <a:rPr lang="en-US" sz="3600" dirty="0">
                <a:solidFill>
                  <a:schemeClr val="accent6">
                    <a:lumMod val="60000"/>
                    <a:lumOff val="40000"/>
                  </a:schemeClr>
                </a:solidFill>
                <a:effectLst>
                  <a:outerShdw blurRad="38100" dist="38100" dir="2700000" algn="tl">
                    <a:srgbClr val="000000">
                      <a:alpha val="43137"/>
                    </a:srgbClr>
                  </a:outerShdw>
                </a:effectLst>
                <a:latin typeface="Arial" charset="0"/>
              </a:rPr>
              <a:t>, </a:t>
            </a:r>
            <a:r>
              <a:rPr lang="en-US" sz="2800" dirty="0" smtClean="0">
                <a:solidFill>
                  <a:schemeClr val="tx2"/>
                </a:solidFill>
                <a:effectLst>
                  <a:outerShdw blurRad="38100" dist="38100" dir="2700000" algn="tl">
                    <a:srgbClr val="000000">
                      <a:alpha val="43137"/>
                    </a:srgbClr>
                  </a:outerShdw>
                </a:effectLst>
                <a:latin typeface="Arial" charset="0"/>
              </a:rPr>
              <a:t>Matt.25:21</a:t>
            </a:r>
            <a:endParaRPr lang="en-US" sz="2800" dirty="0">
              <a:solidFill>
                <a:schemeClr val="tx2"/>
              </a:solidFill>
              <a:effectLst>
                <a:outerShdw blurRad="38100" dist="38100" dir="2700000" algn="tl">
                  <a:srgbClr val="000000">
                    <a:alpha val="43137"/>
                  </a:srgbClr>
                </a:outerShdw>
              </a:effectLst>
              <a:latin typeface="Arial" charset="0"/>
            </a:endParaRPr>
          </a:p>
          <a:p>
            <a:pPr marL="609600" indent="-609600">
              <a:buSzPct val="91000"/>
              <a:buFont typeface="Wingdings" pitchFamily="2" charset="2"/>
              <a:buChar char="Ø"/>
            </a:pPr>
            <a:r>
              <a:rPr lang="en-US" sz="3200" dirty="0">
                <a:solidFill>
                  <a:schemeClr val="accent6">
                    <a:lumMod val="60000"/>
                    <a:lumOff val="40000"/>
                  </a:schemeClr>
                </a:solidFill>
                <a:effectLst>
                  <a:outerShdw blurRad="38100" dist="38100" dir="2700000" algn="tl">
                    <a:srgbClr val="000000">
                      <a:alpha val="43137"/>
                    </a:srgbClr>
                  </a:outerShdw>
                </a:effectLst>
                <a:latin typeface="Arial" charset="0"/>
              </a:rPr>
              <a:t>If Err As A Christian</a:t>
            </a:r>
            <a:r>
              <a:rPr lang="en-US" sz="2800" dirty="0">
                <a:solidFill>
                  <a:schemeClr val="accent6">
                    <a:lumMod val="60000"/>
                    <a:lumOff val="40000"/>
                  </a:schemeClr>
                </a:solidFill>
                <a:effectLst>
                  <a:outerShdw blurRad="38100" dist="38100" dir="2700000" algn="tl">
                    <a:srgbClr val="000000">
                      <a:alpha val="43137"/>
                    </a:srgbClr>
                  </a:outerShdw>
                </a:effectLst>
                <a:latin typeface="Arial" charset="0"/>
              </a:rPr>
              <a:t>: </a:t>
            </a:r>
            <a:r>
              <a:rPr lang="en-US" sz="3200" dirty="0">
                <a:solidFill>
                  <a:schemeClr val="accent6">
                    <a:lumMod val="60000"/>
                    <a:lumOff val="40000"/>
                  </a:schemeClr>
                </a:solidFill>
                <a:effectLst>
                  <a:outerShdw blurRad="38100" dist="38100" dir="2700000" algn="tl">
                    <a:srgbClr val="000000">
                      <a:alpha val="43137"/>
                    </a:srgbClr>
                  </a:outerShdw>
                </a:effectLst>
                <a:latin typeface="Arial" charset="0"/>
              </a:rPr>
              <a:t>Repent and Pray God, </a:t>
            </a:r>
            <a:r>
              <a:rPr lang="en-US" sz="2800" dirty="0">
                <a:solidFill>
                  <a:schemeClr val="accent6">
                    <a:lumMod val="60000"/>
                    <a:lumOff val="40000"/>
                  </a:schemeClr>
                </a:solidFill>
                <a:effectLst>
                  <a:outerShdw blurRad="38100" dist="38100" dir="2700000" algn="tl">
                    <a:srgbClr val="000000">
                      <a:alpha val="43137"/>
                    </a:srgbClr>
                  </a:outerShdw>
                </a:effectLst>
                <a:latin typeface="Arial" charset="0"/>
              </a:rPr>
              <a:t> </a:t>
            </a:r>
            <a:r>
              <a:rPr lang="en-US" sz="2800" dirty="0">
                <a:solidFill>
                  <a:schemeClr val="tx2"/>
                </a:solidFill>
                <a:effectLst>
                  <a:outerShdw blurRad="38100" dist="38100" dir="2700000" algn="tl">
                    <a:srgbClr val="000000">
                      <a:alpha val="43137"/>
                    </a:srgbClr>
                  </a:outerShdw>
                </a:effectLst>
                <a:latin typeface="Arial" charset="0"/>
              </a:rPr>
              <a:t>Acts 8:22</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9" presetClass="entr" presetSubtype="0" accel="100000" fill="hold" grpId="0" nodeType="afterEffect">
                                  <p:stCondLst>
                                    <p:cond delay="100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p:cTn id="13" dur="500" fill="hold"/>
                                        <p:tgtEl>
                                          <p:spTgt spid="2150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150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150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39" presetClass="entr" presetSubtype="0" accel="100000" fill="hold" grpId="0" nodeType="afterEffect">
                                  <p:stCondLst>
                                    <p:cond delay="1000"/>
                                  </p:stCondLst>
                                  <p:childTnLst>
                                    <p:set>
                                      <p:cBhvr>
                                        <p:cTn id="19" dur="1" fill="hold">
                                          <p:stCondLst>
                                            <p:cond delay="0"/>
                                          </p:stCondLst>
                                        </p:cTn>
                                        <p:tgtEl>
                                          <p:spTgt spid="21507">
                                            <p:txEl>
                                              <p:pRg st="1" end="1"/>
                                            </p:txEl>
                                          </p:spTgt>
                                        </p:tgtEl>
                                        <p:attrNameLst>
                                          <p:attrName>style.visibility</p:attrName>
                                        </p:attrNameLst>
                                      </p:cBhvr>
                                      <p:to>
                                        <p:strVal val="visible"/>
                                      </p:to>
                                    </p:set>
                                    <p:anim calcmode="lin" valueType="num">
                                      <p:cBhvr>
                                        <p:cTn id="20" dur="500" fill="hold"/>
                                        <p:tgtEl>
                                          <p:spTgt spid="2150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2150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2150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39" presetClass="entr" presetSubtype="0" accel="100000" fill="hold" grpId="0" nodeType="afterEffect">
                                  <p:stCondLst>
                                    <p:cond delay="1000"/>
                                  </p:stCondLst>
                                  <p:childTnLst>
                                    <p:set>
                                      <p:cBhvr>
                                        <p:cTn id="26" dur="1" fill="hold">
                                          <p:stCondLst>
                                            <p:cond delay="0"/>
                                          </p:stCondLst>
                                        </p:cTn>
                                        <p:tgtEl>
                                          <p:spTgt spid="21507">
                                            <p:txEl>
                                              <p:pRg st="2" end="2"/>
                                            </p:txEl>
                                          </p:spTgt>
                                        </p:tgtEl>
                                        <p:attrNameLst>
                                          <p:attrName>style.visibility</p:attrName>
                                        </p:attrNameLst>
                                      </p:cBhvr>
                                      <p:to>
                                        <p:strVal val="visible"/>
                                      </p:to>
                                    </p:set>
                                    <p:anim calcmode="lin" valueType="num">
                                      <p:cBhvr>
                                        <p:cTn id="27" dur="500" fill="hold"/>
                                        <p:tgtEl>
                                          <p:spTgt spid="2150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150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150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5500"/>
                            </p:stCondLst>
                            <p:childTnLst>
                              <p:par>
                                <p:cTn id="32" presetID="39" presetClass="entr" presetSubtype="0" accel="100000" fill="hold" grpId="0" nodeType="afterEffect">
                                  <p:stCondLst>
                                    <p:cond delay="1000"/>
                                  </p:stCondLst>
                                  <p:childTnLst>
                                    <p:set>
                                      <p:cBhvr>
                                        <p:cTn id="33" dur="1" fill="hold">
                                          <p:stCondLst>
                                            <p:cond delay="0"/>
                                          </p:stCondLst>
                                        </p:cTn>
                                        <p:tgtEl>
                                          <p:spTgt spid="21507">
                                            <p:txEl>
                                              <p:pRg st="3" end="3"/>
                                            </p:txEl>
                                          </p:spTgt>
                                        </p:tgtEl>
                                        <p:attrNameLst>
                                          <p:attrName>style.visibility</p:attrName>
                                        </p:attrNameLst>
                                      </p:cBhvr>
                                      <p:to>
                                        <p:strVal val="visible"/>
                                      </p:to>
                                    </p:set>
                                    <p:anim calcmode="lin" valueType="num">
                                      <p:cBhvr>
                                        <p:cTn id="34" dur="500" fill="hold"/>
                                        <p:tgtEl>
                                          <p:spTgt spid="2150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2150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2150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21507">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7000"/>
                            </p:stCondLst>
                            <p:childTnLst>
                              <p:par>
                                <p:cTn id="39" presetID="39" presetClass="entr" presetSubtype="0" accel="100000" fill="hold" grpId="0" nodeType="afterEffect">
                                  <p:stCondLst>
                                    <p:cond delay="1000"/>
                                  </p:stCondLst>
                                  <p:childTnLst>
                                    <p:set>
                                      <p:cBhvr>
                                        <p:cTn id="40" dur="1" fill="hold">
                                          <p:stCondLst>
                                            <p:cond delay="0"/>
                                          </p:stCondLst>
                                        </p:cTn>
                                        <p:tgtEl>
                                          <p:spTgt spid="21507">
                                            <p:txEl>
                                              <p:pRg st="4" end="4"/>
                                            </p:txEl>
                                          </p:spTgt>
                                        </p:tgtEl>
                                        <p:attrNameLst>
                                          <p:attrName>style.visibility</p:attrName>
                                        </p:attrNameLst>
                                      </p:cBhvr>
                                      <p:to>
                                        <p:strVal val="visible"/>
                                      </p:to>
                                    </p:set>
                                    <p:anim calcmode="lin" valueType="num">
                                      <p:cBhvr>
                                        <p:cTn id="41" dur="500" fill="hold"/>
                                        <p:tgtEl>
                                          <p:spTgt spid="2150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150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150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1507">
                                            <p:txEl>
                                              <p:pRg st="4" end="4"/>
                                            </p:txEl>
                                          </p:spTgt>
                                        </p:tgtEl>
                                        <p:attrNameLst>
                                          <p:attrName>ppt_y</p:attrName>
                                        </p:attrNameLst>
                                      </p:cBhvr>
                                      <p:tavLst>
                                        <p:tav tm="0">
                                          <p:val>
                                            <p:strVal val="#ppt_y"/>
                                          </p:val>
                                        </p:tav>
                                        <p:tav tm="100000">
                                          <p:val>
                                            <p:strVal val="#ppt_y"/>
                                          </p:val>
                                        </p:tav>
                                      </p:tavLst>
                                    </p:anim>
                                  </p:childTnLst>
                                </p:cTn>
                              </p:par>
                            </p:childTnLst>
                          </p:cTn>
                        </p:par>
                        <p:par>
                          <p:cTn id="45" fill="hold">
                            <p:stCondLst>
                              <p:cond delay="8500"/>
                            </p:stCondLst>
                            <p:childTnLst>
                              <p:par>
                                <p:cTn id="46" presetID="39" presetClass="entr" presetSubtype="0" accel="100000" fill="hold" grpId="0" nodeType="afterEffect">
                                  <p:stCondLst>
                                    <p:cond delay="1000"/>
                                  </p:stCondLst>
                                  <p:childTnLst>
                                    <p:set>
                                      <p:cBhvr>
                                        <p:cTn id="47" dur="1" fill="hold">
                                          <p:stCondLst>
                                            <p:cond delay="0"/>
                                          </p:stCondLst>
                                        </p:cTn>
                                        <p:tgtEl>
                                          <p:spTgt spid="21507">
                                            <p:txEl>
                                              <p:pRg st="5" end="5"/>
                                            </p:txEl>
                                          </p:spTgt>
                                        </p:tgtEl>
                                        <p:attrNameLst>
                                          <p:attrName>style.visibility</p:attrName>
                                        </p:attrNameLst>
                                      </p:cBhvr>
                                      <p:to>
                                        <p:strVal val="visible"/>
                                      </p:to>
                                    </p:set>
                                    <p:anim calcmode="lin" valueType="num">
                                      <p:cBhvr>
                                        <p:cTn id="48" dur="500" fill="hold"/>
                                        <p:tgtEl>
                                          <p:spTgt spid="2150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2150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2150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21507">
                                            <p:txEl>
                                              <p:pRg st="5" end="5"/>
                                            </p:txEl>
                                          </p:spTgt>
                                        </p:tgtEl>
                                        <p:attrNameLst>
                                          <p:attrName>ppt_y</p:attrName>
                                        </p:attrNameLst>
                                      </p:cBhvr>
                                      <p:tavLst>
                                        <p:tav tm="0">
                                          <p:val>
                                            <p:strVal val="#ppt_y"/>
                                          </p:val>
                                        </p:tav>
                                        <p:tav tm="100000">
                                          <p:val>
                                            <p:strVal val="#ppt_y"/>
                                          </p:val>
                                        </p:tav>
                                      </p:tavLst>
                                    </p:anim>
                                  </p:childTnLst>
                                </p:cTn>
                              </p:par>
                            </p:childTnLst>
                          </p:cTn>
                        </p:par>
                        <p:par>
                          <p:cTn id="52" fill="hold">
                            <p:stCondLst>
                              <p:cond delay="10000"/>
                            </p:stCondLst>
                            <p:childTnLst>
                              <p:par>
                                <p:cTn id="53" presetID="39" presetClass="entr" presetSubtype="0" accel="100000" fill="hold" grpId="0" nodeType="afterEffect">
                                  <p:stCondLst>
                                    <p:cond delay="1000"/>
                                  </p:stCondLst>
                                  <p:childTnLst>
                                    <p:set>
                                      <p:cBhvr>
                                        <p:cTn id="54" dur="1" fill="hold">
                                          <p:stCondLst>
                                            <p:cond delay="0"/>
                                          </p:stCondLst>
                                        </p:cTn>
                                        <p:tgtEl>
                                          <p:spTgt spid="21507">
                                            <p:txEl>
                                              <p:pRg st="6" end="6"/>
                                            </p:txEl>
                                          </p:spTgt>
                                        </p:tgtEl>
                                        <p:attrNameLst>
                                          <p:attrName>style.visibility</p:attrName>
                                        </p:attrNameLst>
                                      </p:cBhvr>
                                      <p:to>
                                        <p:strVal val="visible"/>
                                      </p:to>
                                    </p:set>
                                    <p:anim calcmode="lin" valueType="num">
                                      <p:cBhvr>
                                        <p:cTn id="55" dur="500" fill="hold"/>
                                        <p:tgtEl>
                                          <p:spTgt spid="2150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2150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2150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21507">
                                            <p:txEl>
                                              <p:pRg st="6" end="6"/>
                                            </p:txEl>
                                          </p:spTgt>
                                        </p:tgtEl>
                                        <p:attrNameLst>
                                          <p:attrName>ppt_y</p:attrName>
                                        </p:attrNameLst>
                                      </p:cBhvr>
                                      <p:tavLst>
                                        <p:tav tm="0">
                                          <p:val>
                                            <p:strVal val="#ppt_y"/>
                                          </p:val>
                                        </p:tav>
                                        <p:tav tm="100000">
                                          <p:val>
                                            <p:strVal val="#ppt_y"/>
                                          </p:val>
                                        </p:tav>
                                      </p:tavLst>
                                    </p:anim>
                                  </p:childTnLst>
                                </p:cTn>
                              </p:par>
                            </p:childTnLst>
                          </p:cTn>
                        </p:par>
                        <p:par>
                          <p:cTn id="59" fill="hold">
                            <p:stCondLst>
                              <p:cond delay="11500"/>
                            </p:stCondLst>
                            <p:childTnLst>
                              <p:par>
                                <p:cTn id="60" presetID="39" presetClass="entr" presetSubtype="0" accel="100000" fill="hold" grpId="0" nodeType="afterEffect">
                                  <p:stCondLst>
                                    <p:cond delay="1000"/>
                                  </p:stCondLst>
                                  <p:childTnLst>
                                    <p:set>
                                      <p:cBhvr>
                                        <p:cTn id="61" dur="1" fill="hold">
                                          <p:stCondLst>
                                            <p:cond delay="0"/>
                                          </p:stCondLst>
                                        </p:cTn>
                                        <p:tgtEl>
                                          <p:spTgt spid="21507">
                                            <p:txEl>
                                              <p:pRg st="7" end="7"/>
                                            </p:txEl>
                                          </p:spTgt>
                                        </p:tgtEl>
                                        <p:attrNameLst>
                                          <p:attrName>style.visibility</p:attrName>
                                        </p:attrNameLst>
                                      </p:cBhvr>
                                      <p:to>
                                        <p:strVal val="visible"/>
                                      </p:to>
                                    </p:set>
                                    <p:anim calcmode="lin" valueType="num">
                                      <p:cBhvr>
                                        <p:cTn id="62" dur="500" fill="hold"/>
                                        <p:tgtEl>
                                          <p:spTgt spid="2150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2150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2150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2150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advAuto="10000"/>
    </p:bldLst>
  </p:timing>
</p:sld>
</file>

<file path=ppt/theme/theme1.xml><?xml version="1.0" encoding="utf-8"?>
<a:theme xmlns:a="http://schemas.openxmlformats.org/drawingml/2006/main" name="1_Textured template_Wine Segoe">
  <a:themeElements>
    <a:clrScheme name="Red Template Template">
      <a:dk1>
        <a:srgbClr val="000000"/>
      </a:dk1>
      <a:lt1>
        <a:srgbClr val="FFFFFF"/>
      </a:lt1>
      <a:dk2>
        <a:srgbClr val="9C2828"/>
      </a:dk2>
      <a:lt2>
        <a:srgbClr val="FFFF99"/>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0DE799-400D-457A-A0F1-CBEB124E44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1_Textured template_Wine Segoe</Template>
  <TotalTime>600</TotalTime>
  <Words>315</Words>
  <Application>Microsoft Office PowerPoint</Application>
  <PresentationFormat>On-screen Show (4:3)</PresentationFormat>
  <Paragraphs>39</Paragraphs>
  <Slides>7</Slides>
  <Notes>2</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1_Textured template_Wine Segoe</vt:lpstr>
      <vt:lpstr>White with Courier font for code slides</vt:lpstr>
      <vt:lpstr>Slide 1</vt:lpstr>
      <vt:lpstr>The Gospel of the Grace of God</vt:lpstr>
      <vt:lpstr>Dietrich Bonhoeffer</vt:lpstr>
      <vt:lpstr>Cheap Grace or Costly Grace?</vt:lpstr>
      <vt:lpstr>Cheap Grace</vt:lpstr>
      <vt:lpstr>Costly Grace</vt:lpstr>
      <vt:lpstr>Will  You Give Yourself to Jesus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Costly Grace or Cheap Grace?</dc:title>
  <dc:creator>Owner</dc:creator>
  <cp:keywords/>
  <cp:lastModifiedBy>Danny McKibben</cp:lastModifiedBy>
  <cp:revision>41</cp:revision>
  <dcterms:created xsi:type="dcterms:W3CDTF">2016-03-10T23:03:58Z</dcterms:created>
  <dcterms:modified xsi:type="dcterms:W3CDTF">2016-03-13T13:31:03Z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TC102867849990</vt:lpwstr>
  </property>
</Properties>
</file>