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6" r:id="rId2"/>
    <p:sldId id="257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98" y="-50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B6E8E3-DDA9-46ED-8949-1914167C1058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956AEE-420B-46B6-BC9B-09AA41800F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C7E1F-C3F6-4077-98A4-C061B39809D1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 anchor="b" anchorCtr="0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  <a:contourClr>
                <a:srgbClr val="FFFFFF"/>
              </a:contourClr>
            </a:sp3d>
          </a:bodyPr>
          <a:lstStyle>
            <a:lvl1pPr algn="ctr">
              <a:defRPr lang="en-US" sz="5800" dirty="0" smtClean="0">
                <a:ln w="9525">
                  <a:noFill/>
                </a:ln>
                <a:effectLst>
                  <a:outerShdw blurRad="50800" dist="38100" dir="822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967089"/>
          </a:xfrm>
        </p:spPr>
        <p:txBody>
          <a:bodyPr>
            <a:normAutofit/>
          </a:bodyPr>
          <a:lstStyle>
            <a:lvl1pPr marL="0" indent="0" algn="ctr">
              <a:buNone/>
              <a:defRPr lang="en-US" sz="3000" b="0">
                <a:solidFill>
                  <a:schemeClr val="tx2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039CBFD6-26C3-4A9C-8D96-B07E0FB39A83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F1A81D3E-C137-4E8E-A6F9-5CAFB60CC0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spli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CBFD6-26C3-4A9C-8D96-B07E0FB39A83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81D3E-C137-4E8E-A6F9-5CAFB60CC0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CBFD6-26C3-4A9C-8D96-B07E0FB39A83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81D3E-C137-4E8E-A6F9-5CAFB60CC0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CBFD6-26C3-4A9C-8D96-B07E0FB39A83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81D3E-C137-4E8E-A6F9-5CAFB60CC0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22313" y="2685391"/>
            <a:ext cx="7772400" cy="3112843"/>
          </a:xfrm>
        </p:spPr>
        <p:txBody>
          <a:bodyPr anchor="t">
            <a:normAutofit/>
          </a:bodyPr>
          <a:lstStyle>
            <a:lvl1pPr algn="ctr">
              <a:buNone/>
              <a:defRPr lang="en-US" sz="6000" b="1" dirty="0">
                <a:solidFill>
                  <a:schemeClr val="tx2">
                    <a:shade val="85000"/>
                    <a:satMod val="1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22313" y="1128932"/>
            <a:ext cx="7772400" cy="1509712"/>
          </a:xfrm>
        </p:spPr>
        <p:txBody>
          <a:bodyPr anchor="b">
            <a:normAutofit/>
          </a:bodyPr>
          <a:lstStyle>
            <a:lvl1pPr algn="ctr">
              <a:buNone/>
              <a:defRPr lang="en-US" sz="24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CBFD6-26C3-4A9C-8D96-B07E0FB39A83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81D3E-C137-4E8E-A6F9-5CAFB60CC0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CBFD6-26C3-4A9C-8D96-B07E0FB39A83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81D3E-C137-4E8E-A6F9-5CAFB60CC0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CBFD6-26C3-4A9C-8D96-B07E0FB39A83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81D3E-C137-4E8E-A6F9-5CAFB60CC0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CBFD6-26C3-4A9C-8D96-B07E0FB39A83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81D3E-C137-4E8E-A6F9-5CAFB60CC0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CBFD6-26C3-4A9C-8D96-B07E0FB39A83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81D3E-C137-4E8E-A6F9-5CAFB60CC0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ctr">
              <a:defRPr sz="24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CBFD6-26C3-4A9C-8D96-B07E0FB39A83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81D3E-C137-4E8E-A6F9-5CAFB60CC0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7729" y="1062637"/>
            <a:ext cx="4599432" cy="3977640"/>
          </a:xfrm>
          <a:prstGeom prst="rect">
            <a:avLst/>
          </a:prstGeom>
          <a:solidFill>
            <a:schemeClr val="tx2">
              <a:shade val="15000"/>
            </a:schemeClr>
          </a:solidFill>
          <a:ln w="63500">
            <a:noFill/>
            <a:miter lim="800000"/>
          </a:ln>
          <a:effectLst>
            <a:outerShdw blurRad="63500" dist="25400" dir="7200000" algn="t" rotWithShape="0">
              <a:prstClr val="black">
                <a:alpha val="45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45720" rIns="45720" rtlCol="0" anchor="ctr">
            <a:normAutofit/>
          </a:bodyPr>
          <a:lstStyle/>
          <a:p>
            <a:pPr marL="0" indent="-274320" algn="l"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sz="20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514536" y="4343400"/>
            <a:ext cx="3048000" cy="709858"/>
          </a:xfrm>
        </p:spPr>
        <p:txBody>
          <a:bodyPr anchor="t">
            <a:noAutofit/>
          </a:bodyPr>
          <a:lstStyle>
            <a:lvl1pPr algn="l">
              <a:buNone/>
              <a:defRPr sz="22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739645" y="1222657"/>
            <a:ext cx="4575601" cy="3657600"/>
          </a:xfrm>
          <a:solidFill>
            <a:schemeClr val="tx2">
              <a:shade val="75000"/>
            </a:schemeClr>
          </a:solidFill>
          <a:ln w="63500">
            <a:noFill/>
            <a:miter lim="800000"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/>
            </a:lvl1pPr>
          </a:lstStyle>
          <a:p>
            <a:r>
              <a:rPr lang="en-US" sz="2000" smtClean="0"/>
              <a:t>Click icon to add picture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514536" y="1371600"/>
            <a:ext cx="3044952" cy="2930086"/>
          </a:xfrm>
        </p:spPr>
        <p:txBody>
          <a:bodyPr bIns="0" anchor="b">
            <a:normAutofit/>
          </a:bodyPr>
          <a:lstStyle>
            <a:lvl1pPr marL="0" marR="0" indent="0" algn="l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CBFD6-26C3-4A9C-8D96-B07E0FB39A83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81D3E-C137-4E8E-A6F9-5CAFB60CC0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45720" rIns="4572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039CBFD6-26C3-4A9C-8D96-B07E0FB39A83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endParaRPr lang="en-US"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F1A81D3E-C137-4E8E-A6F9-5CAFB60CC0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split/>
  </p:transition>
  <p:txStyles>
    <p:titleStyle>
      <a:defPPr>
        <a:defRPr sz="4400">
          <a:solidFill>
            <a:schemeClr val="tx2">
              <a:shade val="85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48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>
            <a:outerShdw blurRad="63500" dist="38100" dir="8220000" algn="tl" rotWithShape="0">
              <a:srgbClr val="000000">
                <a:alpha val="30000"/>
              </a:srgbClr>
            </a:outerShdw>
          </a:effectLst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indent="-274320" algn="l" eaLnBrk="1" hangingPunct="1">
        <a:buClr>
          <a:schemeClr val="accent1"/>
        </a:buClr>
        <a:buSzPct val="80000"/>
        <a:buFont typeface="Wingdings 2" pitchFamily="18" charset="2"/>
        <a:buChar char="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557784" indent="-228600" algn="l" eaLnBrk="1" hangingPunct="1">
        <a:buClr>
          <a:schemeClr val="tx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813816" indent="-228600" algn="l" eaLnBrk="1" hangingPunct="1">
        <a:buClr>
          <a:schemeClr val="accent1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069848" indent="-228600" algn="l" eaLnBrk="1" hangingPunct="1"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316736" indent="-228600" algn="l" eaLnBrk="1" hangingPunct="1">
        <a:buClr>
          <a:schemeClr val="accent1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57276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1819656" indent="-228600" algn="l" eaLnBrk="1" hangingPunct="1">
        <a:buClr>
          <a:schemeClr val="accent1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066544" indent="-228600" algn="l" eaLnBrk="1" hangingPunct="1">
        <a:buClr>
          <a:schemeClr val="tx2"/>
        </a:buClr>
        <a:buFont typeface="Wingdings 2" pitchFamily="18" charset="2"/>
        <a:buChar char=""/>
        <a:defRPr sz="1600" baseline="0">
          <a:latin typeface="+mn-lt"/>
        </a:defRPr>
      </a:lvl8pPr>
      <a:lvl9pPr marL="2313432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2609850"/>
          </a:xfrm>
        </p:spPr>
        <p:txBody>
          <a:bodyPr/>
          <a:lstStyle/>
          <a:p>
            <a:r>
              <a:rPr lang="en-US" dirty="0" smtClean="0"/>
              <a:t>San Bernardino Massacre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352800"/>
            <a:ext cx="5791200" cy="1967089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By a Husband - Wife Followers of ISIS or Islamic State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1026" name="Picture 2" descr="Front page of the Daily News, regarding the mass shooting in San Bernardino, Calif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-116205"/>
            <a:ext cx="5334000" cy="697420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5791200" cy="7620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“God Isn’t Fixing This”</a:t>
            </a:r>
            <a:endParaRPr lang="en-US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762000"/>
            <a:ext cx="6324600" cy="6096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1"/>
                </a:solidFill>
              </a:rPr>
              <a:t>“More Gun </a:t>
            </a:r>
            <a:r>
              <a:rPr lang="en-US" sz="3200" b="1" dirty="0" smtClean="0">
                <a:solidFill>
                  <a:schemeClr val="accent1"/>
                </a:solidFill>
              </a:rPr>
              <a:t>Control”  </a:t>
            </a:r>
            <a:r>
              <a:rPr lang="en-US" sz="3200" b="1" dirty="0" smtClean="0"/>
              <a:t>Rom.13:9,  1 Jn.3:11-15, Gen.4:8</a:t>
            </a:r>
          </a:p>
          <a:p>
            <a:r>
              <a:rPr lang="en-US" sz="3200" b="1" dirty="0" smtClean="0">
                <a:solidFill>
                  <a:schemeClr val="accent1"/>
                </a:solidFill>
              </a:rPr>
              <a:t>Problem Judging People’s Hearts,  </a:t>
            </a:r>
            <a:r>
              <a:rPr lang="en-US" sz="3200" b="1" dirty="0" smtClean="0"/>
              <a:t>Jn.7:24, Matt.7:1, 1 Sam.16:7</a:t>
            </a:r>
          </a:p>
          <a:p>
            <a:r>
              <a:rPr lang="en-US" sz="3200" b="1" dirty="0" smtClean="0">
                <a:solidFill>
                  <a:schemeClr val="accent1"/>
                </a:solidFill>
              </a:rPr>
              <a:t>Power of Prayer,  </a:t>
            </a:r>
            <a:r>
              <a:rPr lang="en-US" sz="3200" b="1" dirty="0" smtClean="0"/>
              <a:t>Jm.5:14-18, Lk.18:1-5, Rev.8:3-5</a:t>
            </a:r>
          </a:p>
          <a:p>
            <a:r>
              <a:rPr lang="en-US" sz="3200" b="1" dirty="0" smtClean="0">
                <a:solidFill>
                  <a:schemeClr val="accent1"/>
                </a:solidFill>
              </a:rPr>
              <a:t>God Is Involved in the Affairs of Men, </a:t>
            </a:r>
            <a:r>
              <a:rPr lang="en-US" sz="3200" b="1" dirty="0" smtClean="0"/>
              <a:t>Dan.4:17, 25-26</a:t>
            </a:r>
          </a:p>
          <a:p>
            <a:r>
              <a:rPr lang="en-US" sz="3200" b="1" dirty="0" smtClean="0">
                <a:solidFill>
                  <a:schemeClr val="accent1"/>
                </a:solidFill>
              </a:rPr>
              <a:t>Empty Words Avail Nothing, </a:t>
            </a:r>
            <a:r>
              <a:rPr lang="en-US" sz="3200" b="1" dirty="0" smtClean="0"/>
              <a:t>Jm.4:14-18, 1 Jn.3:17-18, Mt.25:42-44</a:t>
            </a:r>
          </a:p>
          <a:p>
            <a:r>
              <a:rPr lang="en-US" sz="3200" b="1" dirty="0" smtClean="0">
                <a:solidFill>
                  <a:schemeClr val="accent1"/>
                </a:solidFill>
              </a:rPr>
              <a:t>Real Solution, </a:t>
            </a:r>
            <a:r>
              <a:rPr lang="en-US" sz="3200" b="1" dirty="0" smtClean="0"/>
              <a:t>Is.11:6-9, Lk.3:3-5, Lk.4:18-19</a:t>
            </a:r>
          </a:p>
          <a:p>
            <a:endParaRPr lang="en-US" sz="3200" b="1" dirty="0" smtClean="0">
              <a:solidFill>
                <a:schemeClr val="accent1"/>
              </a:solidFill>
            </a:endParaRPr>
          </a:p>
          <a:p>
            <a:endParaRPr lang="en-US" sz="3200" b="1" dirty="0">
              <a:solidFill>
                <a:schemeClr val="accent1"/>
              </a:solidFill>
            </a:endParaRPr>
          </a:p>
        </p:txBody>
      </p:sp>
      <p:pic>
        <p:nvPicPr>
          <p:cNvPr id="5" name="Picture 2" descr="Front page of the Daily News, regarding the mass shooting in San Bernardino, Calif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1489331"/>
            <a:ext cx="2590800" cy="338747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</a:rPr>
              <a:t>The Plan of Salvation</a:t>
            </a:r>
            <a:endParaRPr lang="en-US" sz="5400" b="1" dirty="0">
              <a:solidFill>
                <a:schemeClr val="accent1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534400" cy="5181600"/>
          </a:xfrm>
        </p:spPr>
        <p:txBody>
          <a:bodyPr>
            <a:normAutofit/>
          </a:bodyPr>
          <a:lstStyle/>
          <a:p>
            <a:pPr marL="609600" indent="-609600">
              <a:buClr>
                <a:schemeClr val="tx2"/>
              </a:buClr>
              <a:buSzPct val="81000"/>
              <a:buFont typeface="Wingdings" pitchFamily="2" charset="2"/>
              <a:buAutoNum type="arabicPeriod"/>
            </a:pPr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Hear the Gospel of Christ, </a:t>
            </a:r>
            <a:r>
              <a:rPr lang="en-US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Acts </a:t>
            </a:r>
            <a:r>
              <a:rPr lang="en-US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2:22</a:t>
            </a:r>
            <a:endParaRPr lang="en-US" sz="1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marL="609600" indent="-609600">
              <a:buClr>
                <a:schemeClr val="tx2"/>
              </a:buClr>
              <a:buSzPct val="81000"/>
              <a:buFont typeface="Wingdings" pitchFamily="2" charset="2"/>
              <a:buAutoNum type="arabicPeriod"/>
            </a:pPr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Believe in Jesus Christ,  </a:t>
            </a:r>
            <a:r>
              <a:rPr lang="en-US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Acts 2:36</a:t>
            </a:r>
            <a:endParaRPr lang="en-US" sz="9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marL="609600" indent="-609600">
              <a:buClr>
                <a:schemeClr val="tx2"/>
              </a:buClr>
              <a:buSzPct val="81000"/>
              <a:buFont typeface="Wingdings" pitchFamily="2" charset="2"/>
              <a:buAutoNum type="arabicPeriod"/>
            </a:pPr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Repent and Turn to God</a:t>
            </a:r>
            <a:r>
              <a:rPr lang="en-US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, Acts </a:t>
            </a:r>
            <a:r>
              <a:rPr lang="en-US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2:38</a:t>
            </a:r>
            <a:endParaRPr lang="en-US" sz="24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marL="609600" indent="-609600">
              <a:buClr>
                <a:schemeClr val="tx2"/>
              </a:buClr>
              <a:buSzPct val="81000"/>
              <a:buFont typeface="Wingdings" pitchFamily="2" charset="2"/>
              <a:buAutoNum type="arabicPeriod"/>
            </a:pPr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Confess Jesus Before Men</a:t>
            </a:r>
            <a:r>
              <a:rPr lang="en-US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,  </a:t>
            </a:r>
            <a:r>
              <a:rPr lang="en-US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Acts 8:37</a:t>
            </a:r>
            <a:endParaRPr lang="en-US" sz="24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marL="609600" indent="-609600">
              <a:buClr>
                <a:schemeClr val="tx2"/>
              </a:buClr>
              <a:buSzPct val="81000"/>
              <a:buFont typeface="Wingdings" pitchFamily="2" charset="2"/>
              <a:buAutoNum type="arabicPeriod"/>
            </a:pPr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Baptized Into Christ, </a:t>
            </a:r>
            <a:r>
              <a:rPr lang="en-US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Acts 2:38</a:t>
            </a:r>
            <a:endParaRPr lang="en-US" sz="28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marL="609600" indent="-609600">
              <a:buClr>
                <a:schemeClr val="tx2"/>
              </a:buClr>
              <a:buSzPct val="81000"/>
              <a:buFont typeface="Wingdings" pitchFamily="2" charset="2"/>
              <a:buNone/>
            </a:pPr>
            <a:r>
              <a:rPr lang="en-US" sz="1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           -----------------------------</a:t>
            </a:r>
          </a:p>
          <a:p>
            <a:pPr marL="609600" indent="-609600">
              <a:buClr>
                <a:schemeClr val="accent4"/>
              </a:buClr>
              <a:buSzPct val="81000"/>
              <a:buFont typeface="Wingdings" pitchFamily="2" charset="2"/>
              <a:buChar char="Ø"/>
            </a:pPr>
            <a:r>
              <a:rPr lang="en-US" sz="32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Grow And Be Faithful</a:t>
            </a:r>
            <a:r>
              <a:rPr lang="en-US" sz="36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, </a:t>
            </a:r>
            <a:r>
              <a:rPr lang="en-US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Matt.25:21</a:t>
            </a:r>
            <a:endParaRPr lang="en-US" sz="28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marL="609600" indent="-609600">
              <a:buClr>
                <a:schemeClr val="accent4"/>
              </a:buClr>
              <a:buSzPct val="81000"/>
              <a:buFont typeface="Wingdings" pitchFamily="2" charset="2"/>
              <a:buChar char="Ø"/>
            </a:pPr>
            <a:r>
              <a:rPr lang="en-US" sz="32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If Err As A Christian</a:t>
            </a:r>
            <a:r>
              <a:rPr lang="en-US" sz="28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: </a:t>
            </a:r>
            <a:r>
              <a:rPr lang="en-US" sz="32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Repent and Pray God, </a:t>
            </a:r>
            <a:r>
              <a:rPr lang="en-US" sz="28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Acts 8:22</a:t>
            </a: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500"/>
                            </p:stCondLst>
                            <p:childTnLst>
                              <p:par>
                                <p:cTn id="37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000"/>
                            </p:stCondLst>
                            <p:childTnLst>
                              <p:par>
                                <p:cTn id="44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9500"/>
                            </p:stCondLst>
                            <p:childTnLst>
                              <p:par>
                                <p:cTn id="51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1000"/>
                            </p:stCondLst>
                            <p:childTnLst>
                              <p:par>
                                <p:cTn id="58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utoUpdateAnimBg="0"/>
      <p:bldP spid="21507" grpId="0" build="p" autoUpdateAnimBg="0" advAuto="10000"/>
    </p:bldLst>
  </p:timing>
</p:sld>
</file>

<file path=ppt/theme/theme1.xml><?xml version="1.0" encoding="utf-8"?>
<a:theme xmlns:a="http://schemas.openxmlformats.org/drawingml/2006/main" name="Human">
  <a:themeElements>
    <a:clrScheme name="Human">
      <a:dk1>
        <a:sysClr val="windowText" lastClr="000000"/>
      </a:dk1>
      <a:lt1>
        <a:sysClr val="window" lastClr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17517A"/>
      </a:accent3>
      <a:accent4>
        <a:srgbClr val="877E48"/>
      </a:accent4>
      <a:accent5>
        <a:srgbClr val="AF8B1E"/>
      </a:accent5>
      <a:accent6>
        <a:srgbClr val="A35E21"/>
      </a:accent6>
      <a:hlink>
        <a:srgbClr val="9B7300"/>
      </a:hlink>
      <a:folHlink>
        <a:srgbClr val="D6A73B"/>
      </a:folHlink>
    </a:clrScheme>
    <a:fontScheme name="Human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Human">
      <a:fillStyleLst>
        <a:solidFill>
          <a:schemeClr val="phClr"/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 cap="rnd" cmpd="sng" algn="ctr">
          <a:solidFill>
            <a:schemeClr val="phClr"/>
          </a:solidFill>
          <a:prstDash val="solid"/>
        </a:ln>
        <a:ln w="12700" cap="rnd" cmpd="sng" algn="ctr">
          <a:solidFill>
            <a:schemeClr val="phClr"/>
          </a:solidFill>
          <a:prstDash val="solid"/>
        </a:ln>
        <a:ln w="2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 rotWithShape="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 rotWithShape="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275000"/>
              </a:schemeClr>
            </a:gs>
            <a:gs pos="3000">
              <a:schemeClr val="phClr">
                <a:tint val="87000"/>
                <a:satMod val="275000"/>
              </a:schemeClr>
            </a:gs>
            <a:gs pos="10000">
              <a:schemeClr val="phClr">
                <a:tint val="90000"/>
                <a:satMod val="275000"/>
              </a:schemeClr>
            </a:gs>
            <a:gs pos="70000">
              <a:schemeClr val="phClr">
                <a:shade val="38000"/>
                <a:satMod val="275000"/>
              </a:schemeClr>
            </a:gs>
            <a:gs pos="90000">
              <a:schemeClr val="phClr">
                <a:shade val="25000"/>
                <a:satMod val="300000"/>
              </a:schemeClr>
            </a:gs>
            <a:gs pos="100000">
              <a:schemeClr val="phClr">
                <a:shade val="22000"/>
                <a:satMod val="300000"/>
              </a:schemeClr>
            </a:gs>
          </a:gsLst>
          <a:path path="circle">
            <a:fillToRect l="60000" t="-3300" b="200000"/>
          </a:path>
        </a:gradFill>
        <a:gradFill rotWithShape="1">
          <a:gsLst>
            <a:gs pos="0">
              <a:schemeClr val="phClr">
                <a:tint val="57000"/>
                <a:satMod val="400000"/>
              </a:schemeClr>
            </a:gs>
            <a:gs pos="100000">
              <a:schemeClr val="phClr">
                <a:tint val="87000"/>
                <a:shade val="40000"/>
                <a:satMod val="5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Human</Template>
  <TotalTime>1709</TotalTime>
  <Words>144</Words>
  <Application>Microsoft Office PowerPoint</Application>
  <PresentationFormat>On-screen Show (4:3)</PresentationFormat>
  <Paragraphs>19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Human</vt:lpstr>
      <vt:lpstr>San Bernardino Massacre</vt:lpstr>
      <vt:lpstr>“God Isn’t Fixing This”</vt:lpstr>
      <vt:lpstr>The Plan of Salvation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Danny McKibben</cp:lastModifiedBy>
  <cp:revision>36</cp:revision>
  <dcterms:created xsi:type="dcterms:W3CDTF">2015-12-03T16:54:56Z</dcterms:created>
  <dcterms:modified xsi:type="dcterms:W3CDTF">2015-12-06T14:31:42Z</dcterms:modified>
</cp:coreProperties>
</file>