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8" r:id="rId4"/>
    <p:sldId id="257" r:id="rId5"/>
    <p:sldId id="262"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22"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B0DDC-31C6-42F6-AABE-8AB6971081E9}" type="datetimeFigureOut">
              <a:rPr lang="en-US" smtClean="0"/>
              <a:pPr/>
              <a:t>7/12/2015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A2A633-B725-4C6E-9DA4-4E5B57D2AD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7/12/2015 7:49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D57246-7618-4B9C-8ABD-C8EFA977EBBB}"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strips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strips dir="ru"/>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strips dir="ru"/>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28600" y="180403"/>
            <a:ext cx="2286000" cy="886397"/>
          </a:xfrm>
        </p:spPr>
        <p:txBody>
          <a:bodyPr/>
          <a:lstStyle/>
          <a:p>
            <a:pPr algn="ctr"/>
            <a:r>
              <a:rPr lang="en-US" sz="3200" b="1" dirty="0" smtClean="0">
                <a:solidFill>
                  <a:schemeClr val="accent2">
                    <a:lumMod val="40000"/>
                    <a:lumOff val="60000"/>
                  </a:schemeClr>
                </a:solidFill>
                <a:effectLst/>
              </a:rPr>
              <a:t>Welcome To Our Services</a:t>
            </a:r>
            <a:endParaRPr lang="en-US" sz="3200" b="1" dirty="0">
              <a:solidFill>
                <a:schemeClr val="accent2">
                  <a:lumMod val="40000"/>
                  <a:lumOff val="60000"/>
                </a:schemeClr>
              </a:solidFill>
              <a:effectLst/>
            </a:endParaRP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30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00201"/>
            <a:ext cx="7696200" cy="9144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b="1" spc="0" dirty="0" smtClean="0">
                <a:ln/>
                <a:solidFill>
                  <a:schemeClr val="accent3"/>
                </a:solidFill>
                <a:effectLst/>
              </a:rPr>
              <a:t>The Story of Abigail</a:t>
            </a:r>
            <a:endParaRPr lang="en-US" b="1" spc="0" dirty="0">
              <a:ln/>
              <a:solidFill>
                <a:schemeClr val="accent3"/>
              </a:solidFill>
              <a:effectLst/>
            </a:endParaRPr>
          </a:p>
        </p:txBody>
      </p:sp>
      <p:sp>
        <p:nvSpPr>
          <p:cNvPr id="3" name="Subtitle 2"/>
          <p:cNvSpPr>
            <a:spLocks noGrp="1"/>
          </p:cNvSpPr>
          <p:nvPr>
            <p:ph type="subTitle" idx="1"/>
          </p:nvPr>
        </p:nvSpPr>
        <p:spPr>
          <a:xfrm>
            <a:off x="685800" y="2895600"/>
            <a:ext cx="7681913" cy="1370012"/>
          </a:xfrm>
        </p:spPr>
        <p:txBody>
          <a:bodyPr>
            <a:normAutofit/>
          </a:bodyPr>
          <a:lstStyle/>
          <a:p>
            <a:pPr algn="ctr"/>
            <a:r>
              <a:rPr lang="en-US" sz="4800" dirty="0" smtClean="0">
                <a:solidFill>
                  <a:schemeClr val="tx2"/>
                </a:solidFill>
              </a:rPr>
              <a:t>1 Samuel 25</a:t>
            </a:r>
            <a:endParaRPr lang="en-US" sz="4800" dirty="0">
              <a:solidFill>
                <a:schemeClr val="tx2"/>
              </a:solidFill>
            </a:endParaRP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3600"/>
                            </p:stCondLst>
                            <p:childTnLst>
                              <p:par>
                                <p:cTn id="11" presetID="42" presetClass="entr" presetSubtype="0" fill="hold" grpId="0" nodeType="afterEffect">
                                  <p:stCondLst>
                                    <p:cond delay="10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6400800" cy="637097"/>
          </a:xfrm>
        </p:spPr>
        <p:txBody>
          <a:bodyPr/>
          <a:lstStyle/>
          <a:p>
            <a:r>
              <a:rPr lang="en-US" sz="4600" b="1" spc="0" dirty="0">
                <a:ln/>
                <a:solidFill>
                  <a:schemeClr val="tx2"/>
                </a:solidFill>
                <a:effectLst/>
              </a:rPr>
              <a:t>The Story of Abigail</a:t>
            </a:r>
            <a:endParaRPr lang="en-US" sz="4600" dirty="0">
              <a:solidFill>
                <a:schemeClr val="tx2"/>
              </a:solidFill>
            </a:endParaRPr>
          </a:p>
        </p:txBody>
      </p:sp>
      <p:sp>
        <p:nvSpPr>
          <p:cNvPr id="3" name="Text Placeholder 2"/>
          <p:cNvSpPr>
            <a:spLocks noGrp="1"/>
          </p:cNvSpPr>
          <p:nvPr>
            <p:ph type="body" sz="quarter" idx="10"/>
          </p:nvPr>
        </p:nvSpPr>
        <p:spPr>
          <a:xfrm>
            <a:off x="228600" y="685800"/>
            <a:ext cx="8915400" cy="6783395"/>
          </a:xfrm>
        </p:spPr>
        <p:txBody>
          <a:bodyPr/>
          <a:lstStyle/>
          <a:p>
            <a:r>
              <a:rPr lang="en-US" sz="3100" dirty="0" smtClean="0"/>
              <a:t>Nabal was a rich man, </a:t>
            </a:r>
            <a:r>
              <a:rPr lang="en-US" sz="3100" dirty="0" smtClean="0">
                <a:solidFill>
                  <a:schemeClr val="accent5">
                    <a:lumMod val="40000"/>
                    <a:lumOff val="60000"/>
                  </a:schemeClr>
                </a:solidFill>
              </a:rPr>
              <a:t>vs.1-2</a:t>
            </a:r>
          </a:p>
          <a:p>
            <a:r>
              <a:rPr lang="en-US" sz="3100" dirty="0" smtClean="0"/>
              <a:t>A Contrast of Character, </a:t>
            </a:r>
            <a:r>
              <a:rPr lang="en-US" sz="3100" dirty="0" smtClean="0">
                <a:solidFill>
                  <a:schemeClr val="accent5">
                    <a:lumMod val="40000"/>
                    <a:lumOff val="60000"/>
                  </a:schemeClr>
                </a:solidFill>
              </a:rPr>
              <a:t>vs.3</a:t>
            </a:r>
          </a:p>
          <a:p>
            <a:r>
              <a:rPr lang="en-US" sz="3000" dirty="0" smtClean="0"/>
              <a:t>Churlish: hard, cruel, severe, obstinate, difficult, fierce, intense, vehement, stubborn, stiff of neck, stiff-necked</a:t>
            </a:r>
          </a:p>
          <a:p>
            <a:r>
              <a:rPr lang="en-US" dirty="0" smtClean="0"/>
              <a:t>Prudence, insight, understanding, good sense</a:t>
            </a:r>
          </a:p>
          <a:p>
            <a:r>
              <a:rPr lang="en-US" sz="3100" dirty="0" smtClean="0"/>
              <a:t>How Did They Pair Up?</a:t>
            </a:r>
          </a:p>
          <a:p>
            <a:r>
              <a:rPr lang="en-US" sz="3100" dirty="0" smtClean="0">
                <a:solidFill>
                  <a:schemeClr val="accent5">
                    <a:lumMod val="40000"/>
                    <a:lumOff val="60000"/>
                  </a:schemeClr>
                </a:solidFill>
              </a:rPr>
              <a:t>Vs.4-9, </a:t>
            </a:r>
            <a:r>
              <a:rPr lang="en-US" sz="3100" dirty="0" smtClean="0"/>
              <a:t>  David asks for favor</a:t>
            </a:r>
          </a:p>
          <a:p>
            <a:r>
              <a:rPr lang="en-US" sz="3100" dirty="0" smtClean="0">
                <a:solidFill>
                  <a:schemeClr val="accent5">
                    <a:lumMod val="40000"/>
                    <a:lumOff val="60000"/>
                  </a:schemeClr>
                </a:solidFill>
              </a:rPr>
              <a:t>Vs.10-13,  </a:t>
            </a:r>
            <a:r>
              <a:rPr lang="en-US" sz="3100" dirty="0" smtClean="0"/>
              <a:t>Nabal answers harshly</a:t>
            </a:r>
          </a:p>
          <a:p>
            <a:r>
              <a:rPr lang="en-US" sz="3100" dirty="0" smtClean="0">
                <a:solidFill>
                  <a:schemeClr val="accent5">
                    <a:lumMod val="40000"/>
                    <a:lumOff val="60000"/>
                  </a:schemeClr>
                </a:solidFill>
              </a:rPr>
              <a:t>Vs.14-31, </a:t>
            </a:r>
            <a:r>
              <a:rPr lang="en-US" sz="3100" dirty="0" smtClean="0"/>
              <a:t> Abigail wisely intercedes</a:t>
            </a:r>
          </a:p>
          <a:p>
            <a:r>
              <a:rPr lang="en-US" sz="3100" dirty="0" smtClean="0">
                <a:solidFill>
                  <a:schemeClr val="accent5">
                    <a:lumMod val="40000"/>
                    <a:lumOff val="60000"/>
                  </a:schemeClr>
                </a:solidFill>
              </a:rPr>
              <a:t>Vs.32-35, </a:t>
            </a:r>
            <a:r>
              <a:rPr lang="en-US" sz="3100" dirty="0" smtClean="0"/>
              <a:t> David accepts her pleas</a:t>
            </a:r>
          </a:p>
          <a:p>
            <a:r>
              <a:rPr lang="en-US" sz="3100" dirty="0" smtClean="0">
                <a:solidFill>
                  <a:schemeClr val="accent5">
                    <a:lumMod val="40000"/>
                    <a:lumOff val="60000"/>
                  </a:schemeClr>
                </a:solidFill>
              </a:rPr>
              <a:t>Vs.36-38,</a:t>
            </a:r>
            <a:r>
              <a:rPr lang="en-US" sz="3100" dirty="0" smtClean="0"/>
              <a:t>  The Lord smote Nabal</a:t>
            </a:r>
          </a:p>
          <a:p>
            <a:r>
              <a:rPr lang="en-US" sz="3100" dirty="0" smtClean="0">
                <a:solidFill>
                  <a:schemeClr val="accent5">
                    <a:lumMod val="40000"/>
                    <a:lumOff val="60000"/>
                  </a:schemeClr>
                </a:solidFill>
              </a:rPr>
              <a:t>Vs.39-43, </a:t>
            </a:r>
            <a:r>
              <a:rPr lang="en-US" sz="3100" dirty="0" smtClean="0"/>
              <a:t> Abigail becomes David’s wife</a:t>
            </a:r>
          </a:p>
          <a:p>
            <a:endParaRPr lang="en-US" dirty="0" smtClean="0"/>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9" presetClass="entr" presetSubtype="0" accel="100000" fill="hold" grpId="0" nodeType="clickEffect">
                                  <p:stCondLst>
                                    <p:cond delay="0"/>
                                  </p:stCondLst>
                                  <p:childTnLst>
                                    <p:set>
                                      <p:cBhvr>
                                        <p:cTn id="85" dur="1" fill="hold">
                                          <p:stCondLst>
                                            <p:cond delay="0"/>
                                          </p:stCondLst>
                                        </p:cTn>
                                        <p:tgtEl>
                                          <p:spTgt spid="3">
                                            <p:txEl>
                                              <p:pRg st="9" end="9"/>
                                            </p:txEl>
                                          </p:spTgt>
                                        </p:tgtEl>
                                        <p:attrNameLst>
                                          <p:attrName>style.visibility</p:attrName>
                                        </p:attrNameLst>
                                      </p:cBhvr>
                                      <p:to>
                                        <p:strVal val="visible"/>
                                      </p:to>
                                    </p:set>
                                    <p:anim calcmode="lin" valueType="num">
                                      <p:cBhvr>
                                        <p:cTn id="86" dur="5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5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5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9" presetClass="entr" presetSubtype="0" accel="100000" fill="hold" grpId="0" nodeType="clickEffect">
                                  <p:stCondLst>
                                    <p:cond delay="0"/>
                                  </p:stCondLst>
                                  <p:childTnLst>
                                    <p:set>
                                      <p:cBhvr>
                                        <p:cTn id="93" dur="1" fill="hold">
                                          <p:stCondLst>
                                            <p:cond delay="0"/>
                                          </p:stCondLst>
                                        </p:cTn>
                                        <p:tgtEl>
                                          <p:spTgt spid="3">
                                            <p:txEl>
                                              <p:pRg st="10" end="10"/>
                                            </p:txEl>
                                          </p:spTgt>
                                        </p:tgtEl>
                                        <p:attrNameLst>
                                          <p:attrName>style.visibility</p:attrName>
                                        </p:attrNameLst>
                                      </p:cBhvr>
                                      <p:to>
                                        <p:strVal val="visible"/>
                                      </p:to>
                                    </p:set>
                                    <p:anim calcmode="lin" valueType="num">
                                      <p:cBhvr>
                                        <p:cTn id="94" dur="500" fill="hold"/>
                                        <p:tgtEl>
                                          <p:spTgt spid="3">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5" dur="500" fill="hold"/>
                                        <p:tgtEl>
                                          <p:spTgt spid="3">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6" dur="500" fill="hold"/>
                                        <p:tgtEl>
                                          <p:spTgt spid="3">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97"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381000"/>
            <a:ext cx="8320088" cy="609599"/>
          </a:xfrm>
        </p:spPr>
        <p:txBody>
          <a:bodyPr>
            <a:noAutofit/>
          </a:bodyPr>
          <a:lstStyle/>
          <a:p>
            <a:pPr algn="ctr"/>
            <a:r>
              <a:rPr lang="en-US" sz="4800" dirty="0" smtClean="0">
                <a:solidFill>
                  <a:schemeClr val="accent2">
                    <a:lumMod val="20000"/>
                    <a:lumOff val="80000"/>
                  </a:schemeClr>
                </a:solidFill>
                <a:effectLst>
                  <a:outerShdw blurRad="38100" dist="38100" dir="2700000" algn="tl">
                    <a:srgbClr val="000000">
                      <a:alpha val="43137"/>
                    </a:srgbClr>
                  </a:outerShdw>
                </a:effectLst>
                <a:latin typeface="Mongolian Baiti" pitchFamily="66" charset="0"/>
                <a:cs typeface="Mongolian Baiti" pitchFamily="66" charset="0"/>
              </a:rPr>
              <a:t>The Plan of Salvation</a:t>
            </a:r>
            <a:endParaRPr lang="en-US" sz="6000" dirty="0">
              <a:solidFill>
                <a:schemeClr val="accent2">
                  <a:lumMod val="20000"/>
                  <a:lumOff val="80000"/>
                </a:schemeClr>
              </a:solidFill>
              <a:effectLst>
                <a:outerShdw blurRad="38100" dist="38100" dir="2700000" algn="tl">
                  <a:srgbClr val="000000">
                    <a:alpha val="43137"/>
                  </a:srgbClr>
                </a:outerShdw>
              </a:effectLst>
              <a:latin typeface="Mongolian Baiti" pitchFamily="66" charset="0"/>
              <a:cs typeface="Mongolian Baiti" pitchFamily="66" charset="0"/>
            </a:endParaRPr>
          </a:p>
        </p:txBody>
      </p:sp>
      <p:sp>
        <p:nvSpPr>
          <p:cNvPr id="16387" name="Rectangle 3"/>
          <p:cNvSpPr>
            <a:spLocks noGrp="1" noChangeArrowheads="1"/>
          </p:cNvSpPr>
          <p:nvPr>
            <p:ph idx="1"/>
          </p:nvPr>
        </p:nvSpPr>
        <p:spPr>
          <a:xfrm>
            <a:off x="457200" y="1371600"/>
            <a:ext cx="8458200" cy="5334000"/>
          </a:xfrm>
        </p:spPr>
        <p:txBody>
          <a:bodyPr>
            <a:noAutofit/>
          </a:bodyPr>
          <a:lstStyle/>
          <a:p>
            <a:pPr marL="609600" indent="-609600">
              <a:lnSpc>
                <a:spcPct val="90000"/>
              </a:lnSpc>
              <a:buClrTx/>
              <a:buSzPct val="90000"/>
              <a:buFont typeface="Wingdings" pitchFamily="2" charset="2"/>
              <a:buAutoNum type="arabicPeriod"/>
            </a:pPr>
            <a:r>
              <a:rPr lang="en-US" sz="3600" b="1" dirty="0">
                <a:solidFill>
                  <a:schemeClr val="tx2"/>
                </a:solidFill>
              </a:rPr>
              <a:t>Hear the Gospel of Christ, </a:t>
            </a:r>
            <a:r>
              <a:rPr lang="en-US" b="1" dirty="0">
                <a:solidFill>
                  <a:schemeClr val="tx2"/>
                </a:solidFill>
              </a:rPr>
              <a:t>Acts </a:t>
            </a:r>
            <a:r>
              <a:rPr lang="en-US" b="1" dirty="0" smtClean="0">
                <a:solidFill>
                  <a:schemeClr val="tx2"/>
                </a:solidFill>
              </a:rPr>
              <a:t>18:8</a:t>
            </a:r>
            <a:endParaRPr lang="en-US" sz="2000" b="1" dirty="0">
              <a:solidFill>
                <a:schemeClr val="tx2"/>
              </a:solidFill>
            </a:endParaRPr>
          </a:p>
          <a:p>
            <a:pPr marL="609600" indent="-609600">
              <a:lnSpc>
                <a:spcPct val="90000"/>
              </a:lnSpc>
              <a:buClrTx/>
              <a:buSzPct val="90000"/>
              <a:buFont typeface="Wingdings" pitchFamily="2" charset="2"/>
              <a:buAutoNum type="arabicPeriod"/>
            </a:pPr>
            <a:r>
              <a:rPr lang="en-US" sz="3600" b="1" dirty="0">
                <a:solidFill>
                  <a:schemeClr val="tx2"/>
                </a:solidFill>
              </a:rPr>
              <a:t>Believe in Jesus Christ, </a:t>
            </a:r>
            <a:r>
              <a:rPr lang="en-US" b="1" dirty="0" smtClean="0">
                <a:solidFill>
                  <a:schemeClr val="tx2"/>
                </a:solidFill>
              </a:rPr>
              <a:t>Rom.5:1</a:t>
            </a:r>
            <a:endParaRPr lang="en-US" sz="900" b="1" dirty="0">
              <a:solidFill>
                <a:schemeClr val="tx2"/>
              </a:solidFill>
            </a:endParaRPr>
          </a:p>
          <a:p>
            <a:pPr marL="609600" indent="-609600">
              <a:lnSpc>
                <a:spcPct val="90000"/>
              </a:lnSpc>
              <a:buClrTx/>
              <a:buSzPct val="90000"/>
              <a:buFont typeface="Wingdings" pitchFamily="2" charset="2"/>
              <a:buAutoNum type="arabicPeriod"/>
            </a:pPr>
            <a:r>
              <a:rPr lang="en-US" sz="3600" b="1" dirty="0">
                <a:solidFill>
                  <a:schemeClr val="tx2"/>
                </a:solidFill>
              </a:rPr>
              <a:t>Repent and Turn to God</a:t>
            </a:r>
            <a:r>
              <a:rPr lang="en-US" b="1" dirty="0">
                <a:solidFill>
                  <a:schemeClr val="tx2"/>
                </a:solidFill>
              </a:rPr>
              <a:t>, Luke </a:t>
            </a:r>
            <a:r>
              <a:rPr lang="en-US" b="1" dirty="0" smtClean="0">
                <a:solidFill>
                  <a:schemeClr val="tx2"/>
                </a:solidFill>
              </a:rPr>
              <a:t>24:47</a:t>
            </a:r>
            <a:endParaRPr lang="en-US" sz="1800" b="1" dirty="0">
              <a:solidFill>
                <a:schemeClr val="tx2"/>
              </a:solidFill>
            </a:endParaRPr>
          </a:p>
          <a:p>
            <a:pPr marL="609600" indent="-609600">
              <a:lnSpc>
                <a:spcPct val="90000"/>
              </a:lnSpc>
              <a:buClrTx/>
              <a:buSzPct val="90000"/>
              <a:buFont typeface="Wingdings" pitchFamily="2" charset="2"/>
              <a:buAutoNum type="arabicPeriod"/>
            </a:pPr>
            <a:r>
              <a:rPr lang="en-US" sz="3600" b="1" dirty="0">
                <a:solidFill>
                  <a:schemeClr val="tx2"/>
                </a:solidFill>
              </a:rPr>
              <a:t>Confess Jesus Before Men</a:t>
            </a:r>
            <a:r>
              <a:rPr lang="en-US" b="1" dirty="0">
                <a:solidFill>
                  <a:schemeClr val="tx2"/>
                </a:solidFill>
              </a:rPr>
              <a:t>, </a:t>
            </a:r>
            <a:r>
              <a:rPr lang="en-US" b="1" dirty="0" smtClean="0">
                <a:solidFill>
                  <a:schemeClr val="tx2"/>
                </a:solidFill>
              </a:rPr>
              <a:t>Matt.10:32</a:t>
            </a:r>
            <a:endParaRPr lang="en-US" sz="1800" b="1" dirty="0">
              <a:solidFill>
                <a:schemeClr val="tx2"/>
              </a:solidFill>
            </a:endParaRPr>
          </a:p>
          <a:p>
            <a:pPr marL="609600" indent="-609600">
              <a:lnSpc>
                <a:spcPct val="90000"/>
              </a:lnSpc>
              <a:buClrTx/>
              <a:buSzPct val="90000"/>
              <a:buFont typeface="Wingdings" pitchFamily="2" charset="2"/>
              <a:buAutoNum type="arabicPeriod"/>
            </a:pPr>
            <a:r>
              <a:rPr lang="en-US" sz="3600" b="1" dirty="0">
                <a:solidFill>
                  <a:schemeClr val="tx2"/>
                </a:solidFill>
              </a:rPr>
              <a:t>Baptized Into Christ, </a:t>
            </a:r>
            <a:r>
              <a:rPr lang="en-US" b="1" dirty="0" smtClean="0">
                <a:solidFill>
                  <a:schemeClr val="tx2"/>
                </a:solidFill>
              </a:rPr>
              <a:t>Gal.3:26-27</a:t>
            </a:r>
            <a:endParaRPr lang="en-US" b="1" dirty="0">
              <a:solidFill>
                <a:schemeClr val="tx2"/>
              </a:solidFill>
            </a:endParaRPr>
          </a:p>
          <a:p>
            <a:pPr marL="609600" indent="-609600">
              <a:lnSpc>
                <a:spcPct val="90000"/>
              </a:lnSpc>
              <a:buClrTx/>
              <a:buSzPct val="90000"/>
              <a:buFont typeface="Wingdings" pitchFamily="2" charset="2"/>
              <a:buNone/>
            </a:pPr>
            <a:r>
              <a:rPr lang="en-US" sz="2000" b="1" dirty="0">
                <a:solidFill>
                  <a:schemeClr val="tx2"/>
                </a:solidFill>
              </a:rPr>
              <a:t>            -----------------------------</a:t>
            </a:r>
          </a:p>
          <a:p>
            <a:pPr marL="609600" indent="-609600">
              <a:lnSpc>
                <a:spcPct val="90000"/>
              </a:lnSpc>
              <a:buClrTx/>
              <a:buSzPct val="90000"/>
              <a:buFont typeface="Wingdings" pitchFamily="2" charset="2"/>
              <a:buChar char="v"/>
            </a:pPr>
            <a:r>
              <a:rPr lang="en-US" sz="3600" b="1" dirty="0">
                <a:solidFill>
                  <a:schemeClr val="tx1"/>
                </a:solidFill>
              </a:rPr>
              <a:t>Grow And Be Faithful</a:t>
            </a:r>
            <a:r>
              <a:rPr lang="en-US" sz="4000" b="1" dirty="0">
                <a:solidFill>
                  <a:schemeClr val="tx1"/>
                </a:solidFill>
              </a:rPr>
              <a:t>, </a:t>
            </a:r>
            <a:r>
              <a:rPr lang="en-US" b="1" dirty="0">
                <a:solidFill>
                  <a:schemeClr val="tx1"/>
                </a:solidFill>
              </a:rPr>
              <a:t>2 Pet.3:18</a:t>
            </a:r>
          </a:p>
          <a:p>
            <a:pPr marL="609600" indent="-609600">
              <a:lnSpc>
                <a:spcPct val="90000"/>
              </a:lnSpc>
              <a:buClrTx/>
              <a:buSzPct val="90000"/>
              <a:buFont typeface="Wingdings" pitchFamily="2" charset="2"/>
              <a:buChar char="v"/>
            </a:pPr>
            <a:r>
              <a:rPr lang="en-US" sz="3600" b="1" dirty="0">
                <a:solidFill>
                  <a:schemeClr val="tx1"/>
                </a:solidFill>
              </a:rPr>
              <a:t>If </a:t>
            </a:r>
            <a:r>
              <a:rPr lang="en-US" sz="3600" b="1" dirty="0" smtClean="0">
                <a:solidFill>
                  <a:schemeClr val="tx1"/>
                </a:solidFill>
              </a:rPr>
              <a:t>An Erring Christian</a:t>
            </a:r>
            <a:r>
              <a:rPr lang="en-US" b="1" dirty="0" smtClean="0">
                <a:solidFill>
                  <a:schemeClr val="tx1"/>
                </a:solidFill>
              </a:rPr>
              <a:t>: </a:t>
            </a:r>
            <a:r>
              <a:rPr lang="en-US" sz="3600" b="1" dirty="0">
                <a:solidFill>
                  <a:schemeClr val="tx1"/>
                </a:solidFill>
              </a:rPr>
              <a:t>Repent and Pray </a:t>
            </a:r>
            <a:r>
              <a:rPr lang="en-US" sz="3600" b="1" dirty="0" smtClean="0">
                <a:solidFill>
                  <a:schemeClr val="tx1"/>
                </a:solidFill>
              </a:rPr>
              <a:t>God,</a:t>
            </a:r>
            <a:r>
              <a:rPr lang="en-US" b="1" dirty="0" smtClean="0">
                <a:solidFill>
                  <a:schemeClr val="tx1"/>
                </a:solidFill>
              </a:rPr>
              <a:t> Acts 8:22</a:t>
            </a:r>
            <a:endParaRPr lang="en-US" b="1" dirty="0">
              <a:solidFill>
                <a:schemeClr val="tx1"/>
              </a:solidFill>
            </a:endParaRP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Bottom)">
                                      <p:cBhvr>
                                        <p:cTn id="7" dur="500"/>
                                        <p:tgtEl>
                                          <p:spTgt spid="16386"/>
                                        </p:tgtEl>
                                      </p:cBhvr>
                                    </p:animEffect>
                                  </p:childTnLst>
                                </p:cTn>
                              </p:par>
                            </p:childTnLst>
                          </p:cTn>
                        </p:par>
                        <p:par>
                          <p:cTn id="8" fill="hold">
                            <p:stCondLst>
                              <p:cond delay="500"/>
                            </p:stCondLst>
                            <p:childTnLst>
                              <p:par>
                                <p:cTn id="9" presetID="22" presetClass="entr" presetSubtype="8" fill="hold" grpId="0" nodeType="afterEffect">
                                  <p:stCondLst>
                                    <p:cond delay="100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wipe(left)">
                                      <p:cBhvr>
                                        <p:cTn id="11" dur="500"/>
                                        <p:tgtEl>
                                          <p:spTgt spid="16387">
                                            <p:txEl>
                                              <p:pRg st="0" end="0"/>
                                            </p:txEl>
                                          </p:spTgt>
                                        </p:tgtEl>
                                      </p:cBhvr>
                                    </p:animEffect>
                                  </p:childTnLst>
                                </p:cTn>
                              </p:par>
                            </p:childTnLst>
                          </p:cTn>
                        </p:par>
                        <p:par>
                          <p:cTn id="12" fill="hold">
                            <p:stCondLst>
                              <p:cond delay="2000"/>
                            </p:stCondLst>
                            <p:childTnLst>
                              <p:par>
                                <p:cTn id="13" presetID="22" presetClass="entr" presetSubtype="8" fill="hold" grpId="0" nodeType="afterEffect">
                                  <p:stCondLst>
                                    <p:cond delay="100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wipe(left)">
                                      <p:cBhvr>
                                        <p:cTn id="15" dur="500"/>
                                        <p:tgtEl>
                                          <p:spTgt spid="16387">
                                            <p:txEl>
                                              <p:pRg st="1" end="1"/>
                                            </p:txEl>
                                          </p:spTgt>
                                        </p:tgtEl>
                                      </p:cBhvr>
                                    </p:animEffect>
                                  </p:childTnLst>
                                </p:cTn>
                              </p:par>
                            </p:childTnLst>
                          </p:cTn>
                        </p:par>
                        <p:par>
                          <p:cTn id="16" fill="hold">
                            <p:stCondLst>
                              <p:cond delay="3500"/>
                            </p:stCondLst>
                            <p:childTnLst>
                              <p:par>
                                <p:cTn id="17" presetID="22" presetClass="entr" presetSubtype="8" fill="hold" grpId="0" nodeType="afterEffect">
                                  <p:stCondLst>
                                    <p:cond delay="100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wipe(left)">
                                      <p:cBhvr>
                                        <p:cTn id="19" dur="500"/>
                                        <p:tgtEl>
                                          <p:spTgt spid="16387">
                                            <p:txEl>
                                              <p:pRg st="2" end="2"/>
                                            </p:txEl>
                                          </p:spTgt>
                                        </p:tgtEl>
                                      </p:cBhvr>
                                    </p:animEffect>
                                  </p:childTnLst>
                                </p:cTn>
                              </p:par>
                            </p:childTnLst>
                          </p:cTn>
                        </p:par>
                        <p:par>
                          <p:cTn id="20" fill="hold">
                            <p:stCondLst>
                              <p:cond delay="5000"/>
                            </p:stCondLst>
                            <p:childTnLst>
                              <p:par>
                                <p:cTn id="21" presetID="22" presetClass="entr" presetSubtype="8" fill="hold" grpId="0" nodeType="afterEffect">
                                  <p:stCondLst>
                                    <p:cond delay="1000"/>
                                  </p:stCondLst>
                                  <p:childTnLst>
                                    <p:set>
                                      <p:cBhvr>
                                        <p:cTn id="22" dur="1" fill="hold">
                                          <p:stCondLst>
                                            <p:cond delay="0"/>
                                          </p:stCondLst>
                                        </p:cTn>
                                        <p:tgtEl>
                                          <p:spTgt spid="16387">
                                            <p:txEl>
                                              <p:pRg st="3" end="3"/>
                                            </p:txEl>
                                          </p:spTgt>
                                        </p:tgtEl>
                                        <p:attrNameLst>
                                          <p:attrName>style.visibility</p:attrName>
                                        </p:attrNameLst>
                                      </p:cBhvr>
                                      <p:to>
                                        <p:strVal val="visible"/>
                                      </p:to>
                                    </p:set>
                                    <p:animEffect transition="in" filter="wipe(left)">
                                      <p:cBhvr>
                                        <p:cTn id="23" dur="500"/>
                                        <p:tgtEl>
                                          <p:spTgt spid="16387">
                                            <p:txEl>
                                              <p:pRg st="3" end="3"/>
                                            </p:txEl>
                                          </p:spTgt>
                                        </p:tgtEl>
                                      </p:cBhvr>
                                    </p:animEffect>
                                  </p:childTnLst>
                                </p:cTn>
                              </p:par>
                            </p:childTnLst>
                          </p:cTn>
                        </p:par>
                        <p:par>
                          <p:cTn id="24" fill="hold">
                            <p:stCondLst>
                              <p:cond delay="6500"/>
                            </p:stCondLst>
                            <p:childTnLst>
                              <p:par>
                                <p:cTn id="25" presetID="22" presetClass="entr" presetSubtype="8" fill="hold" grpId="0" nodeType="afterEffect">
                                  <p:stCondLst>
                                    <p:cond delay="100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wipe(left)">
                                      <p:cBhvr>
                                        <p:cTn id="27" dur="500"/>
                                        <p:tgtEl>
                                          <p:spTgt spid="16387">
                                            <p:txEl>
                                              <p:pRg st="4" end="4"/>
                                            </p:txEl>
                                          </p:spTgt>
                                        </p:tgtEl>
                                      </p:cBhvr>
                                    </p:animEffect>
                                  </p:childTnLst>
                                </p:cTn>
                              </p:par>
                            </p:childTnLst>
                          </p:cTn>
                        </p:par>
                        <p:par>
                          <p:cTn id="28" fill="hold">
                            <p:stCondLst>
                              <p:cond delay="8000"/>
                            </p:stCondLst>
                            <p:childTnLst>
                              <p:par>
                                <p:cTn id="29" presetID="22" presetClass="entr" presetSubtype="8" fill="hold" grpId="0" nodeType="afterEffect">
                                  <p:stCondLst>
                                    <p:cond delay="1000"/>
                                  </p:stCondLst>
                                  <p:childTnLst>
                                    <p:set>
                                      <p:cBhvr>
                                        <p:cTn id="30" dur="1" fill="hold">
                                          <p:stCondLst>
                                            <p:cond delay="0"/>
                                          </p:stCondLst>
                                        </p:cTn>
                                        <p:tgtEl>
                                          <p:spTgt spid="16387">
                                            <p:txEl>
                                              <p:pRg st="5" end="5"/>
                                            </p:txEl>
                                          </p:spTgt>
                                        </p:tgtEl>
                                        <p:attrNameLst>
                                          <p:attrName>style.visibility</p:attrName>
                                        </p:attrNameLst>
                                      </p:cBhvr>
                                      <p:to>
                                        <p:strVal val="visible"/>
                                      </p:to>
                                    </p:set>
                                    <p:animEffect transition="in" filter="wipe(left)">
                                      <p:cBhvr>
                                        <p:cTn id="31" dur="500"/>
                                        <p:tgtEl>
                                          <p:spTgt spid="16387">
                                            <p:txEl>
                                              <p:pRg st="5" end="5"/>
                                            </p:txEl>
                                          </p:spTgt>
                                        </p:tgtEl>
                                      </p:cBhvr>
                                    </p:animEffect>
                                  </p:childTnLst>
                                </p:cTn>
                              </p:par>
                            </p:childTnLst>
                          </p:cTn>
                        </p:par>
                        <p:par>
                          <p:cTn id="32" fill="hold">
                            <p:stCondLst>
                              <p:cond delay="9500"/>
                            </p:stCondLst>
                            <p:childTnLst>
                              <p:par>
                                <p:cTn id="33" presetID="22" presetClass="entr" presetSubtype="8" fill="hold" grpId="0" nodeType="afterEffect">
                                  <p:stCondLst>
                                    <p:cond delay="1000"/>
                                  </p:stCondLst>
                                  <p:childTnLst>
                                    <p:set>
                                      <p:cBhvr>
                                        <p:cTn id="34" dur="1" fill="hold">
                                          <p:stCondLst>
                                            <p:cond delay="0"/>
                                          </p:stCondLst>
                                        </p:cTn>
                                        <p:tgtEl>
                                          <p:spTgt spid="16387">
                                            <p:txEl>
                                              <p:pRg st="6" end="6"/>
                                            </p:txEl>
                                          </p:spTgt>
                                        </p:tgtEl>
                                        <p:attrNameLst>
                                          <p:attrName>style.visibility</p:attrName>
                                        </p:attrNameLst>
                                      </p:cBhvr>
                                      <p:to>
                                        <p:strVal val="visible"/>
                                      </p:to>
                                    </p:set>
                                    <p:animEffect transition="in" filter="wipe(left)">
                                      <p:cBhvr>
                                        <p:cTn id="35" dur="500"/>
                                        <p:tgtEl>
                                          <p:spTgt spid="16387">
                                            <p:txEl>
                                              <p:pRg st="6" end="6"/>
                                            </p:txEl>
                                          </p:spTgt>
                                        </p:tgtEl>
                                      </p:cBhvr>
                                    </p:animEffect>
                                  </p:childTnLst>
                                </p:cTn>
                              </p:par>
                            </p:childTnLst>
                          </p:cTn>
                        </p:par>
                        <p:par>
                          <p:cTn id="36" fill="hold">
                            <p:stCondLst>
                              <p:cond delay="11000"/>
                            </p:stCondLst>
                            <p:childTnLst>
                              <p:par>
                                <p:cTn id="37" presetID="22" presetClass="entr" presetSubtype="8" fill="hold" grpId="0" nodeType="afterEffect">
                                  <p:stCondLst>
                                    <p:cond delay="1000"/>
                                  </p:stCondLst>
                                  <p:childTnLst>
                                    <p:set>
                                      <p:cBhvr>
                                        <p:cTn id="38" dur="1" fill="hold">
                                          <p:stCondLst>
                                            <p:cond delay="0"/>
                                          </p:stCondLst>
                                        </p:cTn>
                                        <p:tgtEl>
                                          <p:spTgt spid="16387">
                                            <p:txEl>
                                              <p:pRg st="7" end="7"/>
                                            </p:txEl>
                                          </p:spTgt>
                                        </p:tgtEl>
                                        <p:attrNameLst>
                                          <p:attrName>style.visibility</p:attrName>
                                        </p:attrNameLst>
                                      </p:cBhvr>
                                      <p:to>
                                        <p:strVal val="visible"/>
                                      </p:to>
                                    </p:set>
                                    <p:animEffect transition="in" filter="wipe(left)">
                                      <p:cBhvr>
                                        <p:cTn id="39" dur="500"/>
                                        <p:tgtEl>
                                          <p:spTgt spid="16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10000"/>
    </p:bldLst>
  </p:timing>
</p:sld>
</file>

<file path=ppt/theme/theme1.xml><?xml version="1.0" encoding="utf-8"?>
<a:theme xmlns:a="http://schemas.openxmlformats.org/drawingml/2006/main" name="1_Brushed metal and curves - Gold Brown Segoe">
  <a:themeElements>
    <a:clrScheme name="Gold Template Template">
      <a:dk1>
        <a:srgbClr val="000000"/>
      </a:dk1>
      <a:lt1>
        <a:srgbClr val="FFFFFF"/>
      </a:lt1>
      <a:dk2>
        <a:srgbClr val="AF8621"/>
      </a:dk2>
      <a:lt2>
        <a:srgbClr val="FFFC80"/>
      </a:lt2>
      <a:accent1>
        <a:srgbClr val="FFC000"/>
      </a:accent1>
      <a:accent2>
        <a:srgbClr val="0684A2"/>
      </a:accent2>
      <a:accent3>
        <a:srgbClr val="DF8045"/>
      </a:accent3>
      <a:accent4>
        <a:srgbClr val="919E7A"/>
      </a:accent4>
      <a:accent5>
        <a:srgbClr val="FF9929"/>
      </a:accent5>
      <a:accent6>
        <a:srgbClr val="7D3DA1"/>
      </a:accent6>
      <a:hlink>
        <a:srgbClr val="F3EB4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50CE607-4B37-4974-BFE3-75DCC188DD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1_Brushed metal and curves - Gold Brown Segoe</Template>
  <TotalTime>315</TotalTime>
  <Words>262</Words>
  <Application>Microsoft Office PowerPoint</Application>
  <PresentationFormat>On-screen Show (4:3)</PresentationFormat>
  <Paragraphs>29</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1_Brushed metal and curves - Gold Brown Segoe</vt:lpstr>
      <vt:lpstr>White with Courier font for code slides</vt:lpstr>
      <vt:lpstr>Welcome To Our Services</vt:lpstr>
      <vt:lpstr>The Story of Abigail</vt:lpstr>
      <vt:lpstr>The Story of Abigail</vt:lpstr>
      <vt:lpstr>The Plan of Salvation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Abigail and Nabal</dc:title>
  <dc:creator>Owner</dc:creator>
  <cp:keywords/>
  <cp:lastModifiedBy>Danny McKibben</cp:lastModifiedBy>
  <cp:revision>22</cp:revision>
  <dcterms:created xsi:type="dcterms:W3CDTF">2015-07-11T20:30:51Z</dcterms:created>
  <dcterms:modified xsi:type="dcterms:W3CDTF">2015-07-12T23:49:38Z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TC102867229990</vt:lpwstr>
  </property>
</Properties>
</file>