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100"/>
    <a:srgbClr val="008E40"/>
    <a:srgbClr val="FF3300"/>
    <a:srgbClr val="003366"/>
    <a:srgbClr val="FFFFFF"/>
    <a:srgbClr val="CC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75" autoAdjust="0"/>
    <p:restoredTop sz="91005" autoAdjust="0"/>
  </p:normalViewPr>
  <p:slideViewPr>
    <p:cSldViewPr>
      <p:cViewPr varScale="1">
        <p:scale>
          <a:sx n="77" d="100"/>
          <a:sy n="77" d="100"/>
        </p:scale>
        <p:origin x="-88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5434-4223-4308-9691-6592F8A36501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4B74-0E00-48F0-B623-2546475C8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4B74-0E00-48F0-B623-2546475C89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4B74-0E00-48F0-B623-2546475C89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3289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3296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5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6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7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8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9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0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1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2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3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4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5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6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7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8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7" name="Rectangle 105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8" name="Rectangle 106"/>
          <p:cNvSpPr>
            <a:spLocks noGrp="1" noChangeArrowheads="1"/>
          </p:cNvSpPr>
          <p:nvPr>
            <p:ph type="ftr" sz="quarter" idx="3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9" name="Rectangle 10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3A43F8C8-09E7-4070-A672-2C606B933E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92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291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" grpId="0" animBg="1" autoUpdateAnimBg="0"/>
      <p:bldP spid="3291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80F7-293A-44F2-8359-152179AC5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8B03-3F35-4EE9-BBBE-61515CE71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A6781-3A94-40F8-B6F2-BF6247621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F383-AC5F-40EE-AD52-242E1C770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C763-D40D-4144-8916-291EA3F71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15DD2-7D2E-4BA8-BC1A-837CDC05C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0FBE-3C4D-42B9-B299-806F82A1D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E3F1-87CD-459E-9779-DDC10695D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CDAD7-66BD-4E58-9070-BF1CE3930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30037-FC97-461D-A705-B453BA2EE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roup 225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246" name="Group 222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146" name="Line 12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12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12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Line 12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Line 12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14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Line 16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20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20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20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21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21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8" name="Group 224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140" name="Rectangle 116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0F77D7A7-7AB2-4499-B4F9-A5BD20C4F6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685087" cy="1012825"/>
          </a:xfrm>
        </p:spPr>
        <p:txBody>
          <a:bodyPr/>
          <a:lstStyle/>
          <a:p>
            <a:r>
              <a:rPr lang="en-US" sz="6600" dirty="0" smtClean="0">
                <a:solidFill>
                  <a:schemeClr val="folHlink"/>
                </a:solidFill>
                <a:latin typeface="Arial Rounded MT Bold" pitchFamily="34" charset="0"/>
              </a:rPr>
              <a:t>A Radical </a:t>
            </a:r>
            <a:r>
              <a:rPr lang="en-US" sz="6600" dirty="0">
                <a:solidFill>
                  <a:schemeClr val="folHlink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3254375"/>
            <a:ext cx="6662737" cy="1774825"/>
          </a:xfrm>
        </p:spPr>
        <p:txBody>
          <a:bodyPr/>
          <a:lstStyle/>
          <a:p>
            <a:r>
              <a:rPr lang="en-US" sz="5400" b="1">
                <a:solidFill>
                  <a:schemeClr val="tx2"/>
                </a:solidFill>
              </a:rPr>
              <a:t>A Study of Isaiah 11</a:t>
            </a:r>
          </a:p>
          <a:p>
            <a:r>
              <a:rPr lang="en-US" sz="4000" b="1">
                <a:solidFill>
                  <a:srgbClr val="FF3300"/>
                </a:solidFill>
              </a:rPr>
              <a:t>Rom.15:8-12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  <p:bldP spid="31747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0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0" y="28638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/>
              <a:t>“The Branch”</a:t>
            </a:r>
            <a:endParaRPr lang="en-US" sz="28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62000" y="36258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 dirty="0"/>
              <a:t>2Sam.7:12-17; Jer.22:28-30; Jer.23:5-6</a:t>
            </a:r>
            <a:endParaRPr lang="en-US" sz="2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4413647"/>
            <a:ext cx="838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400" dirty="0" smtClean="0"/>
              <a:t>A Righteous Character of the Messiah, vs.1-5</a:t>
            </a:r>
            <a:endParaRPr lang="en-US" sz="3400" dirty="0"/>
          </a:p>
        </p:txBody>
      </p:sp>
      <p:pic>
        <p:nvPicPr>
          <p:cNvPr id="7" name="Picture 6" descr="Tree Stumps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2438400" cy="1828800"/>
          </a:xfrm>
          <a:prstGeom prst="rect">
            <a:avLst/>
          </a:prstGeom>
        </p:spPr>
      </p:pic>
      <p:pic>
        <p:nvPicPr>
          <p:cNvPr id="27650" name="Picture 2" descr="http://images.clipartpanda.com/history-clipart-aTqzgkLT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47800"/>
            <a:ext cx="2362200" cy="22165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build="p" autoUpdateAnimBg="0" advAuto="0"/>
      <p:bldP spid="32773" grpId="0" build="p" autoUpdateAnimBg="0"/>
      <p:bldP spid="32774" grpId="0" build="p" autoUpdateAnimBg="0"/>
      <p:bldP spid="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0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685800" y="2824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What</a:t>
            </a:r>
            <a:r>
              <a:rPr lang="en-US" sz="4400"/>
              <a:t>  vs.6-8</a:t>
            </a:r>
          </a:p>
        </p:txBody>
      </p:sp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685800" y="362585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 b="1">
                <a:solidFill>
                  <a:schemeClr val="hlink"/>
                </a:solidFill>
              </a:rPr>
              <a:t>Animals Used In Scriptures</a:t>
            </a:r>
            <a:r>
              <a:rPr lang="en-US" sz="3600"/>
              <a:t>: Jn.1:29; Lk.13:32; Phil.3:2; Matt.25:33; Matt.23:33</a:t>
            </a:r>
            <a:endParaRPr lang="en-US" sz="2800"/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685800" y="48768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 dirty="0" smtClean="0"/>
              <a:t>2Cor.5:17</a:t>
            </a:r>
            <a:endParaRPr lang="en-US" sz="2800" dirty="0"/>
          </a:p>
        </p:txBody>
      </p:sp>
      <p:sp>
        <p:nvSpPr>
          <p:cNvPr id="34824" name="Text Box 1032"/>
          <p:cNvSpPr txBox="1">
            <a:spLocks noChangeArrowheads="1"/>
          </p:cNvSpPr>
          <p:nvPr/>
        </p:nvSpPr>
        <p:spPr bwMode="auto">
          <a:xfrm>
            <a:off x="685800" y="560705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 dirty="0" smtClean="0"/>
              <a:t>Illustration: Matt.10:3</a:t>
            </a:r>
            <a:r>
              <a:rPr lang="en-US" sz="3600" dirty="0"/>
              <a:t>; Lk.6:15; Gal.3:28; Jn.4:9</a:t>
            </a:r>
            <a:endParaRPr lang="en-US" sz="2800" dirty="0"/>
          </a:p>
        </p:txBody>
      </p:sp>
      <p:pic>
        <p:nvPicPr>
          <p:cNvPr id="7170" name="Picture 2" descr="http://www.milyenajokonyvelo.hu/art/ke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415" y="0"/>
            <a:ext cx="3544585" cy="2362200"/>
          </a:xfrm>
          <a:prstGeom prst="rect">
            <a:avLst/>
          </a:prstGeom>
          <a:noFill/>
        </p:spPr>
      </p:pic>
      <p:sp>
        <p:nvSpPr>
          <p:cNvPr id="7174" name="AutoShape 6" descr="Image result for leopard eating other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Image result for leopard eating other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upload.wikimedia.org/wikipedia/commons/c/cd/Leopard_kill_-_KNP_-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2989263" cy="2057400"/>
          </a:xfrm>
          <a:prstGeom prst="rect">
            <a:avLst/>
          </a:prstGeom>
          <a:noFill/>
        </p:spPr>
      </p:pic>
      <p:pic>
        <p:nvPicPr>
          <p:cNvPr id="7182" name="Picture 14" descr="Image result for Bear attacking other anim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"/>
            <a:ext cx="2876550" cy="1590675"/>
          </a:xfrm>
          <a:prstGeom prst="rect">
            <a:avLst/>
          </a:prstGeom>
          <a:noFill/>
        </p:spPr>
      </p:pic>
      <p:pic>
        <p:nvPicPr>
          <p:cNvPr id="7184" name="Picture 16" descr="http://cdn.inquisitr.com/wp-content/uploads/2014/11/bear-attack-alaska-665x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8964" y="2743200"/>
            <a:ext cx="3158836" cy="1828800"/>
          </a:xfrm>
          <a:prstGeom prst="rect">
            <a:avLst/>
          </a:prstGeom>
          <a:noFill/>
        </p:spPr>
      </p:pic>
      <p:pic>
        <p:nvPicPr>
          <p:cNvPr id="7180" name="Picture 12" descr="https://encrypted-tbn0.gstatic.com/images?q=tbn:ANd9GcRMBJiBYosEizcSfM4_7k-wAErfSfyK_WbPKKNTQiefQuIWUNz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667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  <p:bldP spid="34822" grpId="0" build="p" autoUpdateAnimBg="0"/>
      <p:bldP spid="34823" grpId="0" build="p" autoUpdateAnimBg="0"/>
      <p:bldP spid="3482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0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2824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What</a:t>
            </a:r>
            <a:r>
              <a:rPr lang="en-US" sz="4400"/>
              <a:t>  vs.6-8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85800" y="3581400"/>
            <a:ext cx="426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Where</a:t>
            </a:r>
            <a:r>
              <a:rPr lang="en-US" sz="4400"/>
              <a:t>  vs.9a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85800" y="43878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 dirty="0"/>
              <a:t>Is.2:2-3;  “Mountain” Jer.51:25</a:t>
            </a:r>
            <a:endParaRPr lang="en-US" sz="2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  <p:bldP spid="3584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6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6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2824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What</a:t>
            </a:r>
            <a:r>
              <a:rPr lang="en-US" sz="4400"/>
              <a:t>  vs.6-8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3581400"/>
            <a:ext cx="426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Where</a:t>
            </a:r>
            <a:r>
              <a:rPr lang="en-US" sz="4400"/>
              <a:t>  vs.9a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85800" y="4348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Why</a:t>
            </a:r>
            <a:r>
              <a:rPr lang="en-US" sz="4400"/>
              <a:t>  vs.9b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0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2824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What</a:t>
            </a:r>
            <a:r>
              <a:rPr lang="en-US" sz="4400"/>
              <a:t>  vs.6-8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3581400"/>
            <a:ext cx="426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Where</a:t>
            </a:r>
            <a:r>
              <a:rPr lang="en-US" sz="4400"/>
              <a:t>  vs.9a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85800" y="4348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Why</a:t>
            </a:r>
            <a:r>
              <a:rPr lang="en-US" sz="4400"/>
              <a:t>  vs.9b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85800" y="5110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When</a:t>
            </a:r>
            <a:r>
              <a:rPr lang="en-US" sz="4400"/>
              <a:t>  vs.10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5800" y="583565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3600"/>
              <a:t>Rom.15:12</a:t>
            </a:r>
            <a:endParaRPr lang="en-US" sz="280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p" autoUpdateAnimBg="0"/>
      <p:bldP spid="3789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62163"/>
            <a:ext cx="4267200" cy="757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 u="sng">
                <a:solidFill>
                  <a:srgbClr val="FF3300"/>
                </a:solidFill>
              </a:rPr>
              <a:t>Who</a:t>
            </a:r>
            <a:r>
              <a:rPr lang="en-US" sz="4400"/>
              <a:t>  vs.1-5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FF3300"/>
                </a:solidFill>
                <a:latin typeface="Arial Rounded MT Bold" pitchFamily="34" charset="0"/>
              </a:rPr>
              <a:t>A Radical </a:t>
            </a:r>
            <a:r>
              <a:rPr lang="en-US" sz="6000" dirty="0">
                <a:solidFill>
                  <a:srgbClr val="FF3300"/>
                </a:solidFill>
                <a:latin typeface="Arial Rounded MT Bold" pitchFamily="34" charset="0"/>
              </a:rPr>
              <a:t>Change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2824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What</a:t>
            </a:r>
            <a:r>
              <a:rPr lang="en-US" sz="4400"/>
              <a:t>  vs.6-8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3581400"/>
            <a:ext cx="426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Where</a:t>
            </a:r>
            <a:r>
              <a:rPr lang="en-US" sz="4400"/>
              <a:t>  vs.9a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85800" y="4348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Why</a:t>
            </a:r>
            <a:r>
              <a:rPr lang="en-US" sz="4400"/>
              <a:t>  vs.9b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5800" y="5110163"/>
            <a:ext cx="4267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When</a:t>
            </a:r>
            <a:r>
              <a:rPr lang="en-US" sz="4400"/>
              <a:t>  vs.10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85800" y="5872163"/>
            <a:ext cx="7391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4400" b="1" u="sng">
                <a:solidFill>
                  <a:srgbClr val="FF3300"/>
                </a:solidFill>
              </a:rPr>
              <a:t>The</a:t>
            </a:r>
            <a:r>
              <a:rPr lang="en-US" sz="4400" b="1">
                <a:solidFill>
                  <a:srgbClr val="FF3300"/>
                </a:solidFill>
              </a:rPr>
              <a:t> </a:t>
            </a:r>
            <a:r>
              <a:rPr lang="en-US" sz="4400" b="1" u="sng">
                <a:solidFill>
                  <a:srgbClr val="FF3300"/>
                </a:solidFill>
              </a:rPr>
              <a:t>Ensign</a:t>
            </a:r>
            <a:r>
              <a:rPr lang="en-US" sz="4400"/>
              <a:t>  vs.10-16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705600" y="5911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</a:rPr>
              <a:t>2 Tim.2:9</a:t>
            </a:r>
          </a:p>
        </p:txBody>
      </p:sp>
      <p:pic>
        <p:nvPicPr>
          <p:cNvPr id="10" name="Picture 12" descr="https://www.thelocalgolfer.com/blog/wp-content/uploads/2015/02/Olympic-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220" y="2133600"/>
            <a:ext cx="2885256" cy="1447800"/>
          </a:xfrm>
          <a:prstGeom prst="rect">
            <a:avLst/>
          </a:prstGeom>
          <a:noFill/>
        </p:spPr>
      </p:pic>
      <p:pic>
        <p:nvPicPr>
          <p:cNvPr id="11" name="Picture 10" descr="C:\Documents and Settings\Owner\Desktop\Cross Pictures\Cross In 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2971800" cy="2133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build="p" autoUpdateAnimBg="0"/>
      <p:bldP spid="38922" grpId="0" build="p" autoUpdateAnimBg="0" advAuto="7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9763"/>
            <a:ext cx="8458200" cy="884237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  <a:latin typeface="Arial Rounded MT Bold" pitchFamily="34" charset="0"/>
              </a:rPr>
              <a:t>Has The Truth Changed You?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77200" cy="4800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Hear the Gospel of Christ, </a:t>
            </a:r>
            <a:r>
              <a:rPr lang="en-US" sz="2800" dirty="0">
                <a:solidFill>
                  <a:schemeClr val="tx2"/>
                </a:solidFill>
              </a:rPr>
              <a:t>Acts 2:22</a:t>
            </a:r>
            <a:endParaRPr lang="en-US" sz="18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Believe in Jesus Christ,  </a:t>
            </a:r>
            <a:r>
              <a:rPr lang="en-US" sz="2800" dirty="0">
                <a:solidFill>
                  <a:schemeClr val="tx2"/>
                </a:solidFill>
              </a:rPr>
              <a:t>Rom.1:16</a:t>
            </a:r>
            <a:endParaRPr lang="en-US" sz="9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Repent and Turn to God</a:t>
            </a:r>
            <a:r>
              <a:rPr lang="en-US" sz="2800" dirty="0">
                <a:solidFill>
                  <a:schemeClr val="tx2"/>
                </a:solidFill>
              </a:rPr>
              <a:t>, Luke 24:47</a:t>
            </a:r>
            <a:endParaRPr lang="en-US" sz="24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Confess Jesus Before Men</a:t>
            </a:r>
            <a:r>
              <a:rPr lang="en-US" sz="2800" dirty="0">
                <a:solidFill>
                  <a:schemeClr val="tx2"/>
                </a:solidFill>
              </a:rPr>
              <a:t>,  Acts 8:37</a:t>
            </a:r>
            <a:endParaRPr lang="en-US" sz="24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Baptized Into Christ, </a:t>
            </a:r>
            <a:r>
              <a:rPr lang="en-US" sz="2800" dirty="0">
                <a:solidFill>
                  <a:schemeClr val="tx2"/>
                </a:solidFill>
              </a:rPr>
              <a:t>Gal.3:26-27</a:t>
            </a: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Grow And Be Faithful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rgbClr val="C00000"/>
                </a:solidFill>
              </a:rPr>
              <a:t>1Pet.2:2</a:t>
            </a:r>
          </a:p>
          <a:p>
            <a:pPr marL="609600" indent="-60960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If Err From The Faith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Repent and Pray God</a:t>
            </a:r>
            <a:r>
              <a:rPr lang="en-US" sz="2800" dirty="0">
                <a:solidFill>
                  <a:srgbClr val="C00000"/>
                </a:solidFill>
              </a:rPr>
              <a:t>  I Jn.1:9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 advAuto="9000"/>
    </p:bldLst>
  </p:timing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781</TotalTime>
  <Words>180</Words>
  <Application>Microsoft Office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Straight Edge</vt:lpstr>
      <vt:lpstr>A Radical Change</vt:lpstr>
      <vt:lpstr>A Radical Change</vt:lpstr>
      <vt:lpstr>A Radical Change</vt:lpstr>
      <vt:lpstr>A Radical Change</vt:lpstr>
      <vt:lpstr>A Radical Change</vt:lpstr>
      <vt:lpstr>A Radical Change</vt:lpstr>
      <vt:lpstr>A Radical Change</vt:lpstr>
      <vt:lpstr>Has The Truth Changed You?</vt:lpstr>
    </vt:vector>
  </TitlesOfParts>
  <Company>Unknown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Change</dc:title>
  <dc:creator>Danny McKibben</dc:creator>
  <cp:lastModifiedBy>Danny McKibben</cp:lastModifiedBy>
  <cp:revision>91</cp:revision>
  <cp:lastPrinted>1601-01-01T00:00:00Z</cp:lastPrinted>
  <dcterms:created xsi:type="dcterms:W3CDTF">2005-10-21T20:36:50Z</dcterms:created>
  <dcterms:modified xsi:type="dcterms:W3CDTF">2015-05-03T20:56:07Z</dcterms:modified>
</cp:coreProperties>
</file>