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4"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B0DDC-31C6-42F6-AABE-8AB6971081E9}" type="datetimeFigureOut">
              <a:rPr lang="en-US" smtClean="0"/>
              <a:pPr/>
              <a:t>12/28/2014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A2A633-B725-4C6E-9DA4-4E5B57D2AD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12/28/2014 5:26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72EC06-820F-4D50-9223-25E8AAC43F42}"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dissolv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dissolv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1"/>
            <a:ext cx="7956550" cy="1066800"/>
          </a:xfrm>
        </p:spPr>
        <p:txBody>
          <a:bodyPr/>
          <a:lstStyle/>
          <a:p>
            <a:pPr algn="ctr"/>
            <a:r>
              <a:rPr lang="en-US" sz="6000" dirty="0" smtClean="0"/>
              <a:t>Christ, Our Passover Lamb</a:t>
            </a:r>
            <a:endParaRPr lang="en-US" sz="6000" dirty="0"/>
          </a:p>
        </p:txBody>
      </p:sp>
      <p:sp>
        <p:nvSpPr>
          <p:cNvPr id="3" name="Subtitle 2"/>
          <p:cNvSpPr>
            <a:spLocks noGrp="1"/>
          </p:cNvSpPr>
          <p:nvPr>
            <p:ph type="subTitle" idx="1"/>
          </p:nvPr>
        </p:nvSpPr>
        <p:spPr>
          <a:xfrm>
            <a:off x="685800" y="2667000"/>
            <a:ext cx="7681913" cy="1370012"/>
          </a:xfrm>
        </p:spPr>
        <p:txBody>
          <a:bodyPr>
            <a:normAutofit/>
          </a:bodyPr>
          <a:lstStyle/>
          <a:p>
            <a:pPr algn="ctr"/>
            <a:r>
              <a:rPr lang="en-US" sz="5400" dirty="0" smtClean="0"/>
              <a:t>1 Cor.5:7-8</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20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2000"/>
                                        <p:tgtEl>
                                          <p:spTgt spid="3">
                                            <p:txEl>
                                              <p:pRg st="0" end="0"/>
                                            </p:txEl>
                                          </p:spTgt>
                                        </p:tgtEl>
                                        <p:attrNameLst>
                                          <p:attrName>fill.type</p:attrName>
                                        </p:attrNameLst>
                                      </p:cBhvr>
                                      <p:to>
                                        <p:strVal val="solid"/>
                                      </p:to>
                                    </p:set>
                                  </p:childTnLst>
                                </p:cTn>
                              </p:par>
                            </p:childTnLst>
                          </p:cTn>
                        </p:par>
                        <p:par>
                          <p:cTn id="10" fill="hold">
                            <p:stCondLst>
                              <p:cond delay="11000"/>
                            </p:stCondLst>
                            <p:childTnLst>
                              <p:par>
                                <p:cTn id="11" presetID="8" presetClass="entr" presetSubtype="32"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out)">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30188"/>
            <a:ext cx="7924800" cy="664797"/>
          </a:xfrm>
        </p:spPr>
        <p:txBody>
          <a:bodyPr/>
          <a:lstStyle/>
          <a:p>
            <a:r>
              <a:rPr lang="en-US" dirty="0"/>
              <a:t>Christ, Our Passover Lamb</a:t>
            </a:r>
          </a:p>
        </p:txBody>
      </p:sp>
      <p:sp>
        <p:nvSpPr>
          <p:cNvPr id="6" name="Text Placeholder 5"/>
          <p:cNvSpPr>
            <a:spLocks noGrp="1"/>
          </p:cNvSpPr>
          <p:nvPr>
            <p:ph type="body" sz="quarter" idx="10"/>
          </p:nvPr>
        </p:nvSpPr>
        <p:spPr>
          <a:xfrm>
            <a:off x="152400" y="990600"/>
            <a:ext cx="8991600" cy="5663089"/>
          </a:xfrm>
        </p:spPr>
        <p:txBody>
          <a:bodyPr/>
          <a:lstStyle/>
          <a:p>
            <a:r>
              <a:rPr lang="en-US" dirty="0" smtClean="0"/>
              <a:t>The Contextual Setting – Sin in the camp</a:t>
            </a:r>
          </a:p>
          <a:p>
            <a:r>
              <a:rPr lang="en-US" dirty="0" smtClean="0"/>
              <a:t>Old Testament Feast of Passover – Put Out Leaven</a:t>
            </a:r>
          </a:p>
          <a:p>
            <a:r>
              <a:rPr lang="en-US" dirty="0" smtClean="0"/>
              <a:t>History of Passover, </a:t>
            </a:r>
            <a:r>
              <a:rPr lang="en-US" dirty="0" smtClean="0">
                <a:solidFill>
                  <a:schemeClr val="tx2"/>
                </a:solidFill>
              </a:rPr>
              <a:t>Exodus 11-12</a:t>
            </a:r>
          </a:p>
          <a:p>
            <a:r>
              <a:rPr lang="en-US" dirty="0" smtClean="0"/>
              <a:t>Our Sacrificial Lamb – Jesus, </a:t>
            </a:r>
            <a:r>
              <a:rPr lang="en-US" dirty="0" smtClean="0">
                <a:solidFill>
                  <a:schemeClr val="tx2"/>
                </a:solidFill>
              </a:rPr>
              <a:t>Rev.1:5, 1Jn.1:7, 2:1</a:t>
            </a:r>
          </a:p>
          <a:p>
            <a:r>
              <a:rPr lang="en-US" dirty="0" smtClean="0"/>
              <a:t>When Applied? Alien </a:t>
            </a:r>
            <a:r>
              <a:rPr lang="en-US" dirty="0" smtClean="0">
                <a:solidFill>
                  <a:schemeClr val="tx2"/>
                </a:solidFill>
              </a:rPr>
              <a:t>Ac.22:16</a:t>
            </a:r>
            <a:r>
              <a:rPr lang="en-US" dirty="0" smtClean="0"/>
              <a:t>,  Erring </a:t>
            </a:r>
            <a:r>
              <a:rPr lang="en-US" dirty="0" smtClean="0">
                <a:solidFill>
                  <a:schemeClr val="tx2"/>
                </a:solidFill>
              </a:rPr>
              <a:t>1 Jn.1:7,9</a:t>
            </a:r>
          </a:p>
          <a:p>
            <a:r>
              <a:rPr lang="en-US" dirty="0" smtClean="0"/>
              <a:t>Practical Lessons to Learn:</a:t>
            </a:r>
          </a:p>
          <a:p>
            <a:r>
              <a:rPr lang="en-US" dirty="0" smtClean="0"/>
              <a:t>Keep the Feast, “7 Day Feast”   24/7</a:t>
            </a:r>
          </a:p>
          <a:p>
            <a:r>
              <a:rPr lang="en-US" dirty="0" smtClean="0"/>
              <a:t>Not With Leaven of Malice and Wickedness, </a:t>
            </a:r>
            <a:r>
              <a:rPr lang="en-US" dirty="0" smtClean="0">
                <a:solidFill>
                  <a:schemeClr val="tx2"/>
                </a:solidFill>
              </a:rPr>
              <a:t>2Cor.12:20-21</a:t>
            </a:r>
          </a:p>
          <a:p>
            <a:r>
              <a:rPr lang="en-US" dirty="0" smtClean="0"/>
              <a:t>Unleavened Bread of Sincerity and Truth, </a:t>
            </a:r>
            <a:r>
              <a:rPr lang="en-US" dirty="0" smtClean="0">
                <a:solidFill>
                  <a:schemeClr val="tx2"/>
                </a:solidFill>
              </a:rPr>
              <a:t>Heb.13:18,  3 Jn.3-4</a:t>
            </a:r>
            <a:endParaRPr lang="en-US" dirty="0">
              <a:solidFill>
                <a:schemeClr val="tx2"/>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6">
                                            <p:txEl>
                                              <p:pRg st="7" end="7"/>
                                            </p:txEl>
                                          </p:spTgt>
                                        </p:tgtEl>
                                        <p:attrNameLst>
                                          <p:attrName>style.visibility</p:attrName>
                                        </p:attrNameLst>
                                      </p:cBhvr>
                                      <p:to>
                                        <p:strVal val="visible"/>
                                      </p:to>
                                    </p:set>
                                    <p:anim calcmode="lin" valueType="num">
                                      <p:cBhvr>
                                        <p:cTn id="70"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6">
                                            <p:txEl>
                                              <p:pRg st="8" end="8"/>
                                            </p:txEl>
                                          </p:spTgt>
                                        </p:tgtEl>
                                        <p:attrNameLst>
                                          <p:attrName>style.visibility</p:attrName>
                                        </p:attrNameLst>
                                      </p:cBhvr>
                                      <p:to>
                                        <p:strVal val="visible"/>
                                      </p:to>
                                    </p:set>
                                    <p:anim calcmode="lin" valueType="num">
                                      <p:cBhvr>
                                        <p:cTn id="78" dur="500" fill="hold"/>
                                        <p:tgtEl>
                                          <p:spTgt spid="6">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6">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6">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381000"/>
            <a:ext cx="8610600" cy="6096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rPr>
              <a:t>Will God Passover Your Sins?</a:t>
            </a:r>
            <a:endParaRPr lang="en-US" sz="36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endParaRPr>
          </a:p>
        </p:txBody>
      </p:sp>
      <p:sp>
        <p:nvSpPr>
          <p:cNvPr id="10243" name="Rectangle 3"/>
          <p:cNvSpPr>
            <a:spLocks noGrp="1" noChangeArrowheads="1"/>
          </p:cNvSpPr>
          <p:nvPr>
            <p:ph type="body" idx="1"/>
          </p:nvPr>
        </p:nvSpPr>
        <p:spPr>
          <a:xfrm>
            <a:off x="533400" y="1219200"/>
            <a:ext cx="8458200" cy="5029200"/>
          </a:xfrm>
          <a:noFill/>
        </p:spPr>
        <p:txBody>
          <a:bodyPr>
            <a:normAutofit/>
          </a:bodyPr>
          <a:lstStyle/>
          <a:p>
            <a:pPr marL="609600" indent="-609600">
              <a:buFont typeface="Wingdings" pitchFamily="2" charset="2"/>
              <a:buAutoNum type="arabicPeriod"/>
            </a:pPr>
            <a:r>
              <a:rPr lang="en-US" sz="3600" b="1" dirty="0">
                <a:solidFill>
                  <a:schemeClr val="tx2">
                    <a:lumMod val="20000"/>
                    <a:lumOff val="80000"/>
                  </a:schemeClr>
                </a:solidFill>
              </a:rPr>
              <a:t>Hear the Gospel of Christ, </a:t>
            </a:r>
            <a:r>
              <a:rPr lang="en-US" sz="2800" b="1" dirty="0">
                <a:solidFill>
                  <a:schemeClr val="tx2">
                    <a:lumMod val="20000"/>
                    <a:lumOff val="80000"/>
                  </a:schemeClr>
                </a:solidFill>
              </a:rPr>
              <a:t>Acts 18:8</a:t>
            </a:r>
            <a:endParaRPr lang="en-US" sz="2000" b="1" dirty="0">
              <a:solidFill>
                <a:schemeClr val="tx2">
                  <a:lumMod val="20000"/>
                  <a:lumOff val="80000"/>
                </a:schemeClr>
              </a:solidFill>
            </a:endParaRPr>
          </a:p>
          <a:p>
            <a:pPr marL="609600" indent="-609600">
              <a:buFont typeface="Wingdings" pitchFamily="2" charset="2"/>
              <a:buAutoNum type="arabicPeriod"/>
            </a:pPr>
            <a:r>
              <a:rPr lang="en-US" sz="3600" b="1" dirty="0">
                <a:solidFill>
                  <a:schemeClr val="tx2">
                    <a:lumMod val="20000"/>
                    <a:lumOff val="80000"/>
                  </a:schemeClr>
                </a:solidFill>
              </a:rPr>
              <a:t>Believe in Jesus Christ,  </a:t>
            </a:r>
            <a:r>
              <a:rPr lang="en-US" sz="2800" b="1" dirty="0">
                <a:solidFill>
                  <a:schemeClr val="tx2">
                    <a:lumMod val="20000"/>
                    <a:lumOff val="80000"/>
                  </a:schemeClr>
                </a:solidFill>
              </a:rPr>
              <a:t>Acts 16:31</a:t>
            </a:r>
            <a:endParaRPr lang="en-US" sz="1600" b="1" dirty="0">
              <a:solidFill>
                <a:schemeClr val="tx2">
                  <a:lumMod val="20000"/>
                  <a:lumOff val="80000"/>
                </a:schemeClr>
              </a:solidFill>
            </a:endParaRPr>
          </a:p>
          <a:p>
            <a:pPr marL="609600" indent="-609600">
              <a:buFont typeface="Wingdings" pitchFamily="2" charset="2"/>
              <a:buAutoNum type="arabicPeriod"/>
            </a:pPr>
            <a:r>
              <a:rPr lang="en-US" sz="3600" b="1" dirty="0">
                <a:solidFill>
                  <a:schemeClr val="tx2">
                    <a:lumMod val="20000"/>
                    <a:lumOff val="80000"/>
                  </a:schemeClr>
                </a:solidFill>
              </a:rPr>
              <a:t>Repent and Turn to God</a:t>
            </a:r>
            <a:r>
              <a:rPr lang="en-US" b="1" dirty="0">
                <a:solidFill>
                  <a:schemeClr val="tx2">
                    <a:lumMod val="20000"/>
                    <a:lumOff val="80000"/>
                  </a:schemeClr>
                </a:solidFill>
              </a:rPr>
              <a:t>,  </a:t>
            </a:r>
            <a:r>
              <a:rPr lang="en-US" sz="2800" b="1" dirty="0">
                <a:solidFill>
                  <a:schemeClr val="tx2">
                    <a:lumMod val="20000"/>
                    <a:lumOff val="80000"/>
                  </a:schemeClr>
                </a:solidFill>
              </a:rPr>
              <a:t>Acts 17:30</a:t>
            </a:r>
          </a:p>
          <a:p>
            <a:pPr marL="609600" indent="-609600">
              <a:buFont typeface="Wingdings" pitchFamily="2" charset="2"/>
              <a:buAutoNum type="arabicPeriod"/>
            </a:pPr>
            <a:r>
              <a:rPr lang="en-US" sz="3600" b="1" dirty="0">
                <a:solidFill>
                  <a:schemeClr val="tx2">
                    <a:lumMod val="20000"/>
                    <a:lumOff val="80000"/>
                  </a:schemeClr>
                </a:solidFill>
              </a:rPr>
              <a:t>Confess Jesus as Lord</a:t>
            </a:r>
            <a:r>
              <a:rPr lang="en-US" b="1" dirty="0">
                <a:solidFill>
                  <a:schemeClr val="tx2">
                    <a:lumMod val="20000"/>
                    <a:lumOff val="80000"/>
                  </a:schemeClr>
                </a:solidFill>
              </a:rPr>
              <a:t>, </a:t>
            </a:r>
            <a:r>
              <a:rPr lang="en-US" sz="2800" b="1" dirty="0">
                <a:solidFill>
                  <a:schemeClr val="tx2">
                    <a:lumMod val="20000"/>
                    <a:lumOff val="80000"/>
                  </a:schemeClr>
                </a:solidFill>
              </a:rPr>
              <a:t>Rom.10:9-10</a:t>
            </a:r>
            <a:endParaRPr lang="en-US" sz="2400" b="1" dirty="0">
              <a:solidFill>
                <a:schemeClr val="tx2">
                  <a:lumMod val="20000"/>
                  <a:lumOff val="80000"/>
                </a:schemeClr>
              </a:solidFill>
            </a:endParaRPr>
          </a:p>
          <a:p>
            <a:pPr marL="609600" indent="-609600">
              <a:buFont typeface="Wingdings" pitchFamily="2" charset="2"/>
              <a:buAutoNum type="arabicPeriod"/>
            </a:pPr>
            <a:r>
              <a:rPr lang="en-US" sz="3600" b="1" dirty="0">
                <a:solidFill>
                  <a:schemeClr val="tx2">
                    <a:lumMod val="20000"/>
                    <a:lumOff val="80000"/>
                  </a:schemeClr>
                </a:solidFill>
              </a:rPr>
              <a:t>Be Baptized</a:t>
            </a:r>
            <a:r>
              <a:rPr lang="en-US" b="1" dirty="0">
                <a:solidFill>
                  <a:schemeClr val="tx2">
                    <a:lumMod val="20000"/>
                    <a:lumOff val="80000"/>
                  </a:schemeClr>
                </a:solidFill>
              </a:rPr>
              <a:t>, </a:t>
            </a:r>
            <a:r>
              <a:rPr lang="en-US" sz="2800" b="1" dirty="0">
                <a:solidFill>
                  <a:schemeClr val="tx2">
                    <a:lumMod val="20000"/>
                    <a:lumOff val="80000"/>
                  </a:schemeClr>
                </a:solidFill>
              </a:rPr>
              <a:t>Ac.22:16</a:t>
            </a:r>
          </a:p>
          <a:p>
            <a:pPr marL="609600" indent="-609600">
              <a:buFont typeface="Wingdings" pitchFamily="2" charset="2"/>
              <a:buNone/>
            </a:pPr>
            <a:r>
              <a:rPr lang="en-US" b="1" dirty="0">
                <a:solidFill>
                  <a:schemeClr val="tx2">
                    <a:lumMod val="20000"/>
                    <a:lumOff val="80000"/>
                  </a:schemeClr>
                </a:solidFill>
              </a:rPr>
              <a:t>       ----------------------------------</a:t>
            </a:r>
          </a:p>
          <a:p>
            <a:pPr marL="609600" indent="-609600">
              <a:buFont typeface="Wingdings" pitchFamily="2" charset="2"/>
              <a:buChar char="Ø"/>
            </a:pPr>
            <a:r>
              <a:rPr lang="en-US" sz="3600" b="1" dirty="0">
                <a:solidFill>
                  <a:schemeClr val="accent6">
                    <a:lumMod val="40000"/>
                    <a:lumOff val="60000"/>
                  </a:schemeClr>
                </a:solidFill>
              </a:rPr>
              <a:t>Be Thou Faithful Unto Death</a:t>
            </a:r>
            <a:r>
              <a:rPr lang="en-US" sz="4000" b="1" dirty="0">
                <a:solidFill>
                  <a:schemeClr val="accent6">
                    <a:lumMod val="40000"/>
                    <a:lumOff val="60000"/>
                  </a:schemeClr>
                </a:solidFill>
              </a:rPr>
              <a:t>, </a:t>
            </a:r>
            <a:r>
              <a:rPr lang="en-US" b="1" dirty="0" smtClean="0">
                <a:solidFill>
                  <a:schemeClr val="accent6">
                    <a:lumMod val="40000"/>
                    <a:lumOff val="60000"/>
                  </a:schemeClr>
                </a:solidFill>
              </a:rPr>
              <a:t>Rev.2:10</a:t>
            </a:r>
            <a:endParaRPr lang="en-US" b="1" dirty="0">
              <a:solidFill>
                <a:schemeClr val="accent6">
                  <a:lumMod val="40000"/>
                  <a:lumOff val="60000"/>
                </a:schemeClr>
              </a:solidFill>
            </a:endParaRPr>
          </a:p>
          <a:p>
            <a:pPr marL="609600" indent="-609600">
              <a:buFont typeface="Wingdings" pitchFamily="2" charset="2"/>
              <a:buChar char="Ø"/>
            </a:pPr>
            <a:r>
              <a:rPr lang="en-US" sz="3600" b="1" dirty="0">
                <a:solidFill>
                  <a:schemeClr val="accent6">
                    <a:lumMod val="40000"/>
                    <a:lumOff val="60000"/>
                  </a:schemeClr>
                </a:solidFill>
              </a:rPr>
              <a:t>If Err: Repent and Pray </a:t>
            </a:r>
            <a:r>
              <a:rPr lang="en-US" sz="3600" b="1">
                <a:solidFill>
                  <a:schemeClr val="accent6">
                    <a:lumMod val="40000"/>
                    <a:lumOff val="60000"/>
                  </a:schemeClr>
                </a:solidFill>
              </a:rPr>
              <a:t>God  </a:t>
            </a:r>
            <a:r>
              <a:rPr lang="en-US" b="1" smtClean="0">
                <a:solidFill>
                  <a:schemeClr val="accent6">
                    <a:lumMod val="40000"/>
                    <a:lumOff val="60000"/>
                  </a:schemeClr>
                </a:solidFill>
              </a:rPr>
              <a:t>1Jn.1:7,9</a:t>
            </a:r>
            <a:endParaRPr lang="en-US" sz="2800" b="1" dirty="0">
              <a:solidFill>
                <a:schemeClr val="accent6">
                  <a:lumMod val="40000"/>
                  <a:lumOff val="60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left)">
                                      <p:cBhvr>
                                        <p:cTn id="7" dur="500"/>
                                        <p:tgtEl>
                                          <p:spTgt spid="10242"/>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wipe(left)">
                                      <p:cBhvr>
                                        <p:cTn id="11" dur="1000"/>
                                        <p:tgtEl>
                                          <p:spTgt spid="10243">
                                            <p:txEl>
                                              <p:pRg st="0" end="0"/>
                                            </p:txEl>
                                          </p:spTgt>
                                        </p:tgtEl>
                                      </p:cBhvr>
                                    </p:animEffect>
                                  </p:childTnLst>
                                </p:cTn>
                              </p:par>
                            </p:childTnLst>
                          </p:cTn>
                        </p:par>
                        <p:par>
                          <p:cTn id="12" fill="hold">
                            <p:stCondLst>
                              <p:cond delay="2500"/>
                            </p:stCondLst>
                            <p:childTnLst>
                              <p:par>
                                <p:cTn id="13" presetID="22" presetClass="entr" presetSubtype="8" fill="hold" grpId="0" nodeType="afterEffect">
                                  <p:stCondLst>
                                    <p:cond delay="100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wipe(left)">
                                      <p:cBhvr>
                                        <p:cTn id="15" dur="1000"/>
                                        <p:tgtEl>
                                          <p:spTgt spid="10243">
                                            <p:txEl>
                                              <p:pRg st="1" end="1"/>
                                            </p:txEl>
                                          </p:spTgt>
                                        </p:tgtEl>
                                      </p:cBhvr>
                                    </p:animEffect>
                                  </p:childTnLst>
                                </p:cTn>
                              </p:par>
                            </p:childTnLst>
                          </p:cTn>
                        </p:par>
                        <p:par>
                          <p:cTn id="16" fill="hold">
                            <p:stCondLst>
                              <p:cond delay="4500"/>
                            </p:stCondLst>
                            <p:childTnLst>
                              <p:par>
                                <p:cTn id="17" presetID="22" presetClass="entr" presetSubtype="8" fill="hold" grpId="0" nodeType="afterEffect">
                                  <p:stCondLst>
                                    <p:cond delay="1000"/>
                                  </p:stCondLst>
                                  <p:childTnLst>
                                    <p:set>
                                      <p:cBhvr>
                                        <p:cTn id="18" dur="1" fill="hold">
                                          <p:stCondLst>
                                            <p:cond delay="0"/>
                                          </p:stCondLst>
                                        </p:cTn>
                                        <p:tgtEl>
                                          <p:spTgt spid="10243">
                                            <p:txEl>
                                              <p:pRg st="2" end="2"/>
                                            </p:txEl>
                                          </p:spTgt>
                                        </p:tgtEl>
                                        <p:attrNameLst>
                                          <p:attrName>style.visibility</p:attrName>
                                        </p:attrNameLst>
                                      </p:cBhvr>
                                      <p:to>
                                        <p:strVal val="visible"/>
                                      </p:to>
                                    </p:set>
                                    <p:animEffect transition="in" filter="wipe(left)">
                                      <p:cBhvr>
                                        <p:cTn id="19" dur="1000"/>
                                        <p:tgtEl>
                                          <p:spTgt spid="10243">
                                            <p:txEl>
                                              <p:pRg st="2" end="2"/>
                                            </p:txEl>
                                          </p:spTgt>
                                        </p:tgtEl>
                                      </p:cBhvr>
                                    </p:animEffect>
                                  </p:childTnLst>
                                </p:cTn>
                              </p:par>
                            </p:childTnLst>
                          </p:cTn>
                        </p:par>
                        <p:par>
                          <p:cTn id="20" fill="hold">
                            <p:stCondLst>
                              <p:cond delay="6500"/>
                            </p:stCondLst>
                            <p:childTnLst>
                              <p:par>
                                <p:cTn id="21" presetID="22" presetClass="entr" presetSubtype="8" fill="hold" grpId="0" nodeType="afterEffect">
                                  <p:stCondLst>
                                    <p:cond delay="1000"/>
                                  </p:stCondLst>
                                  <p:childTnLst>
                                    <p:set>
                                      <p:cBhvr>
                                        <p:cTn id="22" dur="1" fill="hold">
                                          <p:stCondLst>
                                            <p:cond delay="0"/>
                                          </p:stCondLst>
                                        </p:cTn>
                                        <p:tgtEl>
                                          <p:spTgt spid="10243">
                                            <p:txEl>
                                              <p:pRg st="3" end="3"/>
                                            </p:txEl>
                                          </p:spTgt>
                                        </p:tgtEl>
                                        <p:attrNameLst>
                                          <p:attrName>style.visibility</p:attrName>
                                        </p:attrNameLst>
                                      </p:cBhvr>
                                      <p:to>
                                        <p:strVal val="visible"/>
                                      </p:to>
                                    </p:set>
                                    <p:animEffect transition="in" filter="wipe(left)">
                                      <p:cBhvr>
                                        <p:cTn id="23" dur="1000"/>
                                        <p:tgtEl>
                                          <p:spTgt spid="10243">
                                            <p:txEl>
                                              <p:pRg st="3" end="3"/>
                                            </p:txEl>
                                          </p:spTgt>
                                        </p:tgtEl>
                                      </p:cBhvr>
                                    </p:animEffect>
                                  </p:childTnLst>
                                </p:cTn>
                              </p:par>
                            </p:childTnLst>
                          </p:cTn>
                        </p:par>
                        <p:par>
                          <p:cTn id="24" fill="hold">
                            <p:stCondLst>
                              <p:cond delay="8500"/>
                            </p:stCondLst>
                            <p:childTnLst>
                              <p:par>
                                <p:cTn id="25" presetID="22" presetClass="entr" presetSubtype="8" fill="hold" grpId="0" nodeType="afterEffect">
                                  <p:stCondLst>
                                    <p:cond delay="100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wipe(left)">
                                      <p:cBhvr>
                                        <p:cTn id="27" dur="1000"/>
                                        <p:tgtEl>
                                          <p:spTgt spid="10243">
                                            <p:txEl>
                                              <p:pRg st="4" end="4"/>
                                            </p:txEl>
                                          </p:spTgt>
                                        </p:tgtEl>
                                      </p:cBhvr>
                                    </p:animEffect>
                                  </p:childTnLst>
                                </p:cTn>
                              </p:par>
                            </p:childTnLst>
                          </p:cTn>
                        </p:par>
                        <p:par>
                          <p:cTn id="28" fill="hold">
                            <p:stCondLst>
                              <p:cond delay="10500"/>
                            </p:stCondLst>
                            <p:childTnLst>
                              <p:par>
                                <p:cTn id="29" presetID="22" presetClass="entr" presetSubtype="8" fill="hold" grpId="0" nodeType="afterEffect">
                                  <p:stCondLst>
                                    <p:cond delay="1000"/>
                                  </p:stCondLst>
                                  <p:childTnLst>
                                    <p:set>
                                      <p:cBhvr>
                                        <p:cTn id="30" dur="1" fill="hold">
                                          <p:stCondLst>
                                            <p:cond delay="0"/>
                                          </p:stCondLst>
                                        </p:cTn>
                                        <p:tgtEl>
                                          <p:spTgt spid="10243">
                                            <p:txEl>
                                              <p:pRg st="5" end="5"/>
                                            </p:txEl>
                                          </p:spTgt>
                                        </p:tgtEl>
                                        <p:attrNameLst>
                                          <p:attrName>style.visibility</p:attrName>
                                        </p:attrNameLst>
                                      </p:cBhvr>
                                      <p:to>
                                        <p:strVal val="visible"/>
                                      </p:to>
                                    </p:set>
                                    <p:animEffect transition="in" filter="wipe(left)">
                                      <p:cBhvr>
                                        <p:cTn id="31" dur="1000"/>
                                        <p:tgtEl>
                                          <p:spTgt spid="10243">
                                            <p:txEl>
                                              <p:pRg st="5" end="5"/>
                                            </p:txEl>
                                          </p:spTgt>
                                        </p:tgtEl>
                                      </p:cBhvr>
                                    </p:animEffect>
                                  </p:childTnLst>
                                </p:cTn>
                              </p:par>
                            </p:childTnLst>
                          </p:cTn>
                        </p:par>
                        <p:par>
                          <p:cTn id="32" fill="hold">
                            <p:stCondLst>
                              <p:cond delay="12500"/>
                            </p:stCondLst>
                            <p:childTnLst>
                              <p:par>
                                <p:cTn id="33" presetID="22" presetClass="entr" presetSubtype="8" fill="hold" grpId="0" nodeType="afterEffect">
                                  <p:stCondLst>
                                    <p:cond delay="1000"/>
                                  </p:stCondLst>
                                  <p:childTnLst>
                                    <p:set>
                                      <p:cBhvr>
                                        <p:cTn id="34" dur="1" fill="hold">
                                          <p:stCondLst>
                                            <p:cond delay="0"/>
                                          </p:stCondLst>
                                        </p:cTn>
                                        <p:tgtEl>
                                          <p:spTgt spid="10243">
                                            <p:txEl>
                                              <p:pRg st="6" end="6"/>
                                            </p:txEl>
                                          </p:spTgt>
                                        </p:tgtEl>
                                        <p:attrNameLst>
                                          <p:attrName>style.visibility</p:attrName>
                                        </p:attrNameLst>
                                      </p:cBhvr>
                                      <p:to>
                                        <p:strVal val="visible"/>
                                      </p:to>
                                    </p:set>
                                    <p:animEffect transition="in" filter="wipe(left)">
                                      <p:cBhvr>
                                        <p:cTn id="35" dur="1000"/>
                                        <p:tgtEl>
                                          <p:spTgt spid="10243">
                                            <p:txEl>
                                              <p:pRg st="6" end="6"/>
                                            </p:txEl>
                                          </p:spTgt>
                                        </p:tgtEl>
                                      </p:cBhvr>
                                    </p:animEffect>
                                  </p:childTnLst>
                                </p:cTn>
                              </p:par>
                            </p:childTnLst>
                          </p:cTn>
                        </p:par>
                        <p:par>
                          <p:cTn id="36" fill="hold">
                            <p:stCondLst>
                              <p:cond delay="14500"/>
                            </p:stCondLst>
                            <p:childTnLst>
                              <p:par>
                                <p:cTn id="37" presetID="22" presetClass="entr" presetSubtype="8" fill="hold" grpId="0" nodeType="afterEffect">
                                  <p:stCondLst>
                                    <p:cond delay="1000"/>
                                  </p:stCondLst>
                                  <p:childTnLst>
                                    <p:set>
                                      <p:cBhvr>
                                        <p:cTn id="38" dur="1" fill="hold">
                                          <p:stCondLst>
                                            <p:cond delay="0"/>
                                          </p:stCondLst>
                                        </p:cTn>
                                        <p:tgtEl>
                                          <p:spTgt spid="10243">
                                            <p:txEl>
                                              <p:pRg st="7" end="7"/>
                                            </p:txEl>
                                          </p:spTgt>
                                        </p:tgtEl>
                                        <p:attrNameLst>
                                          <p:attrName>style.visibility</p:attrName>
                                        </p:attrNameLst>
                                      </p:cBhvr>
                                      <p:to>
                                        <p:strVal val="visible"/>
                                      </p:to>
                                    </p:set>
                                    <p:animEffect transition="in" filter="wipe(left)">
                                      <p:cBhvr>
                                        <p:cTn id="39" dur="1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advAuto="10000"/>
    </p:bldLst>
  </p:timing>
</p:sld>
</file>

<file path=ppt/theme/theme1.xml><?xml version="1.0" encoding="utf-8"?>
<a:theme xmlns:a="http://schemas.openxmlformats.org/drawingml/2006/main" name="1_Brushed metal and curves - Gold Brown Segoe">
  <a:themeElements>
    <a:clrScheme name="Gold Template Template">
      <a:dk1>
        <a:srgbClr val="000000"/>
      </a:dk1>
      <a:lt1>
        <a:srgbClr val="FFFFFF"/>
      </a:lt1>
      <a:dk2>
        <a:srgbClr val="AF8621"/>
      </a:dk2>
      <a:lt2>
        <a:srgbClr val="FFFC80"/>
      </a:lt2>
      <a:accent1>
        <a:srgbClr val="FFC000"/>
      </a:accent1>
      <a:accent2>
        <a:srgbClr val="0684A2"/>
      </a:accent2>
      <a:accent3>
        <a:srgbClr val="DF8045"/>
      </a:accent3>
      <a:accent4>
        <a:srgbClr val="919E7A"/>
      </a:accent4>
      <a:accent5>
        <a:srgbClr val="FF9929"/>
      </a:accent5>
      <a:accent6>
        <a:srgbClr val="7D3DA1"/>
      </a:accent6>
      <a:hlink>
        <a:srgbClr val="F3EB4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50CE607-4B37-4974-BFE3-75DCC188DD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1_Brushed metal and curves - Gold Brown Segoe</Template>
  <TotalTime>342</TotalTime>
  <Words>249</Words>
  <Application>Microsoft Office PowerPoint</Application>
  <PresentationFormat>On-screen Show (4:3)</PresentationFormat>
  <Paragraphs>26</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1_Brushed metal and curves - Gold Brown Segoe</vt:lpstr>
      <vt:lpstr>White with Courier font for code slides</vt:lpstr>
      <vt:lpstr>Christ, Our Passover Lamb</vt:lpstr>
      <vt:lpstr>Christ, Our Passover Lamb</vt:lpstr>
      <vt:lpstr>Will God Passover Your Sins?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Our Passover Lamb</dc:title>
  <dc:creator>Owner</dc:creator>
  <cp:keywords/>
  <cp:lastModifiedBy>Danny McKibben</cp:lastModifiedBy>
  <cp:revision>21</cp:revision>
  <dcterms:created xsi:type="dcterms:W3CDTF">2014-12-27T18:54:28Z</dcterms:created>
  <dcterms:modified xsi:type="dcterms:W3CDTF">2014-12-28T22:26:15Z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TC102867229990</vt:lpwstr>
  </property>
</Properties>
</file>