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2118"/>
            <a:ext cx="9144000" cy="3202682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336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w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3202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681913" cy="1523495"/>
          </a:xfrm>
        </p:spPr>
        <p:txBody>
          <a:bodyPr/>
          <a:lstStyle/>
          <a:p>
            <a:r>
              <a:rPr lang="en-US" dirty="0" smtClean="0"/>
              <a:t>The Foundation of a Biblical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81913" cy="836612"/>
          </a:xfrm>
        </p:spPr>
        <p:txBody>
          <a:bodyPr/>
          <a:lstStyle/>
          <a:p>
            <a:r>
              <a:rPr lang="en-US" dirty="0" smtClean="0"/>
              <a:t>How God Establishes and Maintains His Relationship With Us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5029200"/>
            <a:ext cx="2617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Ezek. 16:60-62</a:t>
            </a:r>
            <a:endParaRPr lang="en-US" sz="3200" dirty="0"/>
          </a:p>
        </p:txBody>
      </p:sp>
      <p:pic>
        <p:nvPicPr>
          <p:cNvPr id="5" name="Picture 4" descr="family multigenerational pictur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05400" y="3352800"/>
            <a:ext cx="3162300" cy="31623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 rot="13573149" flipV="1">
            <a:off x="2163763" y="1146175"/>
            <a:ext cx="4713287" cy="4773613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 </a:t>
            </a:r>
            <a:endParaRPr lang="en-US">
              <a:latin typeface="Arial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2773149" flipV="1">
            <a:off x="3106737" y="1922463"/>
            <a:ext cx="3076575" cy="3346450"/>
          </a:xfrm>
          <a:custGeom>
            <a:avLst/>
            <a:gdLst>
              <a:gd name="G0" fmla="+- 6404 0 0"/>
              <a:gd name="G1" fmla="+- -8937329 0 0"/>
              <a:gd name="G2" fmla="+- 0 0 -8937329"/>
              <a:gd name="T0" fmla="*/ 0 256 1"/>
              <a:gd name="T1" fmla="*/ 180 256 1"/>
              <a:gd name="G3" fmla="+- -8937329 T0 T1"/>
              <a:gd name="T2" fmla="*/ 0 256 1"/>
              <a:gd name="T3" fmla="*/ 90 256 1"/>
              <a:gd name="G4" fmla="+- -8937329 T2 T3"/>
              <a:gd name="G5" fmla="*/ G4 2 1"/>
              <a:gd name="T4" fmla="*/ 90 256 1"/>
              <a:gd name="T5" fmla="*/ 0 256 1"/>
              <a:gd name="G6" fmla="+- -8937329 T4 T5"/>
              <a:gd name="G7" fmla="*/ G6 2 1"/>
              <a:gd name="G8" fmla="abs -893732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404"/>
              <a:gd name="G18" fmla="*/ 6404 1 2"/>
              <a:gd name="G19" fmla="+- G18 5400 0"/>
              <a:gd name="G20" fmla="cos G19 -8937329"/>
              <a:gd name="G21" fmla="sin G19 -8937329"/>
              <a:gd name="G22" fmla="+- G20 10800 0"/>
              <a:gd name="G23" fmla="+- G21 10800 0"/>
              <a:gd name="G24" fmla="+- 10800 0 G20"/>
              <a:gd name="G25" fmla="+- 6404 10800 0"/>
              <a:gd name="G26" fmla="?: G9 G17 G25"/>
              <a:gd name="G27" fmla="?: G9 0 21600"/>
              <a:gd name="G28" fmla="cos 10800 -8937329"/>
              <a:gd name="G29" fmla="sin 10800 -8937329"/>
              <a:gd name="G30" fmla="sin 6404 -8937329"/>
              <a:gd name="G31" fmla="+- G28 10800 0"/>
              <a:gd name="G32" fmla="+- G29 10800 0"/>
              <a:gd name="G33" fmla="+- G30 10800 0"/>
              <a:gd name="G34" fmla="?: G4 0 G31"/>
              <a:gd name="G35" fmla="?: -8937329 G34 0"/>
              <a:gd name="G36" fmla="?: G6 G35 G31"/>
              <a:gd name="G37" fmla="+- 21600 0 G36"/>
              <a:gd name="G38" fmla="?: G4 0 G33"/>
              <a:gd name="G39" fmla="?: -893732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73 w 21600"/>
              <a:gd name="T15" fmla="*/ 4864 h 21600"/>
              <a:gd name="T16" fmla="*/ 10800 w 21600"/>
              <a:gd name="T17" fmla="*/ 4396 h 21600"/>
              <a:gd name="T18" fmla="*/ 17027 w 21600"/>
              <a:gd name="T19" fmla="*/ 48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164" y="6381"/>
                </a:moveTo>
                <a:cubicBezTo>
                  <a:pt x="7373" y="5113"/>
                  <a:pt x="9048" y="4395"/>
                  <a:pt x="10800" y="4396"/>
                </a:cubicBezTo>
                <a:cubicBezTo>
                  <a:pt x="12551" y="4396"/>
                  <a:pt x="14226" y="5113"/>
                  <a:pt x="15435" y="6381"/>
                </a:cubicBezTo>
                <a:lnTo>
                  <a:pt x="18617" y="3348"/>
                </a:lnTo>
                <a:cubicBezTo>
                  <a:pt x="16579" y="1210"/>
                  <a:pt x="13754" y="-1"/>
                  <a:pt x="10799" y="0"/>
                </a:cubicBezTo>
                <a:cubicBezTo>
                  <a:pt x="7845" y="0"/>
                  <a:pt x="5020" y="1210"/>
                  <a:pt x="2982" y="3348"/>
                </a:cubicBezTo>
                <a:close/>
              </a:path>
            </a:pathLst>
          </a:custGeom>
          <a:solidFill>
            <a:srgbClr val="00009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2773149" flipV="1">
            <a:off x="2443956" y="1291432"/>
            <a:ext cx="4270375" cy="4725988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18973149" flipV="1">
            <a:off x="2852738" y="1692275"/>
            <a:ext cx="3173412" cy="3679825"/>
          </a:xfrm>
          <a:custGeom>
            <a:avLst/>
            <a:gdLst>
              <a:gd name="G0" fmla="+- 6006 0 0"/>
              <a:gd name="G1" fmla="+- -8977338 0 0"/>
              <a:gd name="G2" fmla="+- 0 0 -8977338"/>
              <a:gd name="T0" fmla="*/ 0 256 1"/>
              <a:gd name="T1" fmla="*/ 180 256 1"/>
              <a:gd name="G3" fmla="+- -8977338 T0 T1"/>
              <a:gd name="T2" fmla="*/ 0 256 1"/>
              <a:gd name="T3" fmla="*/ 90 256 1"/>
              <a:gd name="G4" fmla="+- -8977338 T2 T3"/>
              <a:gd name="G5" fmla="*/ G4 2 1"/>
              <a:gd name="T4" fmla="*/ 90 256 1"/>
              <a:gd name="T5" fmla="*/ 0 256 1"/>
              <a:gd name="G6" fmla="+- -8977338 T4 T5"/>
              <a:gd name="G7" fmla="*/ G6 2 1"/>
              <a:gd name="G8" fmla="abs -897733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006"/>
              <a:gd name="G18" fmla="*/ 6006 1 2"/>
              <a:gd name="G19" fmla="+- G18 5400 0"/>
              <a:gd name="G20" fmla="cos G19 -8977338"/>
              <a:gd name="G21" fmla="sin G19 -8977338"/>
              <a:gd name="G22" fmla="+- G20 10800 0"/>
              <a:gd name="G23" fmla="+- G21 10800 0"/>
              <a:gd name="G24" fmla="+- 10800 0 G20"/>
              <a:gd name="G25" fmla="+- 6006 10800 0"/>
              <a:gd name="G26" fmla="?: G9 G17 G25"/>
              <a:gd name="G27" fmla="?: G9 0 21600"/>
              <a:gd name="G28" fmla="cos 10800 -8977338"/>
              <a:gd name="G29" fmla="sin 10800 -8977338"/>
              <a:gd name="G30" fmla="sin 6006 -8977338"/>
              <a:gd name="G31" fmla="+- G28 10800 0"/>
              <a:gd name="G32" fmla="+- G29 10800 0"/>
              <a:gd name="G33" fmla="+- G30 10800 0"/>
              <a:gd name="G34" fmla="?: G4 0 G31"/>
              <a:gd name="G35" fmla="?: -8977338 G34 0"/>
              <a:gd name="G36" fmla="?: G6 G35 G31"/>
              <a:gd name="G37" fmla="+- 21600 0 G36"/>
              <a:gd name="G38" fmla="?: G4 0 G33"/>
              <a:gd name="G39" fmla="?: -897733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656 w 21600"/>
              <a:gd name="T15" fmla="*/ 5067 h 21600"/>
              <a:gd name="T16" fmla="*/ 10800 w 21600"/>
              <a:gd name="T17" fmla="*/ 4794 h 21600"/>
              <a:gd name="T18" fmla="*/ 16944 w 21600"/>
              <a:gd name="T19" fmla="*/ 506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408" y="6702"/>
                </a:moveTo>
                <a:cubicBezTo>
                  <a:pt x="7544" y="5485"/>
                  <a:pt x="9134" y="4793"/>
                  <a:pt x="10800" y="4794"/>
                </a:cubicBezTo>
                <a:cubicBezTo>
                  <a:pt x="12465" y="4794"/>
                  <a:pt x="14055" y="5485"/>
                  <a:pt x="15191" y="6702"/>
                </a:cubicBezTo>
                <a:lnTo>
                  <a:pt x="18696" y="3432"/>
                </a:lnTo>
                <a:cubicBezTo>
                  <a:pt x="16653" y="1242"/>
                  <a:pt x="13794" y="-1"/>
                  <a:pt x="10799" y="0"/>
                </a:cubicBezTo>
                <a:cubicBezTo>
                  <a:pt x="7805" y="0"/>
                  <a:pt x="4946" y="1242"/>
                  <a:pt x="2903" y="3432"/>
                </a:cubicBezTo>
                <a:close/>
              </a:path>
            </a:pathLst>
          </a:custGeom>
          <a:solidFill>
            <a:srgbClr val="0000E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8173149" flipV="1">
            <a:off x="2246313" y="1774825"/>
            <a:ext cx="3635375" cy="3294063"/>
          </a:xfrm>
          <a:custGeom>
            <a:avLst/>
            <a:gdLst>
              <a:gd name="G0" fmla="+- 6256 0 0"/>
              <a:gd name="G1" fmla="+- -9876152 0 0"/>
              <a:gd name="G2" fmla="+- 0 0 -9876152"/>
              <a:gd name="T0" fmla="*/ 0 256 1"/>
              <a:gd name="T1" fmla="*/ 180 256 1"/>
              <a:gd name="G3" fmla="+- -9876152 T0 T1"/>
              <a:gd name="T2" fmla="*/ 0 256 1"/>
              <a:gd name="T3" fmla="*/ 90 256 1"/>
              <a:gd name="G4" fmla="+- -9876152 T2 T3"/>
              <a:gd name="G5" fmla="*/ G4 2 1"/>
              <a:gd name="T4" fmla="*/ 90 256 1"/>
              <a:gd name="T5" fmla="*/ 0 256 1"/>
              <a:gd name="G6" fmla="+- -9876152 T4 T5"/>
              <a:gd name="G7" fmla="*/ G6 2 1"/>
              <a:gd name="G8" fmla="abs -987615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256"/>
              <a:gd name="G18" fmla="*/ 6256 1 2"/>
              <a:gd name="G19" fmla="+- G18 5400 0"/>
              <a:gd name="G20" fmla="cos G19 -9876152"/>
              <a:gd name="G21" fmla="sin G19 -9876152"/>
              <a:gd name="G22" fmla="+- G20 10800 0"/>
              <a:gd name="G23" fmla="+- G21 10800 0"/>
              <a:gd name="G24" fmla="+- 10800 0 G20"/>
              <a:gd name="G25" fmla="+- 6256 10800 0"/>
              <a:gd name="G26" fmla="?: G9 G17 G25"/>
              <a:gd name="G27" fmla="?: G9 0 21600"/>
              <a:gd name="G28" fmla="cos 10800 -9876152"/>
              <a:gd name="G29" fmla="sin 10800 -9876152"/>
              <a:gd name="G30" fmla="sin 6256 -9876152"/>
              <a:gd name="G31" fmla="+- G28 10800 0"/>
              <a:gd name="G32" fmla="+- G29 10800 0"/>
              <a:gd name="G33" fmla="+- G30 10800 0"/>
              <a:gd name="G34" fmla="?: G4 0 G31"/>
              <a:gd name="G35" fmla="?: -9876152 G34 0"/>
              <a:gd name="G36" fmla="?: G6 G35 G31"/>
              <a:gd name="G37" fmla="+- 21600 0 G36"/>
              <a:gd name="G38" fmla="?: G4 0 G33"/>
              <a:gd name="G39" fmla="?: -987615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363 w 21600"/>
              <a:gd name="T15" fmla="*/ 6626 h 21600"/>
              <a:gd name="T16" fmla="*/ 10800 w 21600"/>
              <a:gd name="T17" fmla="*/ 4544 h 21600"/>
              <a:gd name="T18" fmla="*/ 18237 w 21600"/>
              <a:gd name="T19" fmla="*/ 662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344" y="7738"/>
                </a:moveTo>
                <a:cubicBezTo>
                  <a:pt x="6451" y="5765"/>
                  <a:pt x="8537" y="4543"/>
                  <a:pt x="10800" y="4544"/>
                </a:cubicBezTo>
                <a:cubicBezTo>
                  <a:pt x="13062" y="4544"/>
                  <a:pt x="15148" y="5765"/>
                  <a:pt x="16255" y="7738"/>
                </a:cubicBezTo>
                <a:lnTo>
                  <a:pt x="20218" y="5514"/>
                </a:lnTo>
                <a:cubicBezTo>
                  <a:pt x="18306" y="2108"/>
                  <a:pt x="14705" y="-1"/>
                  <a:pt x="10799" y="0"/>
                </a:cubicBezTo>
                <a:cubicBezTo>
                  <a:pt x="6894" y="0"/>
                  <a:pt x="3293" y="2108"/>
                  <a:pt x="1381" y="5514"/>
                </a:cubicBezTo>
                <a:close/>
              </a:path>
            </a:pathLst>
          </a:custGeom>
          <a:solidFill>
            <a:srgbClr val="8585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rot="13573149" flipV="1">
            <a:off x="2163763" y="1189037"/>
            <a:ext cx="4713288" cy="4773613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 rot="18973149" flipV="1">
            <a:off x="2286000" y="1371600"/>
            <a:ext cx="4575175" cy="4583113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ADA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487863" y="4130675"/>
            <a:ext cx="0" cy="1981200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057400" y="3581400"/>
            <a:ext cx="1897063" cy="15875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 rot="13573149" flipV="1">
            <a:off x="2493169" y="1689894"/>
            <a:ext cx="3698875" cy="3979863"/>
          </a:xfrm>
          <a:custGeom>
            <a:avLst/>
            <a:gdLst>
              <a:gd name="G0" fmla="+- 6654 0 0"/>
              <a:gd name="G1" fmla="+- -8840578 0 0"/>
              <a:gd name="G2" fmla="+- 0 0 -8840578"/>
              <a:gd name="T0" fmla="*/ 0 256 1"/>
              <a:gd name="T1" fmla="*/ 180 256 1"/>
              <a:gd name="G3" fmla="+- -8840578 T0 T1"/>
              <a:gd name="T2" fmla="*/ 0 256 1"/>
              <a:gd name="T3" fmla="*/ 90 256 1"/>
              <a:gd name="G4" fmla="+- -8840578 T2 T3"/>
              <a:gd name="G5" fmla="*/ G4 2 1"/>
              <a:gd name="T4" fmla="*/ 90 256 1"/>
              <a:gd name="T5" fmla="*/ 0 256 1"/>
              <a:gd name="G6" fmla="+- -8840578 T4 T5"/>
              <a:gd name="G7" fmla="*/ G6 2 1"/>
              <a:gd name="G8" fmla="abs -88405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654"/>
              <a:gd name="G18" fmla="*/ 6654 1 2"/>
              <a:gd name="G19" fmla="+- G18 5400 0"/>
              <a:gd name="G20" fmla="cos G19 -8840578"/>
              <a:gd name="G21" fmla="sin G19 -8840578"/>
              <a:gd name="G22" fmla="+- G20 10800 0"/>
              <a:gd name="G23" fmla="+- G21 10800 0"/>
              <a:gd name="G24" fmla="+- 10800 0 G20"/>
              <a:gd name="G25" fmla="+- 6654 10800 0"/>
              <a:gd name="G26" fmla="?: G9 G17 G25"/>
              <a:gd name="G27" fmla="?: G9 0 21600"/>
              <a:gd name="G28" fmla="cos 10800 -8840578"/>
              <a:gd name="G29" fmla="sin 10800 -8840578"/>
              <a:gd name="G30" fmla="sin 6654 -8840578"/>
              <a:gd name="G31" fmla="+- G28 10800 0"/>
              <a:gd name="G32" fmla="+- G29 10800 0"/>
              <a:gd name="G33" fmla="+- G30 10800 0"/>
              <a:gd name="G34" fmla="?: G4 0 G31"/>
              <a:gd name="G35" fmla="?: -8840578 G34 0"/>
              <a:gd name="G36" fmla="?: G6 G35 G31"/>
              <a:gd name="G37" fmla="+- 21600 0 G36"/>
              <a:gd name="G38" fmla="?: G4 0 G33"/>
              <a:gd name="G39" fmla="?: -88405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640 w 21600"/>
              <a:gd name="T15" fmla="*/ 4617 h 21600"/>
              <a:gd name="T16" fmla="*/ 10800 w 21600"/>
              <a:gd name="T17" fmla="*/ 4146 h 21600"/>
              <a:gd name="T18" fmla="*/ 16960 w 21600"/>
              <a:gd name="T19" fmla="*/ 461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103" y="6086"/>
                </a:moveTo>
                <a:cubicBezTo>
                  <a:pt x="7350" y="4843"/>
                  <a:pt x="9039" y="4145"/>
                  <a:pt x="10800" y="4146"/>
                </a:cubicBezTo>
                <a:cubicBezTo>
                  <a:pt x="12560" y="4146"/>
                  <a:pt x="14249" y="4843"/>
                  <a:pt x="15496" y="6086"/>
                </a:cubicBezTo>
                <a:lnTo>
                  <a:pt x="18422" y="3149"/>
                </a:lnTo>
                <a:cubicBezTo>
                  <a:pt x="16398" y="1132"/>
                  <a:pt x="13657" y="-1"/>
                  <a:pt x="10799" y="0"/>
                </a:cubicBezTo>
                <a:cubicBezTo>
                  <a:pt x="7942" y="0"/>
                  <a:pt x="5201" y="1132"/>
                  <a:pt x="3177" y="3149"/>
                </a:cubicBezTo>
                <a:close/>
              </a:path>
            </a:pathLst>
          </a:custGeom>
          <a:solidFill>
            <a:srgbClr val="5F5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4487863" y="981075"/>
            <a:ext cx="0" cy="2225675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rot="-5400000">
            <a:off x="6335713" y="2732087"/>
            <a:ext cx="0" cy="1851025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41325" y="268288"/>
            <a:ext cx="2017713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Biblical Basis</a:t>
            </a:r>
          </a:p>
          <a:p>
            <a:r>
              <a:rPr lang="en-US" sz="2400" dirty="0">
                <a:latin typeface="Arial" charset="0"/>
              </a:rPr>
              <a:t>Of Family</a:t>
            </a:r>
          </a:p>
          <a:p>
            <a:r>
              <a:rPr lang="en-US" sz="2400" dirty="0">
                <a:latin typeface="Arial" charset="0"/>
              </a:rPr>
              <a:t>Relationships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352800" y="180975"/>
            <a:ext cx="333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 of Commitment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895600" y="838200"/>
            <a:ext cx="1490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Initial</a:t>
            </a:r>
          </a:p>
          <a:p>
            <a:r>
              <a:rPr lang="en-US" sz="2400">
                <a:latin typeface="Arial" charset="0"/>
              </a:rPr>
              <a:t>Covenant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223125" y="3240088"/>
            <a:ext cx="1419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 </a:t>
            </a:r>
          </a:p>
          <a:p>
            <a:r>
              <a:rPr lang="en-US" sz="2400">
                <a:latin typeface="Arial" charset="0"/>
              </a:rPr>
              <a:t>Of Grace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505200" y="6035675"/>
            <a:ext cx="2151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 of</a:t>
            </a:r>
          </a:p>
          <a:p>
            <a:r>
              <a:rPr lang="en-US" sz="2400">
                <a:latin typeface="Arial" charset="0"/>
              </a:rPr>
              <a:t>Empowerment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41325" y="3240088"/>
            <a:ext cx="1724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</a:t>
            </a:r>
          </a:p>
          <a:p>
            <a:r>
              <a:rPr lang="en-US" sz="2400">
                <a:latin typeface="Arial" charset="0"/>
              </a:rPr>
              <a:t>Of Intimacy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886200" y="3200400"/>
            <a:ext cx="1490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Mature</a:t>
            </a:r>
          </a:p>
          <a:p>
            <a:r>
              <a:rPr lang="en-US" sz="2400">
                <a:latin typeface="Arial" charset="0"/>
              </a:rPr>
              <a:t>Covenant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30695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“The logical beginning point of any family relationship</a:t>
            </a:r>
          </a:p>
          <a:p>
            <a:r>
              <a:rPr lang="en-US" sz="2800" dirty="0"/>
              <a:t> is a </a:t>
            </a:r>
            <a:r>
              <a:rPr lang="en-US" sz="2800" u="sng" dirty="0"/>
              <a:t>covenant commitment</a:t>
            </a:r>
            <a:r>
              <a:rPr lang="en-US" sz="2800" dirty="0"/>
              <a:t>, which has unconditional </a:t>
            </a:r>
          </a:p>
          <a:p>
            <a:r>
              <a:rPr lang="en-US" sz="2800" dirty="0"/>
              <a:t> love at its core.  Out of the security provided by this</a:t>
            </a:r>
          </a:p>
          <a:p>
            <a:r>
              <a:rPr lang="en-US" sz="2800" dirty="0"/>
              <a:t> covenant love develops </a:t>
            </a:r>
            <a:r>
              <a:rPr lang="en-US" sz="2800" u="sng" dirty="0"/>
              <a:t>grace</a:t>
            </a:r>
            <a:r>
              <a:rPr lang="en-US" sz="2800" dirty="0"/>
              <a:t>.  In this atmosphere of</a:t>
            </a:r>
          </a:p>
          <a:p>
            <a:r>
              <a:rPr lang="en-US" sz="2800" dirty="0"/>
              <a:t> grace, family members have the freedom to </a:t>
            </a:r>
            <a:r>
              <a:rPr lang="en-US" sz="2800" u="sng" dirty="0"/>
              <a:t>empower</a:t>
            </a:r>
          </a:p>
          <a:p>
            <a:r>
              <a:rPr lang="en-US" sz="2800" dirty="0"/>
              <a:t> each other.  Empowering leads to the possibility of</a:t>
            </a:r>
          </a:p>
          <a:p>
            <a:r>
              <a:rPr lang="en-US" sz="2800" dirty="0"/>
              <a:t> </a:t>
            </a:r>
            <a:r>
              <a:rPr lang="en-US" sz="2800" u="sng" dirty="0"/>
              <a:t>intimacy</a:t>
            </a:r>
            <a:r>
              <a:rPr lang="en-US" sz="2800" dirty="0"/>
              <a:t> between family members.  Intimacy then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leads back </a:t>
            </a:r>
            <a:r>
              <a:rPr lang="en-US" sz="2800" dirty="0"/>
              <a:t>to a deeper level of covenant commitment.”</a:t>
            </a:r>
          </a:p>
          <a:p>
            <a:endParaRPr lang="en-US" sz="2800" dirty="0"/>
          </a:p>
          <a:p>
            <a:r>
              <a:rPr lang="en-US" sz="2800" dirty="0"/>
              <a:t>                                         --Jack and Judith </a:t>
            </a:r>
            <a:r>
              <a:rPr lang="en-US" sz="2800" dirty="0" err="1"/>
              <a:t>Balswick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08038" y="652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55650" y="1700213"/>
            <a:ext cx="77690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“If a relationship does not spiral in to deeper levels</a:t>
            </a:r>
          </a:p>
          <a:p>
            <a:r>
              <a:rPr lang="en-US" sz="2800" dirty="0"/>
              <a:t> of commitment, grace, empowering, and intimacy,</a:t>
            </a:r>
          </a:p>
          <a:p>
            <a:r>
              <a:rPr lang="en-US" sz="2800" dirty="0"/>
              <a:t> then it will stagnate and fixate on </a:t>
            </a:r>
            <a:r>
              <a:rPr lang="en-US" sz="2800" u="sng" dirty="0"/>
              <a:t>contract</a:t>
            </a:r>
            <a:r>
              <a:rPr lang="en-US" sz="2800" dirty="0"/>
              <a:t> rather </a:t>
            </a:r>
          </a:p>
          <a:p>
            <a:r>
              <a:rPr lang="en-US" sz="2800" dirty="0"/>
              <a:t> than covenant, </a:t>
            </a:r>
            <a:r>
              <a:rPr lang="en-US" sz="2800" u="sng" dirty="0"/>
              <a:t>law</a:t>
            </a:r>
            <a:r>
              <a:rPr lang="en-US" sz="2800" dirty="0"/>
              <a:t> rather than grace,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u="sng" dirty="0" smtClean="0"/>
              <a:t>possessive power</a:t>
            </a:r>
            <a:r>
              <a:rPr lang="en-US" sz="2800" dirty="0" smtClean="0"/>
              <a:t> rather </a:t>
            </a:r>
            <a:r>
              <a:rPr lang="en-US" sz="2800" dirty="0"/>
              <a:t>than empowering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u="sng" dirty="0"/>
              <a:t>distance</a:t>
            </a:r>
            <a:r>
              <a:rPr lang="en-US" sz="2800" dirty="0"/>
              <a:t> rather </a:t>
            </a:r>
            <a:r>
              <a:rPr lang="en-US" sz="2800" dirty="0" smtClean="0"/>
              <a:t>than intimacy</a:t>
            </a:r>
            <a:r>
              <a:rPr lang="en-US" sz="2800" dirty="0"/>
              <a:t>.”</a:t>
            </a:r>
          </a:p>
          <a:p>
            <a:endParaRPr lang="en-US" sz="2800" dirty="0"/>
          </a:p>
          <a:p>
            <a:r>
              <a:rPr lang="en-US" sz="2800" dirty="0"/>
              <a:t>                                       --Jack and Judith </a:t>
            </a:r>
            <a:r>
              <a:rPr lang="en-US" sz="2800" dirty="0" err="1"/>
              <a:t>Balswick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2006703"/>
          </a:xfrm>
        </p:spPr>
        <p:txBody>
          <a:bodyPr/>
          <a:lstStyle/>
          <a:p>
            <a:r>
              <a:rPr lang="en-US" dirty="0" smtClean="0"/>
              <a:t>God builds His relationship with us upon a covenant of unconditional commitment.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22313" y="2362200"/>
            <a:ext cx="8040688" cy="4092402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God’s covenants</a:t>
            </a:r>
            <a:endParaRPr lang="en-US" dirty="0"/>
          </a:p>
          <a:p>
            <a:pPr marL="842154" lvl="1" indent="-457200">
              <a:buFont typeface="Arial"/>
              <a:buChar char="•"/>
            </a:pPr>
            <a:r>
              <a:rPr lang="en-US" dirty="0" smtClean="0"/>
              <a:t>With Noah (Gen. 6:18,22; 9:9-17)</a:t>
            </a:r>
          </a:p>
          <a:p>
            <a:pPr marL="842154" lvl="1" indent="-457200">
              <a:buFont typeface="Arial"/>
              <a:buChar char="•"/>
            </a:pPr>
            <a:r>
              <a:rPr lang="en-US" dirty="0" smtClean="0"/>
              <a:t>With Abraham (Gen. 15:18; 17:1-7,9)</a:t>
            </a:r>
          </a:p>
          <a:p>
            <a:pPr marL="842154" lvl="1" indent="-457200">
              <a:buFont typeface="Arial"/>
              <a:buChar char="•"/>
            </a:pPr>
            <a:r>
              <a:rPr lang="en-US" dirty="0" smtClean="0"/>
              <a:t>With Israel (Ezek. 16:8,59,60)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Observations</a:t>
            </a:r>
          </a:p>
          <a:p>
            <a:pPr marL="899304" lvl="1" indent="-514350">
              <a:buFont typeface="+mj-lt"/>
              <a:buAutoNum type="arabicPeriod"/>
            </a:pPr>
            <a:r>
              <a:rPr lang="en-US" sz="2000" dirty="0" smtClean="0"/>
              <a:t>Covenant unconditional . . . </a:t>
            </a:r>
            <a:r>
              <a:rPr lang="en-US" sz="2000" dirty="0"/>
              <a:t>n</a:t>
            </a:r>
            <a:r>
              <a:rPr lang="en-US" sz="2000" dirty="0" smtClean="0"/>
              <a:t>ot IF . . . </a:t>
            </a:r>
          </a:p>
          <a:p>
            <a:pPr marL="899304" lvl="1" indent="-514350">
              <a:buFont typeface="+mj-lt"/>
              <a:buAutoNum type="arabicPeriod"/>
            </a:pPr>
            <a:r>
              <a:rPr lang="en-US" sz="2000" dirty="0" smtClean="0"/>
              <a:t>Demanded a response but still unconditional</a:t>
            </a:r>
          </a:p>
          <a:p>
            <a:pPr marL="899304" lvl="1" indent="-514350">
              <a:buFont typeface="+mj-lt"/>
              <a:buAutoNum type="arabicPeriod"/>
            </a:pPr>
            <a:r>
              <a:rPr lang="en-US" sz="2000" dirty="0" smtClean="0"/>
              <a:t>Benefits were conditional</a:t>
            </a:r>
          </a:p>
          <a:p>
            <a:pPr marL="899304" lvl="1" indent="-514350">
              <a:buFont typeface="+mj-lt"/>
              <a:buAutoNum type="arabicPeriod"/>
            </a:pPr>
            <a:r>
              <a:rPr lang="en-US" sz="2000" dirty="0" smtClean="0"/>
              <a:t>Extended to future generations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1040679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341906"/>
          </a:xfrm>
        </p:spPr>
        <p:txBody>
          <a:bodyPr/>
          <a:lstStyle/>
          <a:p>
            <a:r>
              <a:rPr lang="en-US" dirty="0" smtClean="0"/>
              <a:t>We build relationships on the basis of unconditional commitment.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452501"/>
          </a:xfrm>
        </p:spPr>
        <p:txBody>
          <a:bodyPr/>
          <a:lstStyle/>
          <a:p>
            <a:r>
              <a:rPr lang="en-US" dirty="0" smtClean="0"/>
              <a:t>Marriage is a covenant of God.</a:t>
            </a:r>
          </a:p>
          <a:p>
            <a:pPr lvl="1"/>
            <a:r>
              <a:rPr lang="en-US" dirty="0" smtClean="0"/>
              <a:t>Prov. 2:17</a:t>
            </a:r>
          </a:p>
          <a:p>
            <a:pPr lvl="1"/>
            <a:r>
              <a:rPr lang="en-US" dirty="0" smtClean="0"/>
              <a:t>Mal. 2:14ff</a:t>
            </a:r>
          </a:p>
          <a:p>
            <a:r>
              <a:rPr lang="en-US" dirty="0" smtClean="0"/>
              <a:t>Not a contract</a:t>
            </a:r>
          </a:p>
          <a:p>
            <a:r>
              <a:rPr lang="en-US" dirty="0" smtClean="0"/>
              <a:t>Marriage is not just a commitment to the institution of marriage, but to the relationship</a:t>
            </a:r>
            <a:r>
              <a:rPr lang="en-US" u="sng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commitment to the relationship is the foundation of the family.</a:t>
            </a:r>
          </a:p>
          <a:p>
            <a:r>
              <a:rPr lang="en-US" dirty="0" smtClean="0"/>
              <a:t>This commitment extends to the children.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44153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18255"/>
          </a:xfrm>
        </p:spPr>
        <p:txBody>
          <a:bodyPr/>
          <a:lstStyle/>
          <a:p>
            <a:r>
              <a:rPr lang="en-US" sz="4000" dirty="0" smtClean="0"/>
              <a:t>God establishes and maintains His relationship with us on the basis of grace.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3910814"/>
          </a:xfrm>
        </p:spPr>
        <p:txBody>
          <a:bodyPr/>
          <a:lstStyle/>
          <a:p>
            <a:r>
              <a:rPr lang="en-US" dirty="0" smtClean="0"/>
              <a:t>God is gracious to us</a:t>
            </a:r>
          </a:p>
          <a:p>
            <a:pPr lvl="1"/>
            <a:r>
              <a:rPr lang="en-US" dirty="0" smtClean="0"/>
              <a:t>Jer. 3:11-13</a:t>
            </a:r>
          </a:p>
          <a:p>
            <a:pPr lvl="1"/>
            <a:r>
              <a:rPr lang="en-US" dirty="0" smtClean="0"/>
              <a:t>Psa. 103</a:t>
            </a:r>
          </a:p>
          <a:p>
            <a:r>
              <a:rPr lang="en-US" dirty="0" smtClean="0"/>
              <a:t>We must be flexible or we cannot maintain relationship.</a:t>
            </a:r>
          </a:p>
          <a:p>
            <a:r>
              <a:rPr lang="en-US" dirty="0" smtClean="0"/>
              <a:t>We cannot treat others the way they deserve to be treated.</a:t>
            </a:r>
          </a:p>
          <a:p>
            <a:r>
              <a:rPr lang="en-US" dirty="0" smtClean="0"/>
              <a:t>When forgiven we should respond in faith.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3291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672253"/>
          </a:xfrm>
        </p:spPr>
        <p:txBody>
          <a:bodyPr/>
          <a:lstStyle/>
          <a:p>
            <a:r>
              <a:rPr lang="en-US" sz="4000" dirty="0" smtClean="0"/>
              <a:t>God establishes and maintains His relationship with us on the basis of empowering.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8382000" cy="3971344"/>
          </a:xfrm>
        </p:spPr>
        <p:txBody>
          <a:bodyPr/>
          <a:lstStyle/>
          <a:p>
            <a:r>
              <a:rPr lang="en-US" dirty="0" smtClean="0"/>
              <a:t>All relationships involve the use of power</a:t>
            </a:r>
          </a:p>
          <a:p>
            <a:r>
              <a:rPr lang="en-US" dirty="0" smtClean="0"/>
              <a:t>The world’s use vs. God’s use.</a:t>
            </a:r>
          </a:p>
          <a:p>
            <a:pPr lvl="1"/>
            <a:r>
              <a:rPr lang="en-US" dirty="0" smtClean="0"/>
              <a:t>Matt. 20:20-28</a:t>
            </a:r>
          </a:p>
          <a:p>
            <a:r>
              <a:rPr lang="en-US" dirty="0" smtClean="0"/>
              <a:t>God empowers us </a:t>
            </a:r>
          </a:p>
          <a:p>
            <a:pPr lvl="1"/>
            <a:r>
              <a:rPr lang="en-US" dirty="0" smtClean="0"/>
              <a:t>Phil. 2:3-8</a:t>
            </a:r>
          </a:p>
          <a:p>
            <a:r>
              <a:rPr lang="en-US" dirty="0" smtClean="0"/>
              <a:t>We should empower each other</a:t>
            </a:r>
          </a:p>
          <a:p>
            <a:pPr lvl="1"/>
            <a:r>
              <a:rPr lang="en-US" dirty="0" smtClean="0"/>
              <a:t>Eph. 5:25-29</a:t>
            </a:r>
          </a:p>
          <a:p>
            <a:pPr marL="517525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9681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 rot="13573149" flipV="1">
            <a:off x="2163763" y="1146175"/>
            <a:ext cx="4713287" cy="4773613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 </a:t>
            </a:r>
            <a:endParaRPr lang="en-US">
              <a:latin typeface="Arial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 rot="2773149" flipV="1">
            <a:off x="3106737" y="1922463"/>
            <a:ext cx="3076575" cy="3346450"/>
          </a:xfrm>
          <a:custGeom>
            <a:avLst/>
            <a:gdLst>
              <a:gd name="G0" fmla="+- 6404 0 0"/>
              <a:gd name="G1" fmla="+- -8937329 0 0"/>
              <a:gd name="G2" fmla="+- 0 0 -8937329"/>
              <a:gd name="T0" fmla="*/ 0 256 1"/>
              <a:gd name="T1" fmla="*/ 180 256 1"/>
              <a:gd name="G3" fmla="+- -8937329 T0 T1"/>
              <a:gd name="T2" fmla="*/ 0 256 1"/>
              <a:gd name="T3" fmla="*/ 90 256 1"/>
              <a:gd name="G4" fmla="+- -8937329 T2 T3"/>
              <a:gd name="G5" fmla="*/ G4 2 1"/>
              <a:gd name="T4" fmla="*/ 90 256 1"/>
              <a:gd name="T5" fmla="*/ 0 256 1"/>
              <a:gd name="G6" fmla="+- -8937329 T4 T5"/>
              <a:gd name="G7" fmla="*/ G6 2 1"/>
              <a:gd name="G8" fmla="abs -8937329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404"/>
              <a:gd name="G18" fmla="*/ 6404 1 2"/>
              <a:gd name="G19" fmla="+- G18 5400 0"/>
              <a:gd name="G20" fmla="cos G19 -8937329"/>
              <a:gd name="G21" fmla="sin G19 -8937329"/>
              <a:gd name="G22" fmla="+- G20 10800 0"/>
              <a:gd name="G23" fmla="+- G21 10800 0"/>
              <a:gd name="G24" fmla="+- 10800 0 G20"/>
              <a:gd name="G25" fmla="+- 6404 10800 0"/>
              <a:gd name="G26" fmla="?: G9 G17 G25"/>
              <a:gd name="G27" fmla="?: G9 0 21600"/>
              <a:gd name="G28" fmla="cos 10800 -8937329"/>
              <a:gd name="G29" fmla="sin 10800 -8937329"/>
              <a:gd name="G30" fmla="sin 6404 -8937329"/>
              <a:gd name="G31" fmla="+- G28 10800 0"/>
              <a:gd name="G32" fmla="+- G29 10800 0"/>
              <a:gd name="G33" fmla="+- G30 10800 0"/>
              <a:gd name="G34" fmla="?: G4 0 G31"/>
              <a:gd name="G35" fmla="?: -8937329 G34 0"/>
              <a:gd name="G36" fmla="?: G6 G35 G31"/>
              <a:gd name="G37" fmla="+- 21600 0 G36"/>
              <a:gd name="G38" fmla="?: G4 0 G33"/>
              <a:gd name="G39" fmla="?: -8937329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573 w 21600"/>
              <a:gd name="T15" fmla="*/ 4864 h 21600"/>
              <a:gd name="T16" fmla="*/ 10800 w 21600"/>
              <a:gd name="T17" fmla="*/ 4396 h 21600"/>
              <a:gd name="T18" fmla="*/ 17027 w 21600"/>
              <a:gd name="T19" fmla="*/ 486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164" y="6381"/>
                </a:moveTo>
                <a:cubicBezTo>
                  <a:pt x="7373" y="5113"/>
                  <a:pt x="9048" y="4395"/>
                  <a:pt x="10800" y="4396"/>
                </a:cubicBezTo>
                <a:cubicBezTo>
                  <a:pt x="12551" y="4396"/>
                  <a:pt x="14226" y="5113"/>
                  <a:pt x="15435" y="6381"/>
                </a:cubicBezTo>
                <a:lnTo>
                  <a:pt x="18617" y="3348"/>
                </a:lnTo>
                <a:cubicBezTo>
                  <a:pt x="16579" y="1210"/>
                  <a:pt x="13754" y="-1"/>
                  <a:pt x="10799" y="0"/>
                </a:cubicBezTo>
                <a:cubicBezTo>
                  <a:pt x="7845" y="0"/>
                  <a:pt x="5020" y="1210"/>
                  <a:pt x="2982" y="3348"/>
                </a:cubicBezTo>
                <a:close/>
              </a:path>
            </a:pathLst>
          </a:custGeom>
          <a:solidFill>
            <a:srgbClr val="00009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2773149" flipV="1">
            <a:off x="2443956" y="1291432"/>
            <a:ext cx="4270375" cy="4725988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9999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18973149" flipV="1">
            <a:off x="2852738" y="1692275"/>
            <a:ext cx="3173412" cy="3679825"/>
          </a:xfrm>
          <a:custGeom>
            <a:avLst/>
            <a:gdLst>
              <a:gd name="G0" fmla="+- 6006 0 0"/>
              <a:gd name="G1" fmla="+- -8977338 0 0"/>
              <a:gd name="G2" fmla="+- 0 0 -8977338"/>
              <a:gd name="T0" fmla="*/ 0 256 1"/>
              <a:gd name="T1" fmla="*/ 180 256 1"/>
              <a:gd name="G3" fmla="+- -8977338 T0 T1"/>
              <a:gd name="T2" fmla="*/ 0 256 1"/>
              <a:gd name="T3" fmla="*/ 90 256 1"/>
              <a:gd name="G4" fmla="+- -8977338 T2 T3"/>
              <a:gd name="G5" fmla="*/ G4 2 1"/>
              <a:gd name="T4" fmla="*/ 90 256 1"/>
              <a:gd name="T5" fmla="*/ 0 256 1"/>
              <a:gd name="G6" fmla="+- -8977338 T4 T5"/>
              <a:gd name="G7" fmla="*/ G6 2 1"/>
              <a:gd name="G8" fmla="abs -897733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006"/>
              <a:gd name="G18" fmla="*/ 6006 1 2"/>
              <a:gd name="G19" fmla="+- G18 5400 0"/>
              <a:gd name="G20" fmla="cos G19 -8977338"/>
              <a:gd name="G21" fmla="sin G19 -8977338"/>
              <a:gd name="G22" fmla="+- G20 10800 0"/>
              <a:gd name="G23" fmla="+- G21 10800 0"/>
              <a:gd name="G24" fmla="+- 10800 0 G20"/>
              <a:gd name="G25" fmla="+- 6006 10800 0"/>
              <a:gd name="G26" fmla="?: G9 G17 G25"/>
              <a:gd name="G27" fmla="?: G9 0 21600"/>
              <a:gd name="G28" fmla="cos 10800 -8977338"/>
              <a:gd name="G29" fmla="sin 10800 -8977338"/>
              <a:gd name="G30" fmla="sin 6006 -8977338"/>
              <a:gd name="G31" fmla="+- G28 10800 0"/>
              <a:gd name="G32" fmla="+- G29 10800 0"/>
              <a:gd name="G33" fmla="+- G30 10800 0"/>
              <a:gd name="G34" fmla="?: G4 0 G31"/>
              <a:gd name="G35" fmla="?: -8977338 G34 0"/>
              <a:gd name="G36" fmla="?: G6 G35 G31"/>
              <a:gd name="G37" fmla="+- 21600 0 G36"/>
              <a:gd name="G38" fmla="?: G4 0 G33"/>
              <a:gd name="G39" fmla="?: -897733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656 w 21600"/>
              <a:gd name="T15" fmla="*/ 5067 h 21600"/>
              <a:gd name="T16" fmla="*/ 10800 w 21600"/>
              <a:gd name="T17" fmla="*/ 4794 h 21600"/>
              <a:gd name="T18" fmla="*/ 16944 w 21600"/>
              <a:gd name="T19" fmla="*/ 506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408" y="6702"/>
                </a:moveTo>
                <a:cubicBezTo>
                  <a:pt x="7544" y="5485"/>
                  <a:pt x="9134" y="4793"/>
                  <a:pt x="10800" y="4794"/>
                </a:cubicBezTo>
                <a:cubicBezTo>
                  <a:pt x="12465" y="4794"/>
                  <a:pt x="14055" y="5485"/>
                  <a:pt x="15191" y="6702"/>
                </a:cubicBezTo>
                <a:lnTo>
                  <a:pt x="18696" y="3432"/>
                </a:lnTo>
                <a:cubicBezTo>
                  <a:pt x="16653" y="1242"/>
                  <a:pt x="13794" y="-1"/>
                  <a:pt x="10799" y="0"/>
                </a:cubicBezTo>
                <a:cubicBezTo>
                  <a:pt x="7805" y="0"/>
                  <a:pt x="4946" y="1242"/>
                  <a:pt x="2903" y="3432"/>
                </a:cubicBezTo>
                <a:close/>
              </a:path>
            </a:pathLst>
          </a:custGeom>
          <a:solidFill>
            <a:srgbClr val="0000E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8173149" flipV="1">
            <a:off x="2246313" y="1774825"/>
            <a:ext cx="3635375" cy="3294063"/>
          </a:xfrm>
          <a:custGeom>
            <a:avLst/>
            <a:gdLst>
              <a:gd name="G0" fmla="+- 6256 0 0"/>
              <a:gd name="G1" fmla="+- -9876152 0 0"/>
              <a:gd name="G2" fmla="+- 0 0 -9876152"/>
              <a:gd name="T0" fmla="*/ 0 256 1"/>
              <a:gd name="T1" fmla="*/ 180 256 1"/>
              <a:gd name="G3" fmla="+- -9876152 T0 T1"/>
              <a:gd name="T2" fmla="*/ 0 256 1"/>
              <a:gd name="T3" fmla="*/ 90 256 1"/>
              <a:gd name="G4" fmla="+- -9876152 T2 T3"/>
              <a:gd name="G5" fmla="*/ G4 2 1"/>
              <a:gd name="T4" fmla="*/ 90 256 1"/>
              <a:gd name="T5" fmla="*/ 0 256 1"/>
              <a:gd name="G6" fmla="+- -9876152 T4 T5"/>
              <a:gd name="G7" fmla="*/ G6 2 1"/>
              <a:gd name="G8" fmla="abs -987615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256"/>
              <a:gd name="G18" fmla="*/ 6256 1 2"/>
              <a:gd name="G19" fmla="+- G18 5400 0"/>
              <a:gd name="G20" fmla="cos G19 -9876152"/>
              <a:gd name="G21" fmla="sin G19 -9876152"/>
              <a:gd name="G22" fmla="+- G20 10800 0"/>
              <a:gd name="G23" fmla="+- G21 10800 0"/>
              <a:gd name="G24" fmla="+- 10800 0 G20"/>
              <a:gd name="G25" fmla="+- 6256 10800 0"/>
              <a:gd name="G26" fmla="?: G9 G17 G25"/>
              <a:gd name="G27" fmla="?: G9 0 21600"/>
              <a:gd name="G28" fmla="cos 10800 -9876152"/>
              <a:gd name="G29" fmla="sin 10800 -9876152"/>
              <a:gd name="G30" fmla="sin 6256 -9876152"/>
              <a:gd name="G31" fmla="+- G28 10800 0"/>
              <a:gd name="G32" fmla="+- G29 10800 0"/>
              <a:gd name="G33" fmla="+- G30 10800 0"/>
              <a:gd name="G34" fmla="?: G4 0 G31"/>
              <a:gd name="G35" fmla="?: -9876152 G34 0"/>
              <a:gd name="G36" fmla="?: G6 G35 G31"/>
              <a:gd name="G37" fmla="+- 21600 0 G36"/>
              <a:gd name="G38" fmla="?: G4 0 G33"/>
              <a:gd name="G39" fmla="?: -987615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363 w 21600"/>
              <a:gd name="T15" fmla="*/ 6626 h 21600"/>
              <a:gd name="T16" fmla="*/ 10800 w 21600"/>
              <a:gd name="T17" fmla="*/ 4544 h 21600"/>
              <a:gd name="T18" fmla="*/ 18237 w 21600"/>
              <a:gd name="T19" fmla="*/ 662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344" y="7738"/>
                </a:moveTo>
                <a:cubicBezTo>
                  <a:pt x="6451" y="5765"/>
                  <a:pt x="8537" y="4543"/>
                  <a:pt x="10800" y="4544"/>
                </a:cubicBezTo>
                <a:cubicBezTo>
                  <a:pt x="13062" y="4544"/>
                  <a:pt x="15148" y="5765"/>
                  <a:pt x="16255" y="7738"/>
                </a:cubicBezTo>
                <a:lnTo>
                  <a:pt x="20218" y="5514"/>
                </a:lnTo>
                <a:cubicBezTo>
                  <a:pt x="18306" y="2108"/>
                  <a:pt x="14705" y="-1"/>
                  <a:pt x="10799" y="0"/>
                </a:cubicBezTo>
                <a:cubicBezTo>
                  <a:pt x="6894" y="0"/>
                  <a:pt x="3293" y="2108"/>
                  <a:pt x="1381" y="5514"/>
                </a:cubicBezTo>
                <a:close/>
              </a:path>
            </a:pathLst>
          </a:custGeom>
          <a:solidFill>
            <a:srgbClr val="8585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 rot="13573149" flipV="1">
            <a:off x="2163763" y="1189037"/>
            <a:ext cx="4713288" cy="4773613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 rot="18973149" flipV="1">
            <a:off x="2286000" y="1371600"/>
            <a:ext cx="4575175" cy="4583113"/>
          </a:xfrm>
          <a:custGeom>
            <a:avLst/>
            <a:gdLst>
              <a:gd name="G0" fmla="+- 7255 0 0"/>
              <a:gd name="G1" fmla="+- -8965944 0 0"/>
              <a:gd name="G2" fmla="+- 0 0 -8965944"/>
              <a:gd name="T0" fmla="*/ 0 256 1"/>
              <a:gd name="T1" fmla="*/ 180 256 1"/>
              <a:gd name="G3" fmla="+- -8965944 T0 T1"/>
              <a:gd name="T2" fmla="*/ 0 256 1"/>
              <a:gd name="T3" fmla="*/ 90 256 1"/>
              <a:gd name="G4" fmla="+- -8965944 T2 T3"/>
              <a:gd name="G5" fmla="*/ G4 2 1"/>
              <a:gd name="T4" fmla="*/ 90 256 1"/>
              <a:gd name="T5" fmla="*/ 0 256 1"/>
              <a:gd name="G6" fmla="+- -8965944 T4 T5"/>
              <a:gd name="G7" fmla="*/ G6 2 1"/>
              <a:gd name="G8" fmla="abs -8965944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255"/>
              <a:gd name="G18" fmla="*/ 7255 1 2"/>
              <a:gd name="G19" fmla="+- G18 5400 0"/>
              <a:gd name="G20" fmla="cos G19 -8965944"/>
              <a:gd name="G21" fmla="sin G19 -8965944"/>
              <a:gd name="G22" fmla="+- G20 10800 0"/>
              <a:gd name="G23" fmla="+- G21 10800 0"/>
              <a:gd name="G24" fmla="+- 10800 0 G20"/>
              <a:gd name="G25" fmla="+- 7255 10800 0"/>
              <a:gd name="G26" fmla="?: G9 G17 G25"/>
              <a:gd name="G27" fmla="?: G9 0 21600"/>
              <a:gd name="G28" fmla="cos 10800 -8965944"/>
              <a:gd name="G29" fmla="sin 10800 -8965944"/>
              <a:gd name="G30" fmla="sin 7255 -8965944"/>
              <a:gd name="G31" fmla="+- G28 10800 0"/>
              <a:gd name="G32" fmla="+- G29 10800 0"/>
              <a:gd name="G33" fmla="+- G30 10800 0"/>
              <a:gd name="G34" fmla="?: G4 0 G31"/>
              <a:gd name="G35" fmla="?: -8965944 G34 0"/>
              <a:gd name="G36" fmla="?: G6 G35 G31"/>
              <a:gd name="G37" fmla="+- 21600 0 G36"/>
              <a:gd name="G38" fmla="?: G4 0 G33"/>
              <a:gd name="G39" fmla="?: -8965944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217 w 21600"/>
              <a:gd name="T15" fmla="*/ 4620 h 21600"/>
              <a:gd name="T16" fmla="*/ 10800 w 21600"/>
              <a:gd name="T17" fmla="*/ 3545 h 21600"/>
              <a:gd name="T18" fmla="*/ 17383 w 21600"/>
              <a:gd name="T19" fmla="*/ 462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10" y="5834"/>
                </a:moveTo>
                <a:cubicBezTo>
                  <a:pt x="6881" y="4373"/>
                  <a:pt x="8796" y="3544"/>
                  <a:pt x="10800" y="3545"/>
                </a:cubicBezTo>
                <a:cubicBezTo>
                  <a:pt x="12803" y="3545"/>
                  <a:pt x="14718" y="4373"/>
                  <a:pt x="16089" y="5834"/>
                </a:cubicBezTo>
                <a:lnTo>
                  <a:pt x="18674" y="3408"/>
                </a:lnTo>
                <a:cubicBezTo>
                  <a:pt x="16632" y="1233"/>
                  <a:pt x="13782" y="-1"/>
                  <a:pt x="10799" y="0"/>
                </a:cubicBezTo>
                <a:cubicBezTo>
                  <a:pt x="7817" y="0"/>
                  <a:pt x="4967" y="1233"/>
                  <a:pt x="2925" y="3408"/>
                </a:cubicBezTo>
                <a:close/>
              </a:path>
            </a:pathLst>
          </a:custGeom>
          <a:solidFill>
            <a:srgbClr val="ADAD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487863" y="4130675"/>
            <a:ext cx="0" cy="1981200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2057400" y="3581400"/>
            <a:ext cx="1897063" cy="15875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O"/>
          </a:p>
        </p:txBody>
      </p:sp>
      <p:sp>
        <p:nvSpPr>
          <p:cNvPr id="11277" name="AutoShape 13"/>
          <p:cNvSpPr>
            <a:spLocks noChangeArrowheads="1"/>
          </p:cNvSpPr>
          <p:nvPr/>
        </p:nvSpPr>
        <p:spPr bwMode="auto">
          <a:xfrm rot="13573149" flipV="1">
            <a:off x="2493169" y="1689894"/>
            <a:ext cx="3698875" cy="3979863"/>
          </a:xfrm>
          <a:custGeom>
            <a:avLst/>
            <a:gdLst>
              <a:gd name="G0" fmla="+- 6654 0 0"/>
              <a:gd name="G1" fmla="+- -8840578 0 0"/>
              <a:gd name="G2" fmla="+- 0 0 -8840578"/>
              <a:gd name="T0" fmla="*/ 0 256 1"/>
              <a:gd name="T1" fmla="*/ 180 256 1"/>
              <a:gd name="G3" fmla="+- -8840578 T0 T1"/>
              <a:gd name="T2" fmla="*/ 0 256 1"/>
              <a:gd name="T3" fmla="*/ 90 256 1"/>
              <a:gd name="G4" fmla="+- -8840578 T2 T3"/>
              <a:gd name="G5" fmla="*/ G4 2 1"/>
              <a:gd name="T4" fmla="*/ 90 256 1"/>
              <a:gd name="T5" fmla="*/ 0 256 1"/>
              <a:gd name="G6" fmla="+- -8840578 T4 T5"/>
              <a:gd name="G7" fmla="*/ G6 2 1"/>
              <a:gd name="G8" fmla="abs -8840578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654"/>
              <a:gd name="G18" fmla="*/ 6654 1 2"/>
              <a:gd name="G19" fmla="+- G18 5400 0"/>
              <a:gd name="G20" fmla="cos G19 -8840578"/>
              <a:gd name="G21" fmla="sin G19 -8840578"/>
              <a:gd name="G22" fmla="+- G20 10800 0"/>
              <a:gd name="G23" fmla="+- G21 10800 0"/>
              <a:gd name="G24" fmla="+- 10800 0 G20"/>
              <a:gd name="G25" fmla="+- 6654 10800 0"/>
              <a:gd name="G26" fmla="?: G9 G17 G25"/>
              <a:gd name="G27" fmla="?: G9 0 21600"/>
              <a:gd name="G28" fmla="cos 10800 -8840578"/>
              <a:gd name="G29" fmla="sin 10800 -8840578"/>
              <a:gd name="G30" fmla="sin 6654 -8840578"/>
              <a:gd name="G31" fmla="+- G28 10800 0"/>
              <a:gd name="G32" fmla="+- G29 10800 0"/>
              <a:gd name="G33" fmla="+- G30 10800 0"/>
              <a:gd name="G34" fmla="?: G4 0 G31"/>
              <a:gd name="G35" fmla="?: -8840578 G34 0"/>
              <a:gd name="G36" fmla="?: G6 G35 G31"/>
              <a:gd name="G37" fmla="+- 21600 0 G36"/>
              <a:gd name="G38" fmla="?: G4 0 G33"/>
              <a:gd name="G39" fmla="?: -8840578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640 w 21600"/>
              <a:gd name="T15" fmla="*/ 4617 h 21600"/>
              <a:gd name="T16" fmla="*/ 10800 w 21600"/>
              <a:gd name="T17" fmla="*/ 4146 h 21600"/>
              <a:gd name="T18" fmla="*/ 16960 w 21600"/>
              <a:gd name="T19" fmla="*/ 4617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6103" y="6086"/>
                </a:moveTo>
                <a:cubicBezTo>
                  <a:pt x="7350" y="4843"/>
                  <a:pt x="9039" y="4145"/>
                  <a:pt x="10800" y="4146"/>
                </a:cubicBezTo>
                <a:cubicBezTo>
                  <a:pt x="12560" y="4146"/>
                  <a:pt x="14249" y="4843"/>
                  <a:pt x="15496" y="6086"/>
                </a:cubicBezTo>
                <a:lnTo>
                  <a:pt x="18422" y="3149"/>
                </a:lnTo>
                <a:cubicBezTo>
                  <a:pt x="16398" y="1132"/>
                  <a:pt x="13657" y="-1"/>
                  <a:pt x="10799" y="0"/>
                </a:cubicBezTo>
                <a:cubicBezTo>
                  <a:pt x="7942" y="0"/>
                  <a:pt x="5201" y="1132"/>
                  <a:pt x="3177" y="3149"/>
                </a:cubicBezTo>
                <a:close/>
              </a:path>
            </a:pathLst>
          </a:custGeom>
          <a:solidFill>
            <a:srgbClr val="5F5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CO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4487863" y="981075"/>
            <a:ext cx="0" cy="2225675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rot="-5400000">
            <a:off x="6335713" y="2732087"/>
            <a:ext cx="0" cy="1851025"/>
          </a:xfrm>
          <a:prstGeom prst="line">
            <a:avLst/>
          </a:prstGeom>
          <a:noFill/>
          <a:ln w="76200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41325" y="268288"/>
            <a:ext cx="2017713" cy="11874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Arial" charset="0"/>
              </a:rPr>
              <a:t>Biblical Basis</a:t>
            </a:r>
          </a:p>
          <a:p>
            <a:r>
              <a:rPr lang="en-US" sz="2400" dirty="0">
                <a:latin typeface="Arial" charset="0"/>
              </a:rPr>
              <a:t>Of Family</a:t>
            </a:r>
          </a:p>
          <a:p>
            <a:r>
              <a:rPr lang="en-US" sz="2400" dirty="0">
                <a:latin typeface="Arial" charset="0"/>
              </a:rPr>
              <a:t>Relationships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352800" y="180975"/>
            <a:ext cx="3336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 of Commitment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895600" y="838200"/>
            <a:ext cx="1490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Initial</a:t>
            </a:r>
          </a:p>
          <a:p>
            <a:r>
              <a:rPr lang="en-US" sz="2400">
                <a:latin typeface="Arial" charset="0"/>
              </a:rPr>
              <a:t>Covenant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223125" y="3240088"/>
            <a:ext cx="1419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 </a:t>
            </a:r>
          </a:p>
          <a:p>
            <a:r>
              <a:rPr lang="en-US" sz="2400">
                <a:latin typeface="Arial" charset="0"/>
              </a:rPr>
              <a:t>Of Grace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3505200" y="6035675"/>
            <a:ext cx="2151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 of</a:t>
            </a:r>
          </a:p>
          <a:p>
            <a:r>
              <a:rPr lang="en-US" sz="2400">
                <a:latin typeface="Arial" charset="0"/>
              </a:rPr>
              <a:t>Empowerment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41325" y="3240088"/>
            <a:ext cx="1724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Degree</a:t>
            </a:r>
          </a:p>
          <a:p>
            <a:r>
              <a:rPr lang="en-US" sz="2400">
                <a:latin typeface="Arial" charset="0"/>
              </a:rPr>
              <a:t>Of Intimacy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886200" y="3200400"/>
            <a:ext cx="1490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Mature</a:t>
            </a:r>
          </a:p>
          <a:p>
            <a:r>
              <a:rPr lang="en-US" sz="2400">
                <a:latin typeface="Arial" charset="0"/>
              </a:rPr>
              <a:t>Covenant</a:t>
            </a:r>
          </a:p>
        </p:txBody>
      </p:sp>
    </p:spTree>
    <p:extLst>
      <p:ext uri="{BB962C8B-B14F-4D97-AF65-F5344CB8AC3E}">
        <p14:creationId xmlns:p14="http://schemas.microsoft.com/office/powerpoint/2010/main" xmlns="" val="987610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111</TotalTime>
  <Words>434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Theme1</vt:lpstr>
      <vt:lpstr>White with Courier font for code slides</vt:lpstr>
      <vt:lpstr>The Foundation of a Biblical Family</vt:lpstr>
      <vt:lpstr>Slide 2</vt:lpstr>
      <vt:lpstr>Slide 3</vt:lpstr>
      <vt:lpstr>Slide 4</vt:lpstr>
      <vt:lpstr>God builds His relationship with us upon a covenant of unconditional commitment.</vt:lpstr>
      <vt:lpstr>We build relationships on the basis of unconditional commitment.</vt:lpstr>
      <vt:lpstr>God establishes and maintains His relationship with us on the basis of grace.</vt:lpstr>
      <vt:lpstr>God establishes and maintains His relationship with us on the basis of empowering.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14</cp:revision>
  <dcterms:created xsi:type="dcterms:W3CDTF">2011-09-09T15:37:17Z</dcterms:created>
  <dcterms:modified xsi:type="dcterms:W3CDTF">2015-06-03T16:13:18Z</dcterms:modified>
</cp:coreProperties>
</file>