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2" r:id="rId3"/>
    <p:sldId id="258" r:id="rId4"/>
    <p:sldId id="260" r:id="rId5"/>
    <p:sldId id="257" r:id="rId6"/>
    <p:sldId id="261" r:id="rId7"/>
    <p:sldId id="263" r:id="rId8"/>
    <p:sldId id="265" r:id="rId9"/>
    <p:sldId id="268" r:id="rId10"/>
    <p:sldId id="269" r:id="rId11"/>
    <p:sldId id="266" r:id="rId12"/>
    <p:sldId id="271" r:id="rId13"/>
    <p:sldId id="264" r:id="rId14"/>
    <p:sldId id="256" r:id="rId15"/>
    <p:sldId id="267" r:id="rId16"/>
    <p:sldId id="287" r:id="rId17"/>
    <p:sldId id="270" r:id="rId18"/>
    <p:sldId id="272" r:id="rId19"/>
    <p:sldId id="273" r:id="rId20"/>
    <p:sldId id="274" r:id="rId21"/>
    <p:sldId id="275" r:id="rId22"/>
    <p:sldId id="276" r:id="rId23"/>
    <p:sldId id="283" r:id="rId24"/>
    <p:sldId id="278" r:id="rId25"/>
    <p:sldId id="279" r:id="rId26"/>
    <p:sldId id="280" r:id="rId27"/>
    <p:sldId id="281" r:id="rId28"/>
    <p:sldId id="282" r:id="rId29"/>
    <p:sldId id="284" r:id="rId30"/>
    <p:sldId id="285" r:id="rId31"/>
    <p:sldId id="28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85" d="100"/>
          <a:sy n="85" d="100"/>
        </p:scale>
        <p:origin x="-86" y="-77"/>
      </p:cViewPr>
      <p:guideLst>
        <p:guide orient="horz" pos="2160"/>
        <p:guide pos="3840"/>
      </p:guideLst>
    </p:cSldViewPr>
  </p:slideViewPr>
  <p:notesTextViewPr>
    <p:cViewPr>
      <p:scale>
        <a:sx n="3" d="2"/>
        <a:sy n="3" d="2"/>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13597D-D223-4137-B9D9-CDDCAE90E64B}" type="datetimeFigureOut">
              <a:rPr lang="en-US" smtClean="0"/>
              <a:pPr/>
              <a:t>10/18/2015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3CA5-AE35-4440-93BB-D58B375D8B8F}" type="slidenum">
              <a:rPr lang="en-US" smtClean="0"/>
              <a:pPr/>
              <a:t>‹#›</a:t>
            </a:fld>
            <a:endParaRPr lang="en-US"/>
          </a:p>
        </p:txBody>
      </p:sp>
    </p:spTree>
    <p:extLst>
      <p:ext uri="{BB962C8B-B14F-4D97-AF65-F5344CB8AC3E}">
        <p14:creationId xmlns:p14="http://schemas.microsoft.com/office/powerpoint/2010/main" xmlns="" val="3832553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13597D-D223-4137-B9D9-CDDCAE90E64B}" type="datetimeFigureOut">
              <a:rPr lang="en-US" smtClean="0"/>
              <a:pPr/>
              <a:t>10/18/2015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3CA5-AE35-4440-93BB-D58B375D8B8F}" type="slidenum">
              <a:rPr lang="en-US" smtClean="0"/>
              <a:pPr/>
              <a:t>‹#›</a:t>
            </a:fld>
            <a:endParaRPr lang="en-US"/>
          </a:p>
        </p:txBody>
      </p:sp>
    </p:spTree>
    <p:extLst>
      <p:ext uri="{BB962C8B-B14F-4D97-AF65-F5344CB8AC3E}">
        <p14:creationId xmlns:p14="http://schemas.microsoft.com/office/powerpoint/2010/main" xmlns="" val="207395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13597D-D223-4137-B9D9-CDDCAE90E64B}" type="datetimeFigureOut">
              <a:rPr lang="en-US" smtClean="0"/>
              <a:pPr/>
              <a:t>10/18/2015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3CA5-AE35-4440-93BB-D58B375D8B8F}" type="slidenum">
              <a:rPr lang="en-US" smtClean="0"/>
              <a:pPr/>
              <a:t>‹#›</a:t>
            </a:fld>
            <a:endParaRPr lang="en-US"/>
          </a:p>
        </p:txBody>
      </p:sp>
    </p:spTree>
    <p:extLst>
      <p:ext uri="{BB962C8B-B14F-4D97-AF65-F5344CB8AC3E}">
        <p14:creationId xmlns:p14="http://schemas.microsoft.com/office/powerpoint/2010/main" xmlns="" val="682541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13597D-D223-4137-B9D9-CDDCAE90E64B}" type="datetimeFigureOut">
              <a:rPr lang="en-US" smtClean="0"/>
              <a:pPr/>
              <a:t>10/18/2015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3CA5-AE35-4440-93BB-D58B375D8B8F}" type="slidenum">
              <a:rPr lang="en-US" smtClean="0"/>
              <a:pPr/>
              <a:t>‹#›</a:t>
            </a:fld>
            <a:endParaRPr lang="en-US"/>
          </a:p>
        </p:txBody>
      </p:sp>
    </p:spTree>
    <p:extLst>
      <p:ext uri="{BB962C8B-B14F-4D97-AF65-F5344CB8AC3E}">
        <p14:creationId xmlns:p14="http://schemas.microsoft.com/office/powerpoint/2010/main" xmlns="" val="1002913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13597D-D223-4137-B9D9-CDDCAE90E64B}" type="datetimeFigureOut">
              <a:rPr lang="en-US" smtClean="0"/>
              <a:pPr/>
              <a:t>10/18/2015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3CA5-AE35-4440-93BB-D58B375D8B8F}" type="slidenum">
              <a:rPr lang="en-US" smtClean="0"/>
              <a:pPr/>
              <a:t>‹#›</a:t>
            </a:fld>
            <a:endParaRPr lang="en-US"/>
          </a:p>
        </p:txBody>
      </p:sp>
    </p:spTree>
    <p:extLst>
      <p:ext uri="{BB962C8B-B14F-4D97-AF65-F5344CB8AC3E}">
        <p14:creationId xmlns:p14="http://schemas.microsoft.com/office/powerpoint/2010/main" xmlns="" val="2612861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13597D-D223-4137-B9D9-CDDCAE90E64B}" type="datetimeFigureOut">
              <a:rPr lang="en-US" smtClean="0"/>
              <a:pPr/>
              <a:t>10/18/2015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43CA5-AE35-4440-93BB-D58B375D8B8F}" type="slidenum">
              <a:rPr lang="en-US" smtClean="0"/>
              <a:pPr/>
              <a:t>‹#›</a:t>
            </a:fld>
            <a:endParaRPr lang="en-US"/>
          </a:p>
        </p:txBody>
      </p:sp>
    </p:spTree>
    <p:extLst>
      <p:ext uri="{BB962C8B-B14F-4D97-AF65-F5344CB8AC3E}">
        <p14:creationId xmlns:p14="http://schemas.microsoft.com/office/powerpoint/2010/main" xmlns="" val="2447445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13597D-D223-4137-B9D9-CDDCAE90E64B}" type="datetimeFigureOut">
              <a:rPr lang="en-US" smtClean="0"/>
              <a:pPr/>
              <a:t>10/18/2015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543CA5-AE35-4440-93BB-D58B375D8B8F}" type="slidenum">
              <a:rPr lang="en-US" smtClean="0"/>
              <a:pPr/>
              <a:t>‹#›</a:t>
            </a:fld>
            <a:endParaRPr lang="en-US"/>
          </a:p>
        </p:txBody>
      </p:sp>
    </p:spTree>
    <p:extLst>
      <p:ext uri="{BB962C8B-B14F-4D97-AF65-F5344CB8AC3E}">
        <p14:creationId xmlns:p14="http://schemas.microsoft.com/office/powerpoint/2010/main" xmlns="" val="923413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13597D-D223-4137-B9D9-CDDCAE90E64B}" type="datetimeFigureOut">
              <a:rPr lang="en-US" smtClean="0"/>
              <a:pPr/>
              <a:t>10/18/2015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543CA5-AE35-4440-93BB-D58B375D8B8F}" type="slidenum">
              <a:rPr lang="en-US" smtClean="0"/>
              <a:pPr/>
              <a:t>‹#›</a:t>
            </a:fld>
            <a:endParaRPr lang="en-US"/>
          </a:p>
        </p:txBody>
      </p:sp>
    </p:spTree>
    <p:extLst>
      <p:ext uri="{BB962C8B-B14F-4D97-AF65-F5344CB8AC3E}">
        <p14:creationId xmlns:p14="http://schemas.microsoft.com/office/powerpoint/2010/main" xmlns="" val="469808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13597D-D223-4137-B9D9-CDDCAE90E64B}" type="datetimeFigureOut">
              <a:rPr lang="en-US" smtClean="0"/>
              <a:pPr/>
              <a:t>10/18/2015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543CA5-AE35-4440-93BB-D58B375D8B8F}" type="slidenum">
              <a:rPr lang="en-US" smtClean="0"/>
              <a:pPr/>
              <a:t>‹#›</a:t>
            </a:fld>
            <a:endParaRPr lang="en-US"/>
          </a:p>
        </p:txBody>
      </p:sp>
    </p:spTree>
    <p:extLst>
      <p:ext uri="{BB962C8B-B14F-4D97-AF65-F5344CB8AC3E}">
        <p14:creationId xmlns:p14="http://schemas.microsoft.com/office/powerpoint/2010/main" xmlns="" val="1272997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13597D-D223-4137-B9D9-CDDCAE90E64B}" type="datetimeFigureOut">
              <a:rPr lang="en-US" smtClean="0"/>
              <a:pPr/>
              <a:t>10/18/2015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43CA5-AE35-4440-93BB-D58B375D8B8F}" type="slidenum">
              <a:rPr lang="en-US" smtClean="0"/>
              <a:pPr/>
              <a:t>‹#›</a:t>
            </a:fld>
            <a:endParaRPr lang="en-US"/>
          </a:p>
        </p:txBody>
      </p:sp>
    </p:spTree>
    <p:extLst>
      <p:ext uri="{BB962C8B-B14F-4D97-AF65-F5344CB8AC3E}">
        <p14:creationId xmlns:p14="http://schemas.microsoft.com/office/powerpoint/2010/main" xmlns="" val="82193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13597D-D223-4137-B9D9-CDDCAE90E64B}" type="datetimeFigureOut">
              <a:rPr lang="en-US" smtClean="0"/>
              <a:pPr/>
              <a:t>10/18/2015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43CA5-AE35-4440-93BB-D58B375D8B8F}" type="slidenum">
              <a:rPr lang="en-US" smtClean="0"/>
              <a:pPr/>
              <a:t>‹#›</a:t>
            </a:fld>
            <a:endParaRPr lang="en-US"/>
          </a:p>
        </p:txBody>
      </p:sp>
    </p:spTree>
    <p:extLst>
      <p:ext uri="{BB962C8B-B14F-4D97-AF65-F5344CB8AC3E}">
        <p14:creationId xmlns:p14="http://schemas.microsoft.com/office/powerpoint/2010/main" xmlns="" val="2421877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13597D-D223-4137-B9D9-CDDCAE90E64B}" type="datetimeFigureOut">
              <a:rPr lang="en-US" smtClean="0"/>
              <a:pPr/>
              <a:t>10/18/2015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543CA5-AE35-4440-93BB-D58B375D8B8F}" type="slidenum">
              <a:rPr lang="en-US" smtClean="0"/>
              <a:pPr/>
              <a:t>‹#›</a:t>
            </a:fld>
            <a:endParaRPr lang="en-US"/>
          </a:p>
        </p:txBody>
      </p:sp>
    </p:spTree>
    <p:extLst>
      <p:ext uri="{BB962C8B-B14F-4D97-AF65-F5344CB8AC3E}">
        <p14:creationId xmlns:p14="http://schemas.microsoft.com/office/powerpoint/2010/main" xmlns="" val="3982589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35Fhx9-DZC8"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alpha val="52000"/>
          </a:schemeClr>
        </a:solidFill>
        <a:effectLst/>
      </p:bgPr>
    </p:bg>
    <p:spTree>
      <p:nvGrpSpPr>
        <p:cNvPr id="1" name=""/>
        <p:cNvGrpSpPr/>
        <p:nvPr/>
      </p:nvGrpSpPr>
      <p:grpSpPr>
        <a:xfrm>
          <a:off x="0" y="0"/>
          <a:ext cx="0" cy="0"/>
          <a:chOff x="0" y="0"/>
          <a:chExt cx="0" cy="0"/>
        </a:xfrm>
      </p:grpSpPr>
      <p:sp>
        <p:nvSpPr>
          <p:cNvPr id="4" name="Rectangle 3"/>
          <p:cNvSpPr/>
          <p:nvPr/>
        </p:nvSpPr>
        <p:spPr>
          <a:xfrm>
            <a:off x="513785" y="1643190"/>
            <a:ext cx="10909181" cy="3970318"/>
          </a:xfrm>
          <a:prstGeom prst="rect">
            <a:avLst/>
          </a:prstGeom>
        </p:spPr>
        <p:txBody>
          <a:bodyPr wrap="square">
            <a:spAutoFit/>
          </a:bodyPr>
          <a:lstStyle/>
          <a:p>
            <a:r>
              <a:rPr lang="en-US" sz="3600" smtClean="0">
                <a:solidFill>
                  <a:srgbClr val="001320"/>
                </a:solidFill>
                <a:latin typeface="Trebuchet"/>
              </a:rPr>
              <a:t>Therefore </a:t>
            </a:r>
            <a:r>
              <a:rPr lang="en-US" sz="3600" dirty="0">
                <a:solidFill>
                  <a:srgbClr val="001320"/>
                </a:solidFill>
                <a:latin typeface="Trebuchet"/>
              </a:rPr>
              <a:t>I urge you, brethren, by the mercies of God, to present your bodies a living and holy sacrifice, acceptable to God, </a:t>
            </a:r>
            <a:r>
              <a:rPr lang="en-US" sz="3600" i="1" dirty="0">
                <a:solidFill>
                  <a:srgbClr val="001320"/>
                </a:solidFill>
                <a:latin typeface="Trebuchet"/>
              </a:rPr>
              <a:t>which is</a:t>
            </a:r>
            <a:r>
              <a:rPr lang="en-US" sz="3600" dirty="0">
                <a:solidFill>
                  <a:srgbClr val="001320"/>
                </a:solidFill>
                <a:latin typeface="Trebuchet"/>
              </a:rPr>
              <a:t> your spiritual service of </a:t>
            </a:r>
            <a:r>
              <a:rPr lang="en-US" sz="3600">
                <a:solidFill>
                  <a:srgbClr val="001320"/>
                </a:solidFill>
                <a:latin typeface="Trebuchet"/>
              </a:rPr>
              <a:t>worship</a:t>
            </a:r>
            <a:r>
              <a:rPr lang="en-US" sz="3600" smtClean="0">
                <a:solidFill>
                  <a:srgbClr val="001320"/>
                </a:solidFill>
                <a:latin typeface="Trebuchet"/>
              </a:rPr>
              <a:t>.</a:t>
            </a:r>
            <a:r>
              <a:rPr lang="en-US" sz="3600" smtClean="0">
                <a:latin typeface="Arial" panose="020B0604020202020204" pitchFamily="34" charset="0"/>
              </a:rPr>
              <a:t> </a:t>
            </a:r>
            <a:r>
              <a:rPr lang="en-US" sz="3600" dirty="0" smtClean="0">
                <a:solidFill>
                  <a:srgbClr val="001320"/>
                </a:solidFill>
                <a:latin typeface="Trebuchet"/>
              </a:rPr>
              <a:t>And </a:t>
            </a:r>
            <a:r>
              <a:rPr lang="en-US" sz="3600" dirty="0">
                <a:solidFill>
                  <a:srgbClr val="001320"/>
                </a:solidFill>
                <a:latin typeface="Trebuchet"/>
              </a:rPr>
              <a:t>do not be conformed to this world, but be transformed by the renewing of your mind, so that you may prove what the will of God is, that which is good and acceptable and perfect</a:t>
            </a:r>
            <a:endParaRPr lang="en-US" sz="3600" dirty="0"/>
          </a:p>
        </p:txBody>
      </p:sp>
      <p:sp>
        <p:nvSpPr>
          <p:cNvPr id="5" name="TextBox 4"/>
          <p:cNvSpPr txBox="1"/>
          <p:nvPr/>
        </p:nvSpPr>
        <p:spPr>
          <a:xfrm>
            <a:off x="709684" y="327546"/>
            <a:ext cx="10181229" cy="1015663"/>
          </a:xfrm>
          <a:prstGeom prst="rect">
            <a:avLst/>
          </a:prstGeom>
          <a:noFill/>
        </p:spPr>
        <p:txBody>
          <a:bodyPr wrap="square" rtlCol="0">
            <a:spAutoFit/>
          </a:bodyPr>
          <a:lstStyle/>
          <a:p>
            <a:pPr algn="ctr"/>
            <a:r>
              <a:rPr lang="en-US" sz="6000" dirty="0" smtClean="0"/>
              <a:t>Romans 12:1-2</a:t>
            </a:r>
            <a:endParaRPr lang="en-US" sz="6000" dirty="0"/>
          </a:p>
        </p:txBody>
      </p:sp>
    </p:spTree>
    <p:extLst>
      <p:ext uri="{BB962C8B-B14F-4D97-AF65-F5344CB8AC3E}">
        <p14:creationId xmlns:p14="http://schemas.microsoft.com/office/powerpoint/2010/main" xmlns="" val="3454873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51346" y="2142698"/>
            <a:ext cx="5780964" cy="1144778"/>
          </a:xfrm>
        </p:spPr>
        <p:txBody>
          <a:bodyPr/>
          <a:lstStyle/>
          <a:p>
            <a:r>
              <a:rPr lang="en-US" b="1" i="1" dirty="0" smtClean="0"/>
              <a:t>Simply Seeking Comfort</a:t>
            </a:r>
            <a:endParaRPr lang="en-US" b="1" i="1"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810526" y="530260"/>
            <a:ext cx="4503469" cy="6004626"/>
          </a:xfrm>
        </p:spPr>
      </p:pic>
    </p:spTree>
    <p:extLst>
      <p:ext uri="{BB962C8B-B14F-4D97-AF65-F5344CB8AC3E}">
        <p14:creationId xmlns:p14="http://schemas.microsoft.com/office/powerpoint/2010/main" xmlns="" val="395318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Dog Brain</a:t>
            </a:r>
            <a:endParaRPr lang="en-US" b="1" dirty="0"/>
          </a:p>
        </p:txBody>
      </p:sp>
      <p:pic>
        <p:nvPicPr>
          <p:cNvPr id="8194" name="Picture 2" descr="Image result for dog brain"/>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tretch>
            <a:fillRect/>
          </a:stretch>
        </p:blipFill>
        <p:spPr bwMode="auto">
          <a:xfrm>
            <a:off x="5306149" y="3092762"/>
            <a:ext cx="6177102" cy="290909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ontent Placeholder 4"/>
          <p:cNvSpPr>
            <a:spLocks noGrp="1"/>
          </p:cNvSpPr>
          <p:nvPr>
            <p:ph sz="half" idx="2"/>
          </p:nvPr>
        </p:nvSpPr>
        <p:spPr>
          <a:xfrm>
            <a:off x="494732" y="2151065"/>
            <a:ext cx="5181600" cy="4351338"/>
          </a:xfrm>
        </p:spPr>
        <p:txBody>
          <a:bodyPr/>
          <a:lstStyle/>
          <a:p>
            <a:r>
              <a:rPr lang="en-US" dirty="0" smtClean="0"/>
              <a:t>Instincts</a:t>
            </a:r>
          </a:p>
          <a:p>
            <a:r>
              <a:rPr lang="en-US" dirty="0" smtClean="0"/>
              <a:t>Basic Emotions</a:t>
            </a:r>
            <a:r>
              <a:rPr lang="en-US" dirty="0"/>
              <a:t> </a:t>
            </a:r>
            <a:r>
              <a:rPr lang="en-US" dirty="0" smtClean="0"/>
              <a:t>(Feelings)</a:t>
            </a:r>
          </a:p>
          <a:p>
            <a:r>
              <a:rPr lang="en-US" dirty="0" smtClean="0"/>
              <a:t>Memory/ history</a:t>
            </a:r>
          </a:p>
          <a:p>
            <a:r>
              <a:rPr lang="en-US" dirty="0" smtClean="0"/>
              <a:t>Basic reasoning</a:t>
            </a:r>
          </a:p>
          <a:p>
            <a:r>
              <a:rPr lang="en-US" dirty="0" smtClean="0"/>
              <a:t>Not “higher” reasoning</a:t>
            </a:r>
          </a:p>
        </p:txBody>
      </p:sp>
    </p:spTree>
    <p:extLst>
      <p:ext uri="{BB962C8B-B14F-4D97-AF65-F5344CB8AC3E}">
        <p14:creationId xmlns:p14="http://schemas.microsoft.com/office/powerpoint/2010/main" xmlns="" val="17846099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887105" y="1542198"/>
            <a:ext cx="10645254" cy="2585323"/>
          </a:xfrm>
          <a:prstGeom prst="rect">
            <a:avLst/>
          </a:prstGeom>
          <a:noFill/>
        </p:spPr>
        <p:txBody>
          <a:bodyPr wrap="square" rtlCol="0">
            <a:spAutoFit/>
          </a:bodyPr>
          <a:lstStyle/>
          <a:p>
            <a:r>
              <a:rPr lang="en-US" sz="5400" b="1" dirty="0" smtClean="0"/>
              <a:t>“I press toward the mark for the prize of the </a:t>
            </a:r>
            <a:r>
              <a:rPr lang="en-US" sz="5400" b="1" i="1" u="sng" dirty="0" smtClean="0"/>
              <a:t>high calling </a:t>
            </a:r>
            <a:r>
              <a:rPr lang="en-US" sz="5400" b="1" dirty="0" smtClean="0"/>
              <a:t>of God in Christ Jesus.” </a:t>
            </a:r>
            <a:r>
              <a:rPr lang="en-US" sz="5400" b="1" baseline="-25000" dirty="0" smtClean="0"/>
              <a:t>Philippians</a:t>
            </a:r>
            <a:r>
              <a:rPr lang="en-US" sz="5400" b="1" dirty="0" smtClean="0"/>
              <a:t> </a:t>
            </a:r>
            <a:r>
              <a:rPr lang="en-US" sz="5400" b="1" baseline="-25000" dirty="0" smtClean="0"/>
              <a:t>3:14</a:t>
            </a:r>
            <a:endParaRPr lang="en-US" sz="5400" b="1" dirty="0"/>
          </a:p>
        </p:txBody>
      </p:sp>
    </p:spTree>
    <p:extLst>
      <p:ext uri="{BB962C8B-B14F-4D97-AF65-F5344CB8AC3E}">
        <p14:creationId xmlns:p14="http://schemas.microsoft.com/office/powerpoint/2010/main" xmlns="" val="3977738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122" name="Picture 2" descr="http://image.slidesharecdn.com/acceleratedlearning-1218144767510295-9/95/accelerated-learning-20-23-728.jpg?cb=121850988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35773" y="1739342"/>
            <a:ext cx="6516569" cy="488742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750627" y="477672"/>
            <a:ext cx="10645254" cy="1077218"/>
          </a:xfrm>
          <a:prstGeom prst="rect">
            <a:avLst/>
          </a:prstGeom>
          <a:noFill/>
        </p:spPr>
        <p:txBody>
          <a:bodyPr wrap="square" rtlCol="0">
            <a:spAutoFit/>
          </a:bodyPr>
          <a:lstStyle/>
          <a:p>
            <a:r>
              <a:rPr lang="en-US" sz="3200" dirty="0" smtClean="0"/>
              <a:t>“I press toward the mark for the prize of the high calling of God in Christ Jesus.” </a:t>
            </a:r>
            <a:r>
              <a:rPr lang="en-US" sz="3200" baseline="-25000" dirty="0" smtClean="0"/>
              <a:t>Philippians</a:t>
            </a:r>
            <a:r>
              <a:rPr lang="en-US" sz="3200" dirty="0" smtClean="0"/>
              <a:t> </a:t>
            </a:r>
            <a:r>
              <a:rPr lang="en-US" sz="3200" baseline="-25000" dirty="0" smtClean="0"/>
              <a:t>3:14</a:t>
            </a:r>
            <a:endParaRPr lang="en-US" sz="3200" dirty="0"/>
          </a:p>
        </p:txBody>
      </p:sp>
    </p:spTree>
    <p:extLst>
      <p:ext uri="{BB962C8B-B14F-4D97-AF65-F5344CB8AC3E}">
        <p14:creationId xmlns:p14="http://schemas.microsoft.com/office/powerpoint/2010/main" xmlns="" val="9498015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7719" y="0"/>
            <a:ext cx="6169585" cy="4293704"/>
          </a:xfrm>
        </p:spPr>
        <p:txBody>
          <a:bodyPr/>
          <a:lstStyle/>
          <a:p>
            <a:r>
              <a:rPr lang="en-US" b="1" dirty="0" smtClean="0"/>
              <a:t>Can you trust your lizard brain? </a:t>
            </a:r>
            <a:endParaRPr lang="en-US" b="1" dirty="0"/>
          </a:p>
        </p:txBody>
      </p:sp>
      <p:sp>
        <p:nvSpPr>
          <p:cNvPr id="3" name="Subtitle 2"/>
          <p:cNvSpPr>
            <a:spLocks noGrp="1"/>
          </p:cNvSpPr>
          <p:nvPr>
            <p:ph type="subTitle" idx="1"/>
          </p:nvPr>
        </p:nvSpPr>
        <p:spPr>
          <a:xfrm>
            <a:off x="8274750" y="7321986"/>
            <a:ext cx="16252621" cy="2642050"/>
          </a:xfrm>
        </p:spPr>
        <p:txBody>
          <a:bodyPr/>
          <a:lstStyle/>
          <a:p>
            <a:endParaRPr lang="en-US" dirty="0"/>
          </a:p>
        </p:txBody>
      </p:sp>
      <p:pic>
        <p:nvPicPr>
          <p:cNvPr id="1026" name="Picture 2" descr="Image result for lizard brai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32811" y="441871"/>
            <a:ext cx="5186744" cy="598088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45353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676400" y="1038190"/>
            <a:ext cx="10515600" cy="1325563"/>
          </a:xfrm>
        </p:spPr>
        <p:txBody>
          <a:bodyPr>
            <a:normAutofit/>
          </a:bodyPr>
          <a:lstStyle/>
          <a:p>
            <a:r>
              <a:rPr lang="en-US" sz="8800" b="1" dirty="0" smtClean="0"/>
              <a:t>Willpower!</a:t>
            </a:r>
            <a:endParaRPr lang="en-US" sz="8800" b="1" dirty="0"/>
          </a:p>
        </p:txBody>
      </p:sp>
      <p:pic>
        <p:nvPicPr>
          <p:cNvPr id="9220" name="Picture 4" descr="https://c.o0bg.com/rf/image_460w/Boston/2011-2020/2011/11/03/BostonGlobe.com/Lifestyle/Images/brain%201.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59672" y="1700971"/>
            <a:ext cx="4886353" cy="360103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351692" y="2677652"/>
            <a:ext cx="6260123" cy="3046988"/>
          </a:xfrm>
          <a:prstGeom prst="rect">
            <a:avLst/>
          </a:prstGeom>
          <a:noFill/>
        </p:spPr>
        <p:txBody>
          <a:bodyPr wrap="square" rtlCol="0">
            <a:spAutoFit/>
          </a:bodyPr>
          <a:lstStyle/>
          <a:p>
            <a:r>
              <a:rPr lang="en-US" sz="3200" dirty="0" smtClean="0"/>
              <a:t>“</a:t>
            </a:r>
            <a:r>
              <a:rPr lang="en-US" sz="3200" i="1" dirty="0" smtClean="0"/>
              <a:t>For the grace of God has appeared, bringing salvation to all men, instructing us to deny ungodliness and worldly desires and to live sensibly, righteously and godly in the present age…”</a:t>
            </a:r>
            <a:r>
              <a:rPr lang="en-US" sz="3200" i="1" baseline="-25000" dirty="0" smtClean="0"/>
              <a:t> Titus 2:11-12</a:t>
            </a:r>
            <a:endParaRPr lang="en-US" sz="3200" i="1" dirty="0"/>
          </a:p>
        </p:txBody>
      </p:sp>
    </p:spTree>
    <p:extLst>
      <p:ext uri="{BB962C8B-B14F-4D97-AF65-F5344CB8AC3E}">
        <p14:creationId xmlns:p14="http://schemas.microsoft.com/office/powerpoint/2010/main" xmlns="" val="35809313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5" name="TextBox 4"/>
          <p:cNvSpPr txBox="1"/>
          <p:nvPr/>
        </p:nvSpPr>
        <p:spPr>
          <a:xfrm>
            <a:off x="1958613" y="1225904"/>
            <a:ext cx="6351431" cy="4708981"/>
          </a:xfrm>
          <a:prstGeom prst="rect">
            <a:avLst/>
          </a:prstGeom>
          <a:noFill/>
        </p:spPr>
        <p:txBody>
          <a:bodyPr wrap="square" rtlCol="0">
            <a:spAutoFit/>
          </a:bodyPr>
          <a:lstStyle/>
          <a:p>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I WILL</a:t>
            </a:r>
          </a:p>
          <a:p>
            <a:endParaRPr lang="en-US"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I WON’T </a:t>
            </a:r>
          </a:p>
          <a:p>
            <a:endPar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r>
              <a:rPr lang="en-US"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I WANT</a:t>
            </a:r>
            <a:endParaRPr lang="en-US"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xmlns="" val="11802577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16600" b="1" i="1" dirty="0" smtClean="0">
                <a:effectLst>
                  <a:outerShdw blurRad="38100" dist="38100" dir="2700000" algn="tl">
                    <a:srgbClr val="000000">
                      <a:alpha val="43137"/>
                    </a:srgbClr>
                  </a:outerShdw>
                </a:effectLst>
              </a:rPr>
              <a:t>HALT!</a:t>
            </a:r>
            <a:endParaRPr lang="en-US" sz="16600" b="1" i="1" dirty="0">
              <a:effectLst>
                <a:outerShdw blurRad="38100" dist="38100" dir="2700000" algn="tl">
                  <a:srgbClr val="000000">
                    <a:alpha val="43137"/>
                  </a:srgbClr>
                </a:outerShdw>
              </a:effectLst>
            </a:endParaRP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41379182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647114" y="436098"/>
            <a:ext cx="4389120" cy="1323439"/>
          </a:xfrm>
          <a:prstGeom prst="rect">
            <a:avLst/>
          </a:prstGeom>
          <a:noFill/>
        </p:spPr>
        <p:txBody>
          <a:bodyPr wrap="square" rtlCol="0">
            <a:spAutoFit/>
          </a:bodyPr>
          <a:lstStyle/>
          <a:p>
            <a:r>
              <a:rPr lang="en-US" sz="8000" b="1" dirty="0" smtClean="0">
                <a:ln w="9525">
                  <a:solidFill>
                    <a:schemeClr val="bg1"/>
                  </a:solidFill>
                  <a:prstDash val="solid"/>
                </a:ln>
                <a:effectLst>
                  <a:outerShdw blurRad="12700" dist="38100" dir="2700000" algn="tl" rotWithShape="0">
                    <a:schemeClr val="bg1">
                      <a:lumMod val="50000"/>
                    </a:schemeClr>
                  </a:outerShdw>
                </a:effectLst>
              </a:rPr>
              <a:t>H</a:t>
            </a:r>
            <a:r>
              <a:rPr lang="en-US" sz="6600" dirty="0" smtClean="0"/>
              <a:t>ungry</a:t>
            </a:r>
            <a:endParaRPr lang="en-US" sz="6600" dirty="0"/>
          </a:p>
        </p:txBody>
      </p:sp>
      <p:sp>
        <p:nvSpPr>
          <p:cNvPr id="9" name="TextBox 8"/>
          <p:cNvSpPr txBox="1"/>
          <p:nvPr/>
        </p:nvSpPr>
        <p:spPr>
          <a:xfrm rot="10800000" flipH="1" flipV="1">
            <a:off x="2447779" y="2921733"/>
            <a:ext cx="4318781" cy="1323439"/>
          </a:xfrm>
          <a:prstGeom prst="rect">
            <a:avLst/>
          </a:prstGeom>
          <a:noFill/>
        </p:spPr>
        <p:txBody>
          <a:bodyPr wrap="square" rtlCol="0">
            <a:spAutoFit/>
          </a:bodyPr>
          <a:lstStyle/>
          <a:p>
            <a:r>
              <a:rPr lang="en-US" sz="8000" b="1" dirty="0" smtClean="0">
                <a:ln w="9525">
                  <a:solidFill>
                    <a:schemeClr val="bg1"/>
                  </a:solidFill>
                  <a:prstDash val="solid"/>
                </a:ln>
                <a:effectLst>
                  <a:outerShdw blurRad="12700" dist="38100" dir="2700000" algn="tl" rotWithShape="0">
                    <a:schemeClr val="bg1">
                      <a:lumMod val="50000"/>
                    </a:schemeClr>
                  </a:outerShdw>
                </a:effectLst>
              </a:rPr>
              <a:t>L</a:t>
            </a:r>
            <a:r>
              <a:rPr lang="en-US" sz="6600" dirty="0" smtClean="0"/>
              <a:t>onely</a:t>
            </a:r>
            <a:endParaRPr lang="en-US" sz="6600" dirty="0"/>
          </a:p>
        </p:txBody>
      </p:sp>
      <p:sp>
        <p:nvSpPr>
          <p:cNvPr id="10" name="TextBox 9"/>
          <p:cNvSpPr txBox="1"/>
          <p:nvPr/>
        </p:nvSpPr>
        <p:spPr>
          <a:xfrm rot="10800000" flipH="1" flipV="1">
            <a:off x="1513445" y="1678915"/>
            <a:ext cx="3487617" cy="1323439"/>
          </a:xfrm>
          <a:prstGeom prst="rect">
            <a:avLst/>
          </a:prstGeom>
          <a:noFill/>
        </p:spPr>
        <p:txBody>
          <a:bodyPr wrap="square" rtlCol="0">
            <a:spAutoFit/>
          </a:bodyPr>
          <a:lstStyle/>
          <a:p>
            <a:r>
              <a:rPr lang="en-US" sz="8000" b="1" dirty="0" smtClean="0">
                <a:ln w="9525">
                  <a:solidFill>
                    <a:schemeClr val="bg1"/>
                  </a:solidFill>
                  <a:prstDash val="solid"/>
                </a:ln>
                <a:effectLst>
                  <a:outerShdw blurRad="12700" dist="38100" dir="2700000" algn="tl" rotWithShape="0">
                    <a:schemeClr val="bg1">
                      <a:lumMod val="50000"/>
                    </a:schemeClr>
                  </a:outerShdw>
                </a:effectLst>
              </a:rPr>
              <a:t>A</a:t>
            </a:r>
            <a:r>
              <a:rPr lang="en-US" sz="6600" dirty="0" smtClean="0"/>
              <a:t>ngry</a:t>
            </a:r>
            <a:endParaRPr lang="en-US" sz="6600" dirty="0"/>
          </a:p>
        </p:txBody>
      </p:sp>
      <p:sp>
        <p:nvSpPr>
          <p:cNvPr id="11" name="TextBox 10"/>
          <p:cNvSpPr txBox="1"/>
          <p:nvPr/>
        </p:nvSpPr>
        <p:spPr>
          <a:xfrm rot="10800000" flipH="1" flipV="1">
            <a:off x="3257253" y="4083930"/>
            <a:ext cx="3080825" cy="1323439"/>
          </a:xfrm>
          <a:prstGeom prst="rect">
            <a:avLst/>
          </a:prstGeom>
          <a:noFill/>
        </p:spPr>
        <p:txBody>
          <a:bodyPr wrap="square" rtlCol="0">
            <a:spAutoFit/>
          </a:bodyPr>
          <a:lstStyle/>
          <a:p>
            <a:r>
              <a:rPr lang="en-US" sz="8000" b="1" dirty="0" smtClean="0">
                <a:ln w="9525">
                  <a:solidFill>
                    <a:schemeClr val="bg1"/>
                  </a:solidFill>
                  <a:prstDash val="solid"/>
                </a:ln>
                <a:effectLst>
                  <a:outerShdw blurRad="12700" dist="38100" dir="2700000" algn="tl" rotWithShape="0">
                    <a:schemeClr val="bg1">
                      <a:lumMod val="50000"/>
                    </a:schemeClr>
                  </a:outerShdw>
                </a:effectLst>
              </a:rPr>
              <a:t>T</a:t>
            </a:r>
            <a:r>
              <a:rPr lang="en-US" sz="6600" dirty="0" smtClean="0"/>
              <a:t>ired</a:t>
            </a:r>
            <a:endParaRPr lang="en-US" sz="6600" dirty="0"/>
          </a:p>
        </p:txBody>
      </p:sp>
    </p:spTree>
    <p:extLst>
      <p:ext uri="{BB962C8B-B14F-4D97-AF65-F5344CB8AC3E}">
        <p14:creationId xmlns:p14="http://schemas.microsoft.com/office/powerpoint/2010/main" xmlns="" val="33382448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030A0">
            <a:alpha val="3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0158" y="485848"/>
            <a:ext cx="10515600" cy="2852737"/>
          </a:xfrm>
        </p:spPr>
        <p:txBody>
          <a:bodyPr>
            <a:normAutofit/>
          </a:bodyPr>
          <a:lstStyle/>
          <a:p>
            <a:r>
              <a:rPr lang="en-US" sz="8000" b="1" i="1" dirty="0" smtClean="0"/>
              <a:t>Control Our Situation</a:t>
            </a:r>
            <a:endParaRPr lang="en-US" sz="8000" b="1" i="1" dirty="0"/>
          </a:p>
        </p:txBody>
      </p:sp>
      <p:sp>
        <p:nvSpPr>
          <p:cNvPr id="3" name="Text Placeholder 2"/>
          <p:cNvSpPr>
            <a:spLocks noGrp="1"/>
          </p:cNvSpPr>
          <p:nvPr>
            <p:ph type="body" idx="1"/>
          </p:nvPr>
        </p:nvSpPr>
        <p:spPr/>
        <p:txBody>
          <a:bodyPr>
            <a:noAutofit/>
          </a:bodyPr>
          <a:lstStyle/>
          <a:p>
            <a:r>
              <a:rPr lang="en-US" sz="3200" dirty="0" smtClean="0">
                <a:solidFill>
                  <a:schemeClr val="tx1"/>
                </a:solidFill>
              </a:rPr>
              <a:t>“But put on the Lord Jesus Christ, and make no </a:t>
            </a:r>
            <a:r>
              <a:rPr lang="en-US" sz="3200" b="1" i="1" dirty="0" smtClean="0">
                <a:solidFill>
                  <a:schemeClr val="tx1"/>
                </a:solidFill>
              </a:rPr>
              <a:t>provision for the flesh</a:t>
            </a:r>
            <a:r>
              <a:rPr lang="en-US" sz="3200" dirty="0" smtClean="0">
                <a:solidFill>
                  <a:schemeClr val="tx1"/>
                </a:solidFill>
              </a:rPr>
              <a:t>, to gratify it’s </a:t>
            </a:r>
            <a:r>
              <a:rPr lang="en-US" sz="3200" dirty="0" err="1" smtClean="0">
                <a:solidFill>
                  <a:schemeClr val="tx1"/>
                </a:solidFill>
              </a:rPr>
              <a:t>desires.”</a:t>
            </a:r>
            <a:r>
              <a:rPr lang="en-US" sz="3200" baseline="-25000" dirty="0" err="1" smtClean="0">
                <a:solidFill>
                  <a:schemeClr val="tx1"/>
                </a:solidFill>
              </a:rPr>
              <a:t>Romans</a:t>
            </a:r>
            <a:r>
              <a:rPr lang="en-US" sz="3200" baseline="-25000" dirty="0" smtClean="0">
                <a:solidFill>
                  <a:schemeClr val="tx1"/>
                </a:solidFill>
              </a:rPr>
              <a:t> 13:14</a:t>
            </a:r>
            <a:endParaRPr lang="en-US" sz="3200" dirty="0">
              <a:solidFill>
                <a:schemeClr val="tx1"/>
              </a:solidFill>
            </a:endParaRPr>
          </a:p>
        </p:txBody>
      </p:sp>
    </p:spTree>
    <p:extLst>
      <p:ext uri="{BB962C8B-B14F-4D97-AF65-F5344CB8AC3E}">
        <p14:creationId xmlns:p14="http://schemas.microsoft.com/office/powerpoint/2010/main" xmlns="" val="3649166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Rectangle 3"/>
          <p:cNvSpPr/>
          <p:nvPr/>
        </p:nvSpPr>
        <p:spPr>
          <a:xfrm>
            <a:off x="1090560" y="1544716"/>
            <a:ext cx="9662615" cy="5078313"/>
          </a:xfrm>
          <a:prstGeom prst="rect">
            <a:avLst/>
          </a:prstGeom>
          <a:solidFill>
            <a:schemeClr val="accent1">
              <a:lumMod val="20000"/>
              <a:lumOff val="80000"/>
            </a:schemeClr>
          </a:solidFill>
        </p:spPr>
        <p:txBody>
          <a:bodyPr wrap="square">
            <a:spAutoFit/>
          </a:bodyPr>
          <a:lstStyle/>
          <a:p>
            <a:r>
              <a:rPr lang="en-US" sz="3600" dirty="0" smtClean="0">
                <a:solidFill>
                  <a:srgbClr val="001320"/>
                </a:solidFill>
                <a:latin typeface="Trebuchet"/>
              </a:rPr>
              <a:t>(1)Therefore </a:t>
            </a:r>
            <a:r>
              <a:rPr lang="en-US" sz="3600" dirty="0">
                <a:solidFill>
                  <a:srgbClr val="001320"/>
                </a:solidFill>
                <a:latin typeface="Trebuchet"/>
              </a:rPr>
              <a:t>I urge you, brethren, by the mercies of God, to </a:t>
            </a:r>
            <a:r>
              <a:rPr lang="en-US" sz="3600" b="1" dirty="0">
                <a:solidFill>
                  <a:srgbClr val="C00000"/>
                </a:solidFill>
                <a:latin typeface="Trebuchet"/>
              </a:rPr>
              <a:t>present your bodies</a:t>
            </a:r>
            <a:r>
              <a:rPr lang="en-US" sz="3600" dirty="0">
                <a:solidFill>
                  <a:srgbClr val="001320"/>
                </a:solidFill>
                <a:latin typeface="Trebuchet"/>
              </a:rPr>
              <a:t> a living and holy sacrifice, acceptable to God, </a:t>
            </a:r>
            <a:r>
              <a:rPr lang="en-US" sz="3600" i="1" dirty="0">
                <a:solidFill>
                  <a:srgbClr val="001320"/>
                </a:solidFill>
                <a:latin typeface="Trebuchet"/>
              </a:rPr>
              <a:t>which is</a:t>
            </a:r>
            <a:r>
              <a:rPr lang="en-US" sz="3600" dirty="0">
                <a:solidFill>
                  <a:srgbClr val="001320"/>
                </a:solidFill>
                <a:latin typeface="Trebuchet"/>
              </a:rPr>
              <a:t> your spiritual service of worship. </a:t>
            </a:r>
            <a:r>
              <a:rPr lang="en-US" sz="3600" dirty="0" smtClean="0">
                <a:latin typeface="Arial" panose="020B0604020202020204" pitchFamily="34" charset="0"/>
              </a:rPr>
              <a:t>(2) </a:t>
            </a:r>
            <a:r>
              <a:rPr lang="en-US" sz="3600" dirty="0" smtClean="0">
                <a:solidFill>
                  <a:srgbClr val="001320"/>
                </a:solidFill>
                <a:latin typeface="Trebuchet"/>
              </a:rPr>
              <a:t>And </a:t>
            </a:r>
            <a:r>
              <a:rPr lang="en-US" sz="3600" dirty="0">
                <a:solidFill>
                  <a:srgbClr val="001320"/>
                </a:solidFill>
                <a:latin typeface="Trebuchet"/>
              </a:rPr>
              <a:t>do not be conformed to this world, but be </a:t>
            </a:r>
            <a:r>
              <a:rPr lang="en-US" sz="3600" b="1" dirty="0">
                <a:solidFill>
                  <a:srgbClr val="C00000"/>
                </a:solidFill>
                <a:latin typeface="Trebuchet"/>
              </a:rPr>
              <a:t>transformed by the renewing of your mind</a:t>
            </a:r>
            <a:r>
              <a:rPr lang="en-US" sz="3600" dirty="0">
                <a:solidFill>
                  <a:srgbClr val="001320"/>
                </a:solidFill>
                <a:latin typeface="Trebuchet"/>
              </a:rPr>
              <a:t>, so that you may prove what the will of God is, that which is good and acceptable and perfect</a:t>
            </a:r>
            <a:endParaRPr lang="en-US" sz="3600" dirty="0"/>
          </a:p>
        </p:txBody>
      </p:sp>
      <p:sp>
        <p:nvSpPr>
          <p:cNvPr id="5" name="TextBox 4"/>
          <p:cNvSpPr txBox="1"/>
          <p:nvPr/>
        </p:nvSpPr>
        <p:spPr>
          <a:xfrm>
            <a:off x="709684" y="327546"/>
            <a:ext cx="10181229" cy="1015663"/>
          </a:xfrm>
          <a:prstGeom prst="rect">
            <a:avLst/>
          </a:prstGeom>
          <a:noFill/>
        </p:spPr>
        <p:txBody>
          <a:bodyPr wrap="square" rtlCol="0">
            <a:spAutoFit/>
          </a:bodyPr>
          <a:lstStyle/>
          <a:p>
            <a:pPr algn="ctr"/>
            <a:r>
              <a:rPr lang="en-US" sz="6000" dirty="0" smtClean="0"/>
              <a:t>Romans 12:1-2</a:t>
            </a:r>
            <a:endParaRPr lang="en-US" sz="6000" dirty="0"/>
          </a:p>
        </p:txBody>
      </p:sp>
    </p:spTree>
    <p:extLst>
      <p:ext uri="{BB962C8B-B14F-4D97-AF65-F5344CB8AC3E}">
        <p14:creationId xmlns:p14="http://schemas.microsoft.com/office/powerpoint/2010/main" xmlns="" val="27304582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sp>
        <p:nvSpPr>
          <p:cNvPr id="10" name="Content Placeholder 9"/>
          <p:cNvSpPr>
            <a:spLocks noGrp="1"/>
          </p:cNvSpPr>
          <p:nvPr>
            <p:ph sz="half" idx="1"/>
          </p:nvPr>
        </p:nvSpPr>
        <p:spPr/>
        <p:txBody>
          <a:bodyPr>
            <a:normAutofit/>
          </a:bodyPr>
          <a:lstStyle/>
          <a:p>
            <a:pPr marL="0" indent="0">
              <a:buNone/>
            </a:pPr>
            <a:r>
              <a:rPr lang="en-US" sz="4400" dirty="0"/>
              <a:t>I press toward the mark for the prize of the </a:t>
            </a:r>
            <a:r>
              <a:rPr lang="en-US" sz="4400" b="1" i="1" dirty="0"/>
              <a:t>high calling </a:t>
            </a:r>
            <a:r>
              <a:rPr lang="en-US" sz="4400" dirty="0"/>
              <a:t>of God in Christ Jesus.” </a:t>
            </a:r>
            <a:r>
              <a:rPr lang="en-US" sz="4400" baseline="-25000" dirty="0"/>
              <a:t>Philippians</a:t>
            </a:r>
            <a:r>
              <a:rPr lang="en-US" sz="4400" dirty="0"/>
              <a:t> </a:t>
            </a:r>
            <a:r>
              <a:rPr lang="en-US" sz="4400" baseline="-25000" dirty="0"/>
              <a:t>3:14</a:t>
            </a:r>
            <a:endParaRPr lang="en-US" sz="4400" dirty="0"/>
          </a:p>
        </p:txBody>
      </p:sp>
      <p:sp>
        <p:nvSpPr>
          <p:cNvPr id="12" name="Content Placeholder 11"/>
          <p:cNvSpPr>
            <a:spLocks noGrp="1"/>
          </p:cNvSpPr>
          <p:nvPr>
            <p:ph sz="half" idx="2"/>
          </p:nvPr>
        </p:nvSpPr>
        <p:spPr/>
        <p:txBody>
          <a:bodyPr/>
          <a:lstStyle/>
          <a:p>
            <a:endParaRPr lang="en-US" dirty="0"/>
          </a:p>
        </p:txBody>
      </p:sp>
    </p:spTree>
    <p:extLst>
      <p:ext uri="{BB962C8B-B14F-4D97-AF65-F5344CB8AC3E}">
        <p14:creationId xmlns:p14="http://schemas.microsoft.com/office/powerpoint/2010/main" xmlns="" val="28832365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0" name="Content Placeholder 9"/>
          <p:cNvSpPr>
            <a:spLocks noGrp="1"/>
          </p:cNvSpPr>
          <p:nvPr>
            <p:ph sz="half" idx="1"/>
          </p:nvPr>
        </p:nvSpPr>
        <p:spPr>
          <a:xfrm>
            <a:off x="838200" y="1825625"/>
            <a:ext cx="4662268" cy="4351338"/>
          </a:xfrm>
        </p:spPr>
        <p:txBody>
          <a:bodyPr>
            <a:normAutofit/>
          </a:bodyPr>
          <a:lstStyle/>
          <a:p>
            <a:pPr marL="0" indent="0">
              <a:buNone/>
            </a:pPr>
            <a:r>
              <a:rPr lang="en-US" sz="3600" dirty="0"/>
              <a:t>I press toward the mark for the prize of the </a:t>
            </a:r>
            <a:r>
              <a:rPr lang="en-US" sz="3600" b="1" i="1" dirty="0"/>
              <a:t>high calling </a:t>
            </a:r>
            <a:r>
              <a:rPr lang="en-US" sz="3600" dirty="0"/>
              <a:t>of God in Christ Jesus.” </a:t>
            </a:r>
            <a:r>
              <a:rPr lang="en-US" sz="3600" baseline="-25000" dirty="0"/>
              <a:t>Philippians</a:t>
            </a:r>
            <a:r>
              <a:rPr lang="en-US" sz="3600" dirty="0"/>
              <a:t> </a:t>
            </a:r>
            <a:r>
              <a:rPr lang="en-US" sz="3600" baseline="-25000" dirty="0"/>
              <a:t>3:14</a:t>
            </a:r>
            <a:endParaRPr lang="en-US" sz="3600" dirty="0"/>
          </a:p>
        </p:txBody>
      </p:sp>
      <p:sp>
        <p:nvSpPr>
          <p:cNvPr id="11" name="Content Placeholder 10"/>
          <p:cNvSpPr>
            <a:spLocks noGrp="1"/>
          </p:cNvSpPr>
          <p:nvPr>
            <p:ph sz="half" idx="2"/>
          </p:nvPr>
        </p:nvSpPr>
        <p:spPr>
          <a:xfrm>
            <a:off x="6443002" y="1825625"/>
            <a:ext cx="5233183" cy="4351338"/>
          </a:xfrm>
        </p:spPr>
        <p:txBody>
          <a:bodyPr>
            <a:noAutofit/>
          </a:bodyPr>
          <a:lstStyle/>
          <a:p>
            <a:pPr marL="0" indent="0">
              <a:buNone/>
            </a:pPr>
            <a:r>
              <a:rPr lang="en-US" sz="3600" dirty="0" smtClean="0"/>
              <a:t>And just as they did not see fit to acknowledge God any longer, God gave them over to a </a:t>
            </a:r>
            <a:r>
              <a:rPr lang="en-US" sz="3600" b="1" i="1" dirty="0" smtClean="0"/>
              <a:t>depraved {</a:t>
            </a:r>
            <a:r>
              <a:rPr lang="en-US" sz="3600" b="1" i="1" dirty="0"/>
              <a:t>N</a:t>
            </a:r>
            <a:r>
              <a:rPr lang="en-US" sz="3600" b="1" i="1" dirty="0" smtClean="0"/>
              <a:t>KJV “debased”} </a:t>
            </a:r>
            <a:r>
              <a:rPr lang="en-US" sz="3600" dirty="0" smtClean="0"/>
              <a:t>mind, to do those things which were not </a:t>
            </a:r>
            <a:r>
              <a:rPr lang="en-US" sz="3600" dirty="0" err="1" smtClean="0"/>
              <a:t>proper”</a:t>
            </a:r>
            <a:r>
              <a:rPr lang="en-US" sz="3600" baseline="-25000" dirty="0" err="1" smtClean="0"/>
              <a:t>Romans</a:t>
            </a:r>
            <a:r>
              <a:rPr lang="en-US" sz="3600" baseline="-25000" dirty="0" smtClean="0"/>
              <a:t> 1:28</a:t>
            </a:r>
            <a:endParaRPr lang="en-US" sz="3600" dirty="0"/>
          </a:p>
        </p:txBody>
      </p:sp>
      <p:cxnSp>
        <p:nvCxnSpPr>
          <p:cNvPr id="4" name="Straight Arrow Connector 3"/>
          <p:cNvCxnSpPr>
            <a:endCxn id="11" idx="1"/>
          </p:cNvCxnSpPr>
          <p:nvPr/>
        </p:nvCxnSpPr>
        <p:spPr>
          <a:xfrm>
            <a:off x="5500468" y="2827606"/>
            <a:ext cx="942534" cy="1173688"/>
          </a:xfrm>
          <a:prstGeom prst="straightConnector1">
            <a:avLst/>
          </a:prstGeom>
          <a:ln w="60325">
            <a:solidFill>
              <a:schemeClr val="tx2">
                <a:lumMod val="50000"/>
              </a:schemeClr>
            </a:solidFill>
            <a:headEnd type="triangle"/>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xmlns="" val="38047115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44305" y="1462405"/>
            <a:ext cx="10515600" cy="1325563"/>
          </a:xfrm>
        </p:spPr>
        <p:txBody>
          <a:bodyPr>
            <a:noAutofit/>
          </a:bodyPr>
          <a:lstStyle/>
          <a:p>
            <a:r>
              <a:rPr lang="en-US" sz="5400" b="1" dirty="0" smtClean="0"/>
              <a:t>Our "lizard brain” will make decisions for us…. IF we let it!</a:t>
            </a:r>
            <a:endParaRPr lang="en-US" sz="5400" b="1" dirty="0"/>
          </a:p>
        </p:txBody>
      </p:sp>
      <p:pic>
        <p:nvPicPr>
          <p:cNvPr id="10242" name="Picture 2" descr="https://lumbertribe.files.wordpress.com/2012/08/lizard.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14868" y="2507500"/>
            <a:ext cx="5134708" cy="395131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rot="20477368">
            <a:off x="618979" y="4600135"/>
            <a:ext cx="4642338" cy="1015663"/>
          </a:xfrm>
          <a:prstGeom prst="rect">
            <a:avLst/>
          </a:prstGeom>
          <a:noFill/>
        </p:spPr>
        <p:txBody>
          <a:bodyPr wrap="square" rtlCol="0">
            <a:spAutoFit/>
          </a:bodyPr>
          <a:lstStyle/>
          <a:p>
            <a:r>
              <a:rPr lang="en-US" sz="6000" b="1" i="1" dirty="0" smtClean="0">
                <a:solidFill>
                  <a:srgbClr val="C00000"/>
                </a:solidFill>
              </a:rPr>
              <a:t>And We Will!</a:t>
            </a:r>
            <a:endParaRPr lang="en-US" sz="6000" b="1" i="1" dirty="0">
              <a:solidFill>
                <a:srgbClr val="C00000"/>
              </a:solidFill>
            </a:endParaRPr>
          </a:p>
        </p:txBody>
      </p:sp>
    </p:spTree>
    <p:extLst>
      <p:ext uri="{BB962C8B-B14F-4D97-AF65-F5344CB8AC3E}">
        <p14:creationId xmlns:p14="http://schemas.microsoft.com/office/powerpoint/2010/main" xmlns="" val="85563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70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435">
                                          <p:stCondLst>
                                            <p:cond delay="0"/>
                                          </p:stCondLst>
                                        </p:cTn>
                                        <p:tgtEl>
                                          <p:spTgt spid="7"/>
                                        </p:tgtEl>
                                      </p:cBhvr>
                                    </p:animEffect>
                                    <p:anim calcmode="lin" valueType="num">
                                      <p:cBhvr>
                                        <p:cTn id="8" dur="1367"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7"/>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7"/>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7"/>
                                        </p:tgtEl>
                                        <p:attrNameLst>
                                          <p:attrName>ppt_y</p:attrName>
                                        </p:attrNameLst>
                                      </p:cBhvr>
                                      <p:tavLst>
                                        <p:tav tm="0" fmla="#ppt_y-sin(pi*$)/81">
                                          <p:val>
                                            <p:fltVal val="0"/>
                                          </p:val>
                                        </p:tav>
                                        <p:tav tm="100000">
                                          <p:val>
                                            <p:fltVal val="1"/>
                                          </p:val>
                                        </p:tav>
                                      </p:tavLst>
                                    </p:anim>
                                    <p:animScale>
                                      <p:cBhvr>
                                        <p:cTn id="13" dur="20">
                                          <p:stCondLst>
                                            <p:cond delay="487"/>
                                          </p:stCondLst>
                                        </p:cTn>
                                        <p:tgtEl>
                                          <p:spTgt spid="7"/>
                                        </p:tgtEl>
                                      </p:cBhvr>
                                      <p:to x="100000" y="60000"/>
                                    </p:animScale>
                                    <p:animScale>
                                      <p:cBhvr>
                                        <p:cTn id="14" dur="124" decel="50000">
                                          <p:stCondLst>
                                            <p:cond delay="507"/>
                                          </p:stCondLst>
                                        </p:cTn>
                                        <p:tgtEl>
                                          <p:spTgt spid="7"/>
                                        </p:tgtEl>
                                      </p:cBhvr>
                                      <p:to x="100000" y="100000"/>
                                    </p:animScale>
                                    <p:animScale>
                                      <p:cBhvr>
                                        <p:cTn id="15" dur="20">
                                          <p:stCondLst>
                                            <p:cond delay="984"/>
                                          </p:stCondLst>
                                        </p:cTn>
                                        <p:tgtEl>
                                          <p:spTgt spid="7"/>
                                        </p:tgtEl>
                                      </p:cBhvr>
                                      <p:to x="100000" y="80000"/>
                                    </p:animScale>
                                    <p:animScale>
                                      <p:cBhvr>
                                        <p:cTn id="16" dur="124" decel="50000">
                                          <p:stCondLst>
                                            <p:cond delay="1004"/>
                                          </p:stCondLst>
                                        </p:cTn>
                                        <p:tgtEl>
                                          <p:spTgt spid="7"/>
                                        </p:tgtEl>
                                      </p:cBhvr>
                                      <p:to x="100000" y="100000"/>
                                    </p:animScale>
                                    <p:animScale>
                                      <p:cBhvr>
                                        <p:cTn id="17" dur="20">
                                          <p:stCondLst>
                                            <p:cond delay="1231"/>
                                          </p:stCondLst>
                                        </p:cTn>
                                        <p:tgtEl>
                                          <p:spTgt spid="7"/>
                                        </p:tgtEl>
                                      </p:cBhvr>
                                      <p:to x="100000" y="90000"/>
                                    </p:animScale>
                                    <p:animScale>
                                      <p:cBhvr>
                                        <p:cTn id="18" dur="124" decel="50000">
                                          <p:stCondLst>
                                            <p:cond delay="1251"/>
                                          </p:stCondLst>
                                        </p:cTn>
                                        <p:tgtEl>
                                          <p:spTgt spid="7"/>
                                        </p:tgtEl>
                                      </p:cBhvr>
                                      <p:to x="100000" y="100000"/>
                                    </p:animScale>
                                    <p:animScale>
                                      <p:cBhvr>
                                        <p:cTn id="19" dur="20">
                                          <p:stCondLst>
                                            <p:cond delay="1356"/>
                                          </p:stCondLst>
                                        </p:cTn>
                                        <p:tgtEl>
                                          <p:spTgt spid="7"/>
                                        </p:tgtEl>
                                      </p:cBhvr>
                                      <p:to x="100000" y="95000"/>
                                    </p:animScale>
                                    <p:animScale>
                                      <p:cBhvr>
                                        <p:cTn id="20" dur="124" decel="50000">
                                          <p:stCondLst>
                                            <p:cond delay="1376"/>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1125415" y="1252025"/>
            <a:ext cx="9664505" cy="3046988"/>
          </a:xfrm>
          <a:prstGeom prst="rect">
            <a:avLst/>
          </a:prstGeom>
          <a:noFill/>
        </p:spPr>
        <p:txBody>
          <a:bodyPr wrap="square" rtlCol="0">
            <a:spAutoFit/>
          </a:bodyPr>
          <a:lstStyle/>
          <a:p>
            <a:r>
              <a:rPr lang="en-US" sz="4800" dirty="0" smtClean="0"/>
              <a:t>“Then Jesus was led by the Spirit into the wilderness to be tempted by the devil.  After fasting forty days and forty nights, he was </a:t>
            </a:r>
            <a:r>
              <a:rPr lang="en-US" sz="4800" dirty="0" err="1" smtClean="0"/>
              <a:t>hungry”</a:t>
            </a:r>
            <a:r>
              <a:rPr lang="en-US" sz="4800" baseline="-25000" dirty="0" err="1" smtClean="0"/>
              <a:t>Matt</a:t>
            </a:r>
            <a:r>
              <a:rPr lang="en-US" sz="4800" baseline="-25000" dirty="0" smtClean="0"/>
              <a:t>. 4:1-2</a:t>
            </a:r>
            <a:endParaRPr lang="en-US" sz="4800" baseline="-25000" dirty="0"/>
          </a:p>
        </p:txBody>
      </p:sp>
    </p:spTree>
    <p:extLst>
      <p:ext uri="{BB962C8B-B14F-4D97-AF65-F5344CB8AC3E}">
        <p14:creationId xmlns:p14="http://schemas.microsoft.com/office/powerpoint/2010/main" xmlns="" val="6791718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5" name="Oval 4"/>
          <p:cNvSpPr/>
          <p:nvPr/>
        </p:nvSpPr>
        <p:spPr>
          <a:xfrm>
            <a:off x="2222695" y="196948"/>
            <a:ext cx="7047914" cy="64148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346917" y="423744"/>
            <a:ext cx="3137095" cy="954107"/>
          </a:xfrm>
          <a:prstGeom prst="rect">
            <a:avLst/>
          </a:prstGeom>
          <a:noFill/>
        </p:spPr>
        <p:txBody>
          <a:bodyPr wrap="square" rtlCol="0">
            <a:spAutoFit/>
          </a:bodyPr>
          <a:lstStyle/>
          <a:p>
            <a:r>
              <a:rPr lang="en-US" sz="2800" b="1" dirty="0" smtClean="0"/>
              <a:t>Conscious</a:t>
            </a:r>
            <a:r>
              <a:rPr lang="en-US" sz="2800" dirty="0" smtClean="0"/>
              <a:t> </a:t>
            </a:r>
            <a:r>
              <a:rPr lang="en-US" sz="2800" b="1" dirty="0" smtClean="0"/>
              <a:t>Mind-</a:t>
            </a:r>
            <a:r>
              <a:rPr lang="en-US" sz="2800" dirty="0" smtClean="0"/>
              <a:t> </a:t>
            </a:r>
            <a:r>
              <a:rPr lang="en-US" sz="2800" b="1" dirty="0" smtClean="0"/>
              <a:t>10% of</a:t>
            </a:r>
            <a:r>
              <a:rPr lang="en-US" sz="2800" dirty="0" smtClean="0"/>
              <a:t> </a:t>
            </a:r>
            <a:r>
              <a:rPr lang="en-US" sz="2800" b="1" dirty="0" smtClean="0"/>
              <a:t>Decisions</a:t>
            </a:r>
            <a:endParaRPr lang="en-US" sz="2800" b="1" dirty="0"/>
          </a:p>
        </p:txBody>
      </p:sp>
      <p:sp>
        <p:nvSpPr>
          <p:cNvPr id="7" name="TextBox 6"/>
          <p:cNvSpPr txBox="1"/>
          <p:nvPr/>
        </p:nvSpPr>
        <p:spPr>
          <a:xfrm>
            <a:off x="4237890" y="5430128"/>
            <a:ext cx="3165231" cy="800219"/>
          </a:xfrm>
          <a:prstGeom prst="rect">
            <a:avLst/>
          </a:prstGeom>
          <a:noFill/>
        </p:spPr>
        <p:txBody>
          <a:bodyPr wrap="square" rtlCol="0">
            <a:spAutoFit/>
          </a:bodyPr>
          <a:lstStyle/>
          <a:p>
            <a:r>
              <a:rPr lang="en-US" sz="2800" b="1" dirty="0" smtClean="0"/>
              <a:t>Analytical</a:t>
            </a:r>
            <a:r>
              <a:rPr lang="en-US" sz="2800" dirty="0" smtClean="0"/>
              <a:t>   	</a:t>
            </a:r>
            <a:r>
              <a:rPr lang="en-US" sz="2800" b="1" dirty="0" smtClean="0"/>
              <a:t>Logical</a:t>
            </a:r>
            <a:r>
              <a:rPr lang="en-US" sz="2800" dirty="0" smtClean="0"/>
              <a:t> </a:t>
            </a:r>
            <a:r>
              <a:rPr lang="en-US" dirty="0" smtClean="0"/>
              <a:t>	</a:t>
            </a:r>
            <a:endParaRPr lang="en-US" dirty="0"/>
          </a:p>
        </p:txBody>
      </p:sp>
      <p:sp>
        <p:nvSpPr>
          <p:cNvPr id="8" name="Oval 7"/>
          <p:cNvSpPr/>
          <p:nvPr/>
        </p:nvSpPr>
        <p:spPr>
          <a:xfrm>
            <a:off x="2806503" y="1377851"/>
            <a:ext cx="6028007" cy="401007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Subconscious Mind – 90% of Decisions</a:t>
            </a:r>
          </a:p>
          <a:p>
            <a:pPr marL="285750" indent="-285750" algn="ctr">
              <a:buFont typeface="Arial" panose="020B0604020202020204" pitchFamily="34" charset="0"/>
              <a:buChar char="•"/>
            </a:pPr>
            <a:r>
              <a:rPr lang="en-US" sz="2400" b="1" dirty="0" smtClean="0"/>
              <a:t>Imagination</a:t>
            </a:r>
          </a:p>
          <a:p>
            <a:pPr marL="285750" indent="-285750" algn="ctr">
              <a:buFont typeface="Arial" panose="020B0604020202020204" pitchFamily="34" charset="0"/>
              <a:buChar char="•"/>
            </a:pPr>
            <a:r>
              <a:rPr lang="en-US" sz="2400" b="1" dirty="0" smtClean="0"/>
              <a:t>Self-concept</a:t>
            </a:r>
          </a:p>
          <a:p>
            <a:pPr marL="285750" indent="-285750" algn="ctr">
              <a:buFont typeface="Arial" panose="020B0604020202020204" pitchFamily="34" charset="0"/>
              <a:buChar char="•"/>
            </a:pPr>
            <a:r>
              <a:rPr lang="en-US" sz="2400" b="1" dirty="0" smtClean="0"/>
              <a:t>Beliefs</a:t>
            </a:r>
          </a:p>
          <a:p>
            <a:pPr marL="285750" indent="-285750" algn="ctr">
              <a:buFont typeface="Arial" panose="020B0604020202020204" pitchFamily="34" charset="0"/>
              <a:buChar char="•"/>
            </a:pPr>
            <a:r>
              <a:rPr lang="en-US" sz="2400" b="1" dirty="0" smtClean="0"/>
              <a:t>Habits</a:t>
            </a:r>
          </a:p>
          <a:p>
            <a:pPr marL="285750" indent="-285750" algn="ctr">
              <a:buFont typeface="Arial" panose="020B0604020202020204" pitchFamily="34" charset="0"/>
              <a:buChar char="•"/>
            </a:pPr>
            <a:r>
              <a:rPr lang="en-US" sz="2400" b="1" dirty="0" smtClean="0"/>
              <a:t>Memory </a:t>
            </a:r>
          </a:p>
          <a:p>
            <a:pPr marL="285750" indent="-285750" algn="ctr">
              <a:buFont typeface="Arial" panose="020B0604020202020204" pitchFamily="34" charset="0"/>
              <a:buChar char="•"/>
            </a:pPr>
            <a:r>
              <a:rPr lang="en-US" sz="2400" b="1" dirty="0" smtClean="0"/>
              <a:t>Emotions</a:t>
            </a:r>
          </a:p>
          <a:p>
            <a:pPr marL="285750" indent="-285750" algn="ctr">
              <a:buFont typeface="Arial" panose="020B0604020202020204" pitchFamily="34" charset="0"/>
              <a:buChar char="•"/>
            </a:pPr>
            <a:r>
              <a:rPr lang="en-US" sz="2400" b="1" dirty="0" smtClean="0"/>
              <a:t>Instincts and reflex actions</a:t>
            </a:r>
            <a:endParaRPr lang="en-US" sz="2400" b="1" dirty="0"/>
          </a:p>
        </p:txBody>
      </p:sp>
      <p:sp>
        <p:nvSpPr>
          <p:cNvPr id="9" name="TextBox 8"/>
          <p:cNvSpPr txBox="1"/>
          <p:nvPr/>
        </p:nvSpPr>
        <p:spPr>
          <a:xfrm>
            <a:off x="4797083" y="6091311"/>
            <a:ext cx="1969477" cy="523220"/>
          </a:xfrm>
          <a:prstGeom prst="rect">
            <a:avLst/>
          </a:prstGeom>
          <a:noFill/>
        </p:spPr>
        <p:txBody>
          <a:bodyPr wrap="square" rtlCol="0">
            <a:spAutoFit/>
          </a:bodyPr>
          <a:lstStyle/>
          <a:p>
            <a:r>
              <a:rPr lang="en-US" sz="2800" b="1" dirty="0" smtClean="0"/>
              <a:t>Willpower</a:t>
            </a:r>
            <a:endParaRPr lang="en-US" b="1" dirty="0"/>
          </a:p>
        </p:txBody>
      </p:sp>
    </p:spTree>
    <p:extLst>
      <p:ext uri="{BB962C8B-B14F-4D97-AF65-F5344CB8AC3E}">
        <p14:creationId xmlns:p14="http://schemas.microsoft.com/office/powerpoint/2010/main" xmlns="" val="2668525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AutoShape 2" descr="Image result for amygdal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amygdal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18" name="Picture 6" descr="http://brainconnection.brainhq.com/wp-content/uploads/2013/02/amygda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33678" y="2293034"/>
            <a:ext cx="4772241" cy="419957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434905" y="478302"/>
            <a:ext cx="6977575" cy="769441"/>
          </a:xfrm>
          <a:prstGeom prst="rect">
            <a:avLst/>
          </a:prstGeom>
          <a:noFill/>
        </p:spPr>
        <p:txBody>
          <a:bodyPr wrap="square" rtlCol="0">
            <a:spAutoFit/>
          </a:bodyPr>
          <a:lstStyle/>
          <a:p>
            <a:r>
              <a:rPr lang="en-US" sz="4400" dirty="0" smtClean="0"/>
              <a:t>The Brain’s Emotional Center</a:t>
            </a:r>
            <a:endParaRPr lang="en-US" sz="4400" dirty="0"/>
          </a:p>
        </p:txBody>
      </p:sp>
    </p:spTree>
    <p:extLst>
      <p:ext uri="{BB962C8B-B14F-4D97-AF65-F5344CB8AC3E}">
        <p14:creationId xmlns:p14="http://schemas.microsoft.com/office/powerpoint/2010/main" xmlns="" val="38343080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14338" name="Picture 2" descr="http://i162.photobucket.com/albums/t241/tron777/stea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06406" y="1165274"/>
            <a:ext cx="7304058" cy="52355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397912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5362" name="Picture 2" descr="http://www.welikeviral.com/files/2014/12/8325_8_site.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2012" y="928467"/>
            <a:ext cx="5838712" cy="4377081"/>
          </a:xfrm>
          <a:prstGeom prst="rect">
            <a:avLst/>
          </a:prstGeom>
          <a:noFill/>
          <a:effectLst>
            <a:softEdge rad="228600"/>
          </a:effectLst>
          <a:extLst>
            <a:ext uri="{909E8E84-426E-40DD-AFC4-6F175D3DCCD1}">
              <a14:hiddenFill xmlns:a14="http://schemas.microsoft.com/office/drawing/2010/main" xmlns="">
                <a:solidFill>
                  <a:srgbClr val="FFFFFF"/>
                </a:solidFill>
              </a14:hiddenFill>
            </a:ext>
          </a:extLst>
        </p:spPr>
      </p:pic>
      <p:pic>
        <p:nvPicPr>
          <p:cNvPr id="15364" name="Picture 4" descr="http://www.critterbabies.com/wp-content/gallery/kittens/Cute-Kitten-kittens-16122946-1280-80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00724" y="2879546"/>
            <a:ext cx="5228854" cy="3268035"/>
          </a:xfrm>
          <a:prstGeom prst="rect">
            <a:avLst/>
          </a:prstGeom>
          <a:noFill/>
          <a:effectLst>
            <a:softEdge rad="1651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288982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16386" name="Picture 2" descr="http://www.videoskick.com/wp-content/uploads/2015/09/Red-Soft-Drinks-Hd-Wallpape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12511" y="504679"/>
            <a:ext cx="7953375" cy="5962650"/>
          </a:xfrm>
          <a:prstGeom prst="rect">
            <a:avLst/>
          </a:prstGeom>
          <a:noFill/>
          <a:effectLst>
            <a:softEdge rad="2413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581554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17410" name="Picture 2" descr="http://41.media.tumblr.com/e923e3faae07e1811a69a9e742494d65/tumblr_nq9disYGft1tgvuwmo1_50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31944" y="137145"/>
            <a:ext cx="9742848" cy="6488738"/>
          </a:xfrm>
          <a:prstGeom prst="rect">
            <a:avLst/>
          </a:prstGeom>
          <a:noFill/>
          <a:effectLst>
            <a:softEdge rad="1651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453496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solidFill>
                  <a:schemeClr val="accent1">
                    <a:lumMod val="50000"/>
                  </a:schemeClr>
                </a:solidFill>
              </a:rPr>
              <a:t>A Look at our Brain and Self-Control</a:t>
            </a:r>
            <a:endParaRPr lang="en-US" sz="5400" b="1" dirty="0">
              <a:solidFill>
                <a:schemeClr val="accent1">
                  <a:lumMod val="50000"/>
                </a:schemeClr>
              </a:solidFill>
            </a:endParaRPr>
          </a:p>
        </p:txBody>
      </p:sp>
      <p:pic>
        <p:nvPicPr>
          <p:cNvPr id="4100" name="Picture 4" descr="https://c.o0bg.com/rf/image_460w/Boston/2011-2020/2011/11/03/BostonGlobe.com/Lifestyle/Images/brain%201.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07724" y="2117340"/>
            <a:ext cx="6018663" cy="44354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529557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1228298" y="1547447"/>
            <a:ext cx="10039924" cy="4524315"/>
          </a:xfrm>
          <a:prstGeom prst="rect">
            <a:avLst/>
          </a:prstGeom>
          <a:solidFill>
            <a:schemeClr val="bg1"/>
          </a:solidFill>
        </p:spPr>
        <p:txBody>
          <a:bodyPr wrap="square">
            <a:spAutoFit/>
          </a:bodyPr>
          <a:lstStyle/>
          <a:p>
            <a:r>
              <a:rPr lang="en-US" sz="3600" dirty="0" smtClean="0">
                <a:solidFill>
                  <a:srgbClr val="001320"/>
                </a:solidFill>
                <a:latin typeface="Trebuchet"/>
              </a:rPr>
              <a:t>Therefore </a:t>
            </a:r>
            <a:r>
              <a:rPr lang="en-US" sz="3600" dirty="0">
                <a:solidFill>
                  <a:srgbClr val="001320"/>
                </a:solidFill>
                <a:latin typeface="Trebuchet"/>
              </a:rPr>
              <a:t>I urge you, brethren, by the mercies of God, to present your bodies a living and holy sacrifice, acceptable to God, </a:t>
            </a:r>
            <a:r>
              <a:rPr lang="en-US" sz="3600" i="1" dirty="0">
                <a:solidFill>
                  <a:srgbClr val="001320"/>
                </a:solidFill>
                <a:latin typeface="Trebuchet"/>
              </a:rPr>
              <a:t>which is</a:t>
            </a:r>
            <a:r>
              <a:rPr lang="en-US" sz="3600" dirty="0">
                <a:solidFill>
                  <a:srgbClr val="001320"/>
                </a:solidFill>
                <a:latin typeface="Trebuchet"/>
              </a:rPr>
              <a:t> your spiritual service of worship. </a:t>
            </a:r>
            <a:r>
              <a:rPr lang="en-US" sz="3600" dirty="0" smtClean="0">
                <a:solidFill>
                  <a:srgbClr val="001320"/>
                </a:solidFill>
                <a:latin typeface="Trebuchet"/>
              </a:rPr>
              <a:t>And </a:t>
            </a:r>
            <a:r>
              <a:rPr lang="en-US" sz="3600" dirty="0">
                <a:solidFill>
                  <a:srgbClr val="001320"/>
                </a:solidFill>
                <a:latin typeface="Trebuchet"/>
              </a:rPr>
              <a:t>do not be conformed to this world, but be </a:t>
            </a:r>
            <a:r>
              <a:rPr lang="en-US" sz="3600" b="1" u="sng" dirty="0">
                <a:solidFill>
                  <a:srgbClr val="001320"/>
                </a:solidFill>
                <a:latin typeface="Trebuchet"/>
              </a:rPr>
              <a:t>transformed by the renewing of your mind</a:t>
            </a:r>
            <a:r>
              <a:rPr lang="en-US" sz="3600" dirty="0">
                <a:solidFill>
                  <a:srgbClr val="001320"/>
                </a:solidFill>
                <a:latin typeface="Trebuchet"/>
              </a:rPr>
              <a:t>, so that you may prove what the will of God is, that which is good and acceptable and perfect</a:t>
            </a:r>
            <a:endParaRPr lang="en-US" sz="3600" dirty="0"/>
          </a:p>
        </p:txBody>
      </p:sp>
      <p:sp>
        <p:nvSpPr>
          <p:cNvPr id="5" name="TextBox 4"/>
          <p:cNvSpPr txBox="1"/>
          <p:nvPr/>
        </p:nvSpPr>
        <p:spPr>
          <a:xfrm>
            <a:off x="709684" y="327546"/>
            <a:ext cx="10181229" cy="1015663"/>
          </a:xfrm>
          <a:prstGeom prst="rect">
            <a:avLst/>
          </a:prstGeom>
          <a:noFill/>
        </p:spPr>
        <p:txBody>
          <a:bodyPr wrap="square" rtlCol="0">
            <a:spAutoFit/>
          </a:bodyPr>
          <a:lstStyle/>
          <a:p>
            <a:pPr algn="ctr"/>
            <a:r>
              <a:rPr lang="en-US" sz="6000" dirty="0" smtClean="0"/>
              <a:t>Romans 12:1-2</a:t>
            </a:r>
            <a:endParaRPr lang="en-US" sz="6000" dirty="0"/>
          </a:p>
        </p:txBody>
      </p:sp>
    </p:spTree>
    <p:extLst>
      <p:ext uri="{BB962C8B-B14F-4D97-AF65-F5344CB8AC3E}">
        <p14:creationId xmlns:p14="http://schemas.microsoft.com/office/powerpoint/2010/main" xmlns="" val="3505398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3329" y="390843"/>
            <a:ext cx="10939976" cy="2746252"/>
          </a:xfrm>
        </p:spPr>
        <p:txBody>
          <a:bodyPr>
            <a:normAutofit/>
          </a:bodyPr>
          <a:lstStyle/>
          <a:p>
            <a:pPr algn="l"/>
            <a:r>
              <a:rPr lang="en-US" b="1" dirty="0" smtClean="0"/>
              <a:t>Psalms 119:92-112</a:t>
            </a:r>
            <a:br>
              <a:rPr lang="en-US" b="1" dirty="0" smtClean="0"/>
            </a:br>
            <a:r>
              <a:rPr lang="en-US" b="1" dirty="0" smtClean="0"/>
              <a:t/>
            </a:r>
            <a:br>
              <a:rPr lang="en-US" b="1" dirty="0" smtClean="0"/>
            </a:br>
            <a:r>
              <a:rPr lang="en-US" b="1" dirty="0" smtClean="0"/>
              <a:t>			Retraining Our Heart…</a:t>
            </a:r>
            <a:endParaRPr lang="en-US" b="1" dirty="0"/>
          </a:p>
        </p:txBody>
      </p:sp>
      <p:sp>
        <p:nvSpPr>
          <p:cNvPr id="3" name="Subtitle 2"/>
          <p:cNvSpPr>
            <a:spLocks noGrp="1"/>
          </p:cNvSpPr>
          <p:nvPr>
            <p:ph type="subTitle" idx="1"/>
          </p:nvPr>
        </p:nvSpPr>
        <p:spPr>
          <a:xfrm>
            <a:off x="2705686" y="4305423"/>
            <a:ext cx="9144000" cy="1655762"/>
          </a:xfrm>
        </p:spPr>
        <p:txBody>
          <a:bodyPr>
            <a:normAutofit/>
          </a:bodyPr>
          <a:lstStyle/>
          <a:p>
            <a:r>
              <a:rPr lang="en-US" sz="4000" b="1" dirty="0" smtClean="0">
                <a:solidFill>
                  <a:srgbClr val="C00000"/>
                </a:solidFill>
              </a:rPr>
              <a:t>….thus taming our lizard brain!</a:t>
            </a:r>
            <a:endParaRPr lang="en-US" sz="4000" b="1" dirty="0">
              <a:solidFill>
                <a:srgbClr val="C00000"/>
              </a:solidFill>
            </a:endParaRPr>
          </a:p>
        </p:txBody>
      </p:sp>
    </p:spTree>
    <p:extLst>
      <p:ext uri="{BB962C8B-B14F-4D97-AF65-F5344CB8AC3E}">
        <p14:creationId xmlns:p14="http://schemas.microsoft.com/office/powerpoint/2010/main" xmlns="" val="212957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Image result for spinal reflex arc"/>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74691" y="2770496"/>
            <a:ext cx="3895626" cy="343923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501254" y="300250"/>
            <a:ext cx="8666328" cy="1015663"/>
          </a:xfrm>
          <a:prstGeom prst="rect">
            <a:avLst/>
          </a:prstGeom>
          <a:noFill/>
        </p:spPr>
        <p:txBody>
          <a:bodyPr wrap="square" rtlCol="0">
            <a:spAutoFit/>
          </a:bodyPr>
          <a:lstStyle/>
          <a:p>
            <a:pPr algn="ctr"/>
            <a:r>
              <a:rPr lang="en-US" sz="6000" dirty="0" smtClean="0"/>
              <a:t>A Simple Spinal Reflex</a:t>
            </a:r>
            <a:endParaRPr lang="en-US" sz="6000" dirty="0"/>
          </a:p>
        </p:txBody>
      </p:sp>
    </p:spTree>
    <p:extLst>
      <p:ext uri="{BB962C8B-B14F-4D97-AF65-F5344CB8AC3E}">
        <p14:creationId xmlns:p14="http://schemas.microsoft.com/office/powerpoint/2010/main" xmlns="" val="416847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Patellar Reflex</a:t>
            </a:r>
            <a:endParaRPr lang="en-US" b="1" dirty="0"/>
          </a:p>
        </p:txBody>
      </p:sp>
      <p:pic>
        <p:nvPicPr>
          <p:cNvPr id="4" name="35Fhx9-DZC8"/>
          <p:cNvPicPr>
            <a:picLocks noGrp="1" noRot="1" noChangeAspect="1"/>
          </p:cNvPicPr>
          <p:nvPr>
            <p:ph idx="1"/>
            <a:videoFile r:link="rId1"/>
          </p:nvPr>
        </p:nvPicPr>
        <p:blipFill>
          <a:blip r:embed="rId3" cstate="print"/>
          <a:stretch>
            <a:fillRect/>
          </a:stretch>
        </p:blipFill>
        <p:spPr>
          <a:xfrm>
            <a:off x="2030985" y="2211814"/>
            <a:ext cx="7904586" cy="4446330"/>
          </a:xfrm>
          <a:prstGeom prst="rect">
            <a:avLst/>
          </a:prstGeom>
        </p:spPr>
      </p:pic>
    </p:spTree>
    <p:extLst>
      <p:ext uri="{BB962C8B-B14F-4D97-AF65-F5344CB8AC3E}">
        <p14:creationId xmlns:p14="http://schemas.microsoft.com/office/powerpoint/2010/main" xmlns="" val="3346839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hsc.csu.edu.au/senior_science/options/pharma/3061/ReflexArc.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78423" y="2162040"/>
            <a:ext cx="4776717" cy="455729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651379" y="368490"/>
            <a:ext cx="8543499" cy="830997"/>
          </a:xfrm>
          <a:prstGeom prst="rect">
            <a:avLst/>
          </a:prstGeom>
          <a:noFill/>
        </p:spPr>
        <p:txBody>
          <a:bodyPr wrap="square" rtlCol="0">
            <a:spAutoFit/>
          </a:bodyPr>
          <a:lstStyle/>
          <a:p>
            <a:pPr algn="ctr"/>
            <a:r>
              <a:rPr lang="en-US" sz="4800" dirty="0" smtClean="0"/>
              <a:t>The Brains Role in a Reflex?</a:t>
            </a:r>
            <a:endParaRPr lang="en-US" sz="4800" dirty="0"/>
          </a:p>
        </p:txBody>
      </p:sp>
    </p:spTree>
    <p:extLst>
      <p:ext uri="{BB962C8B-B14F-4D97-AF65-F5344CB8AC3E}">
        <p14:creationId xmlns:p14="http://schemas.microsoft.com/office/powerpoint/2010/main" xmlns="" val="4148179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hsc.csu.edu.au/senior_science/options/pharma/3061/ReflexArc.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56096" y="2074460"/>
            <a:ext cx="4230806" cy="403645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651379" y="368490"/>
            <a:ext cx="8543499" cy="830997"/>
          </a:xfrm>
          <a:prstGeom prst="rect">
            <a:avLst/>
          </a:prstGeom>
          <a:noFill/>
        </p:spPr>
        <p:txBody>
          <a:bodyPr wrap="square" rtlCol="0">
            <a:spAutoFit/>
          </a:bodyPr>
          <a:lstStyle/>
          <a:p>
            <a:pPr algn="ctr"/>
            <a:r>
              <a:rPr lang="en-US" sz="4800" dirty="0" smtClean="0"/>
              <a:t>The Brains Role in a Reflex?</a:t>
            </a:r>
            <a:endParaRPr lang="en-US" sz="4800" dirty="0"/>
          </a:p>
        </p:txBody>
      </p:sp>
      <p:sp>
        <p:nvSpPr>
          <p:cNvPr id="3" name="Oval 2"/>
          <p:cNvSpPr/>
          <p:nvPr/>
        </p:nvSpPr>
        <p:spPr>
          <a:xfrm>
            <a:off x="3848670" y="2074460"/>
            <a:ext cx="2238232" cy="709683"/>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773161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academic.emporia.edu/sievertl/verstruc/crocdo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70293" y="1900688"/>
            <a:ext cx="2438874" cy="407045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normAutofit/>
          </a:bodyPr>
          <a:lstStyle/>
          <a:p>
            <a:r>
              <a:rPr lang="en-US" sz="7200" b="1" dirty="0" smtClean="0"/>
              <a:t>The Simple Reptile Brain</a:t>
            </a:r>
            <a:endParaRPr lang="en-US" sz="7200" b="1" dirty="0"/>
          </a:p>
        </p:txBody>
      </p:sp>
      <p:sp>
        <p:nvSpPr>
          <p:cNvPr id="3" name="Content Placeholder 2"/>
          <p:cNvSpPr>
            <a:spLocks noGrp="1"/>
          </p:cNvSpPr>
          <p:nvPr>
            <p:ph idx="1"/>
          </p:nvPr>
        </p:nvSpPr>
        <p:spPr/>
        <p:txBody>
          <a:bodyPr>
            <a:normAutofit lnSpcReduction="10000"/>
          </a:bodyPr>
          <a:lstStyle/>
          <a:p>
            <a:pPr marL="0" indent="0">
              <a:buNone/>
            </a:pPr>
            <a:r>
              <a:rPr lang="en-US" sz="6000" b="1" i="1" u="sng" dirty="0" smtClean="0"/>
              <a:t>Self </a:t>
            </a:r>
            <a:r>
              <a:rPr lang="en-US" sz="6000" b="1" dirty="0" smtClean="0"/>
              <a:t>and </a:t>
            </a:r>
            <a:r>
              <a:rPr lang="en-US" sz="6000" b="1" i="1" u="sng" dirty="0" smtClean="0"/>
              <a:t>Now</a:t>
            </a:r>
          </a:p>
          <a:p>
            <a:endParaRPr lang="en-US" dirty="0" smtClean="0"/>
          </a:p>
          <a:p>
            <a:r>
              <a:rPr lang="en-US" dirty="0" smtClean="0"/>
              <a:t>Survival</a:t>
            </a:r>
          </a:p>
          <a:p>
            <a:r>
              <a:rPr lang="en-US" dirty="0" smtClean="0"/>
              <a:t>Camouflage</a:t>
            </a:r>
          </a:p>
          <a:p>
            <a:r>
              <a:rPr lang="en-US" dirty="0" smtClean="0"/>
              <a:t>Defense </a:t>
            </a:r>
          </a:p>
          <a:p>
            <a:r>
              <a:rPr lang="en-US" dirty="0" smtClean="0"/>
              <a:t>Eating </a:t>
            </a:r>
          </a:p>
          <a:p>
            <a:r>
              <a:rPr lang="en-US" dirty="0" smtClean="0"/>
              <a:t>Reproduction </a:t>
            </a:r>
          </a:p>
          <a:p>
            <a:r>
              <a:rPr lang="en-US" dirty="0" smtClean="0"/>
              <a:t>Comfort</a:t>
            </a:r>
          </a:p>
          <a:p>
            <a:endParaRPr lang="en-US" dirty="0"/>
          </a:p>
        </p:txBody>
      </p:sp>
    </p:spTree>
    <p:extLst>
      <p:ext uri="{BB962C8B-B14F-4D97-AF65-F5344CB8AC3E}">
        <p14:creationId xmlns:p14="http://schemas.microsoft.com/office/powerpoint/2010/main" xmlns="" val="5635341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1">
              <a:lumMod val="40000"/>
              <a:lumOff val="60000"/>
            </a:schemeClr>
          </a:solidFill>
        </p:spPr>
        <p:txBody>
          <a:bodyPr/>
          <a:lstStyle/>
          <a:p>
            <a:pPr algn="ctr"/>
            <a:r>
              <a:rPr lang="en-US" b="1" dirty="0" smtClean="0"/>
              <a:t>Simple Solutions to Problems</a:t>
            </a:r>
            <a:endParaRPr lang="en-US" b="1" dirty="0"/>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142001" y="2152357"/>
            <a:ext cx="5877799" cy="3306262"/>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6172200" y="2152357"/>
            <a:ext cx="6021818" cy="3291840"/>
          </a:xfrm>
          <a:solidFill>
            <a:schemeClr val="bg1"/>
          </a:solidFill>
        </p:spPr>
      </p:pic>
    </p:spTree>
    <p:extLst>
      <p:ext uri="{BB962C8B-B14F-4D97-AF65-F5344CB8AC3E}">
        <p14:creationId xmlns:p14="http://schemas.microsoft.com/office/powerpoint/2010/main" xmlns="" val="29696291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1962</TotalTime>
  <Words>444</Words>
  <Application>Microsoft Office PowerPoint</Application>
  <PresentationFormat>Custom</PresentationFormat>
  <Paragraphs>65</Paragraphs>
  <Slides>31</Slides>
  <Notes>0</Notes>
  <HiddenSlides>0</HiddenSlides>
  <MMClips>1</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Slide 1</vt:lpstr>
      <vt:lpstr>Slide 2</vt:lpstr>
      <vt:lpstr>A Look at our Brain and Self-Control</vt:lpstr>
      <vt:lpstr>Slide 4</vt:lpstr>
      <vt:lpstr>Patellar Reflex</vt:lpstr>
      <vt:lpstr>Slide 6</vt:lpstr>
      <vt:lpstr>Slide 7</vt:lpstr>
      <vt:lpstr>The Simple Reptile Brain</vt:lpstr>
      <vt:lpstr>Simple Solutions to Problems</vt:lpstr>
      <vt:lpstr>Simply Seeking Comfort</vt:lpstr>
      <vt:lpstr>The Dog Brain</vt:lpstr>
      <vt:lpstr>Slide 12</vt:lpstr>
      <vt:lpstr>Slide 13</vt:lpstr>
      <vt:lpstr>Can you trust your lizard brain? </vt:lpstr>
      <vt:lpstr>Willpower!</vt:lpstr>
      <vt:lpstr>Slide 16</vt:lpstr>
      <vt:lpstr>HALT!</vt:lpstr>
      <vt:lpstr>Slide 18</vt:lpstr>
      <vt:lpstr>Control Our Situation</vt:lpstr>
      <vt:lpstr>Slide 20</vt:lpstr>
      <vt:lpstr>Slide 21</vt:lpstr>
      <vt:lpstr>Our "lizard brain” will make decisions for us…. IF we let it!</vt:lpstr>
      <vt:lpstr>Slide 23</vt:lpstr>
      <vt:lpstr>Slide 24</vt:lpstr>
      <vt:lpstr>Slide 25</vt:lpstr>
      <vt:lpstr>Slide 26</vt:lpstr>
      <vt:lpstr>Slide 27</vt:lpstr>
      <vt:lpstr>Slide 28</vt:lpstr>
      <vt:lpstr>Slide 29</vt:lpstr>
      <vt:lpstr>Slide 30</vt:lpstr>
      <vt:lpstr>Psalms 119:92-112     Retraining Our Heart…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Brain Biology and the Bible</dc:title>
  <dc:creator>Chris Craig</dc:creator>
  <cp:lastModifiedBy>Danny McKibben</cp:lastModifiedBy>
  <cp:revision>32</cp:revision>
  <dcterms:created xsi:type="dcterms:W3CDTF">2015-09-27T21:13:03Z</dcterms:created>
  <dcterms:modified xsi:type="dcterms:W3CDTF">2015-10-18T23:33:28Z</dcterms:modified>
</cp:coreProperties>
</file>