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2"/>
  </p:sldMasterIdLst>
  <p:notesMasterIdLst>
    <p:notesMasterId r:id="rId15"/>
  </p:notesMasterIdLst>
  <p:handoutMasterIdLst>
    <p:handoutMasterId r:id="rId16"/>
  </p:handoutMasterIdLst>
  <p:sldIdLst>
    <p:sldId id="256" r:id="rId3"/>
    <p:sldId id="263" r:id="rId4"/>
    <p:sldId id="264" r:id="rId5"/>
    <p:sldId id="268" r:id="rId6"/>
    <p:sldId id="269" r:id="rId7"/>
    <p:sldId id="265" r:id="rId8"/>
    <p:sldId id="266" r:id="rId9"/>
    <p:sldId id="267" r:id="rId10"/>
    <p:sldId id="259" r:id="rId11"/>
    <p:sldId id="260" r:id="rId12"/>
    <p:sldId id="261"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22397" autoAdjust="0"/>
    <p:restoredTop sz="92769" autoAdjust="0"/>
  </p:normalViewPr>
  <p:slideViewPr>
    <p:cSldViewPr>
      <p:cViewPr>
        <p:scale>
          <a:sx n="64" d="100"/>
          <a:sy n="64" d="100"/>
        </p:scale>
        <p:origin x="-1243" y="-384"/>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9/13/2015</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9/13/2015</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32468E-C603-472F-B387-15A8259DFBF5}" type="slidenum">
              <a:rPr lang="en-US" smtClean="0"/>
              <a:pPr>
                <a:defRPr/>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72EC06-820F-4D50-9223-25E8AAC43F42}" type="slidenum">
              <a:rPr lang="en-US" smtClean="0"/>
              <a:pPr/>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E1A3CD-96A0-4227-9C82-464551CFEB5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9/13/2015</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9/13/2015</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9/13/2015</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9/13/2015</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9/13/2015</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9/13/2015</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17"/>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9/13/2015</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9/13/2015</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p:pull dir="d"/>
  </p:transition>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81200" y="4343400"/>
            <a:ext cx="6194066" cy="925223"/>
          </a:xfrm>
        </p:spPr>
        <p:txBody>
          <a:bodyPr>
            <a:normAutofit/>
          </a:bodyPr>
          <a:lstStyle/>
          <a:p>
            <a:pPr algn="ctr"/>
            <a:r>
              <a:rPr lang="en-US" sz="3600" dirty="0" smtClean="0">
                <a:solidFill>
                  <a:schemeClr val="accent6">
                    <a:lumMod val="75000"/>
                  </a:schemeClr>
                </a:solidFill>
              </a:rPr>
              <a:t>Luke 23:27-31</a:t>
            </a:r>
            <a:endParaRPr lang="en-US" sz="3600" dirty="0">
              <a:solidFill>
                <a:schemeClr val="accent6">
                  <a:lumMod val="75000"/>
                </a:schemeClr>
              </a:solidFill>
            </a:endParaRPr>
          </a:p>
        </p:txBody>
      </p:sp>
      <p:sp>
        <p:nvSpPr>
          <p:cNvPr id="3" name="Title 2"/>
          <p:cNvSpPr>
            <a:spLocks noGrp="1"/>
          </p:cNvSpPr>
          <p:nvPr>
            <p:ph type="ctrTitle"/>
          </p:nvPr>
        </p:nvSpPr>
        <p:spPr>
          <a:xfrm>
            <a:off x="381000" y="2895600"/>
            <a:ext cx="8492214" cy="12414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“Daughters of Jerusalem”</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2362200" y="827782"/>
            <a:ext cx="6705600" cy="1077218"/>
          </a:xfrm>
          <a:prstGeom prst="rect">
            <a:avLst/>
          </a:prstGeom>
          <a:noFill/>
        </p:spPr>
        <p:txBody>
          <a:bodyPr wrap="square" rtlCol="0">
            <a:spAutoFit/>
          </a:bodyPr>
          <a:lstStyle/>
          <a:p>
            <a:r>
              <a:rPr lang="en-US" sz="3200" dirty="0" smtClean="0"/>
              <a:t>Could you explain (</a:t>
            </a:r>
            <a:r>
              <a:rPr lang="en-US" sz="3200" dirty="0" err="1" smtClean="0"/>
              <a:t>luke</a:t>
            </a:r>
            <a:r>
              <a:rPr lang="en-US" sz="3200" dirty="0" smtClean="0"/>
              <a:t> 23:29-31) to me please? Thank you.</a:t>
            </a:r>
            <a:endParaRPr lang="en-US" sz="3200"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anim calcmode="lin" valueType="num">
                                      <p:cBhvr>
                                        <p:cTn id="22" dur="2000" fill="hold"/>
                                        <p:tgtEl>
                                          <p:spTgt spid="3"/>
                                        </p:tgtEl>
                                        <p:attrNameLst>
                                          <p:attrName>ppt_x</p:attrName>
                                        </p:attrNameLst>
                                      </p:cBhvr>
                                      <p:tavLst>
                                        <p:tav tm="0">
                                          <p:val>
                                            <p:strVal val="#ppt_x"/>
                                          </p:val>
                                        </p:tav>
                                        <p:tav tm="100000">
                                          <p:val>
                                            <p:strVal val="#ppt_x"/>
                                          </p:val>
                                        </p:tav>
                                      </p:tavLst>
                                    </p:anim>
                                    <p:anim calcmode="lin" valueType="num">
                                      <p:cBhvr>
                                        <p:cTn id="23"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457200"/>
            <a:ext cx="8382000" cy="685800"/>
          </a:xfrm>
          <a:noFill/>
          <a:ln/>
        </p:spPr>
        <p:style>
          <a:lnRef idx="0">
            <a:schemeClr val="accent6"/>
          </a:lnRef>
          <a:fillRef idx="3">
            <a:schemeClr val="accent6"/>
          </a:fillRef>
          <a:effectRef idx="3">
            <a:schemeClr val="accent6"/>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This Do In Remembrance of Me</a:t>
            </a:r>
          </a:p>
        </p:txBody>
      </p:sp>
      <p:sp>
        <p:nvSpPr>
          <p:cNvPr id="11267" name="Rectangle 3"/>
          <p:cNvSpPr>
            <a:spLocks noChangeArrowheads="1"/>
          </p:cNvSpPr>
          <p:nvPr/>
        </p:nvSpPr>
        <p:spPr bwMode="auto">
          <a:xfrm>
            <a:off x="304800" y="1492508"/>
            <a:ext cx="8534400" cy="4832092"/>
          </a:xfrm>
          <a:prstGeom prst="rect">
            <a:avLst/>
          </a:prstGeom>
          <a:noFill/>
          <a:ln w="9525">
            <a:noFill/>
            <a:miter lim="800000"/>
            <a:headEnd/>
            <a:tailEnd/>
          </a:ln>
          <a:effectLst/>
        </p:spPr>
        <p:txBody>
          <a:bodyPr wrap="square">
            <a:spAutoFit/>
          </a:bodyPr>
          <a:lstStyle/>
          <a:p>
            <a:r>
              <a:rPr lang="en-US" sz="2800" dirty="0" smtClean="0">
                <a:solidFill>
                  <a:schemeClr val="accent5">
                    <a:lumMod val="75000"/>
                  </a:schemeClr>
                </a:solidFill>
              </a:rPr>
              <a:t>Is.53:3 </a:t>
            </a:r>
            <a:r>
              <a:rPr lang="en-US" sz="2800" dirty="0" smtClean="0"/>
              <a:t>He </a:t>
            </a:r>
            <a:r>
              <a:rPr lang="en-US" sz="2800" dirty="0"/>
              <a:t>was despised, and rejected of men; a man of sorrows, and acquainted with grief: and as one from whom men hide their face he was despised; and we esteemed him not. </a:t>
            </a:r>
          </a:p>
          <a:p>
            <a:r>
              <a:rPr lang="en-US" sz="2800" dirty="0" smtClean="0">
                <a:solidFill>
                  <a:schemeClr val="accent5">
                    <a:lumMod val="75000"/>
                  </a:schemeClr>
                </a:solidFill>
              </a:rPr>
              <a:t>Is.53:4</a:t>
            </a:r>
            <a:r>
              <a:rPr lang="en-US" sz="2800" dirty="0" smtClean="0">
                <a:solidFill>
                  <a:schemeClr val="bg1"/>
                </a:solidFill>
              </a:rPr>
              <a:t> </a:t>
            </a:r>
            <a:r>
              <a:rPr lang="en-US" sz="2800" dirty="0" smtClean="0"/>
              <a:t> </a:t>
            </a:r>
            <a:r>
              <a:rPr lang="en-US" sz="2800" dirty="0"/>
              <a:t>Surely he hath borne our griefs, and carried our sorrows; yet we did esteem him stricken, smitten of God, and afflicted. </a:t>
            </a:r>
          </a:p>
          <a:p>
            <a:r>
              <a:rPr lang="en-US" sz="2800" dirty="0" smtClean="0">
                <a:solidFill>
                  <a:schemeClr val="accent5">
                    <a:lumMod val="75000"/>
                  </a:schemeClr>
                </a:solidFill>
              </a:rPr>
              <a:t>Is.53:5</a:t>
            </a:r>
            <a:r>
              <a:rPr lang="en-US" sz="2800" dirty="0" smtClean="0"/>
              <a:t>  </a:t>
            </a:r>
            <a:r>
              <a:rPr lang="en-US" sz="2800" dirty="0"/>
              <a:t>But he was wounded for our transgressions, he was bruised for our iniquities; the chastisement of our peace was upon him; and with his stripes we are healed. </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dissolve">
                                      <p:cBhvr>
                                        <p:cTn id="7" dur="500"/>
                                        <p:tgtEl>
                                          <p:spTgt spid="11266">
                                            <p:txEl>
                                              <p:pRg st="0" end="0"/>
                                            </p:txEl>
                                          </p:spTgt>
                                        </p:tgtEl>
                                      </p:cBhvr>
                                    </p:animEffect>
                                  </p:childTnLst>
                                </p:cTn>
                              </p:par>
                            </p:childTnLst>
                          </p:cTn>
                        </p:par>
                        <p:par>
                          <p:cTn id="8" fill="hold">
                            <p:stCondLst>
                              <p:cond delay="3500"/>
                            </p:stCondLst>
                            <p:childTnLst>
                              <p:par>
                                <p:cTn id="9" presetID="22" presetClass="entr" presetSubtype="8" fill="hold" grpId="0" nodeType="afterEffect">
                                  <p:stCondLst>
                                    <p:cond delay="4000"/>
                                  </p:stCondLst>
                                  <p:iterate type="wd">
                                    <p:tmPct val="100000"/>
                                  </p:iterate>
                                  <p:childTnLst>
                                    <p:set>
                                      <p:cBhvr>
                                        <p:cTn id="10" dur="1" fill="hold">
                                          <p:stCondLst>
                                            <p:cond delay="0"/>
                                          </p:stCondLst>
                                        </p:cTn>
                                        <p:tgtEl>
                                          <p:spTgt spid="11267"/>
                                        </p:tgtEl>
                                        <p:attrNameLst>
                                          <p:attrName>style.visibility</p:attrName>
                                        </p:attrNameLst>
                                      </p:cBhvr>
                                      <p:to>
                                        <p:strVal val="visible"/>
                                      </p:to>
                                    </p:set>
                                    <p:animEffect transition="in" filter="wipe(left)">
                                      <p:cBhvr>
                                        <p:cTn id="11" dur="3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advAuto="5000"/>
      <p:bldP spid="1126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228600" y="228600"/>
            <a:ext cx="8686800" cy="1066800"/>
          </a:xfrm>
        </p:spPr>
        <p:txBody>
          <a:bodyPr>
            <a:noAutofit/>
          </a:bodyPr>
          <a:lstStyle/>
          <a:p>
            <a:pPr algn="ctr"/>
            <a:r>
              <a:rPr lang="en-US" sz="4800" dirty="0">
                <a:solidFill>
                  <a:schemeClr val="accent3">
                    <a:lumMod val="75000"/>
                  </a:schemeClr>
                </a:solidFill>
                <a:latin typeface="Arrus Blk BT" pitchFamily="18" charset="0"/>
              </a:rPr>
              <a:t>The </a:t>
            </a:r>
            <a:r>
              <a:rPr lang="en-US" sz="4800" dirty="0" smtClean="0">
                <a:solidFill>
                  <a:schemeClr val="accent3">
                    <a:lumMod val="75000"/>
                  </a:schemeClr>
                </a:solidFill>
                <a:latin typeface="Arrus Blk BT" pitchFamily="18" charset="0"/>
              </a:rPr>
              <a:t>Privilege of Giving</a:t>
            </a:r>
            <a:endParaRPr lang="en-US" sz="4800" dirty="0">
              <a:solidFill>
                <a:schemeClr val="accent3">
                  <a:lumMod val="75000"/>
                </a:schemeClr>
              </a:solidFill>
              <a:latin typeface="Arrus Blk BT" pitchFamily="18" charset="0"/>
            </a:endParaRPr>
          </a:p>
        </p:txBody>
      </p:sp>
      <p:sp>
        <p:nvSpPr>
          <p:cNvPr id="18434" name="Rectangle 2"/>
          <p:cNvSpPr>
            <a:spLocks noGrp="1" noChangeArrowheads="1"/>
          </p:cNvSpPr>
          <p:nvPr>
            <p:ph idx="1"/>
          </p:nvPr>
        </p:nvSpPr>
        <p:spPr>
          <a:xfrm>
            <a:off x="228600" y="1676400"/>
            <a:ext cx="8610600" cy="4572000"/>
          </a:xfrm>
        </p:spPr>
        <p:txBody>
          <a:bodyPr>
            <a:noAutofit/>
          </a:bodyPr>
          <a:lstStyle/>
          <a:p>
            <a:pPr algn="l">
              <a:buNone/>
            </a:pPr>
            <a:r>
              <a:rPr lang="en-US" sz="3600" cap="none" dirty="0" smtClean="0">
                <a:solidFill>
                  <a:schemeClr val="bg2">
                    <a:lumMod val="25000"/>
                  </a:schemeClr>
                </a:solidFill>
                <a:latin typeface="+mj-lt"/>
              </a:rPr>
              <a:t>“Now concerning the collection for the saints, as I have given order to the churches of Galatia, even so do ye.   </a:t>
            </a:r>
          </a:p>
          <a:p>
            <a:pPr algn="l">
              <a:buNone/>
            </a:pPr>
            <a:r>
              <a:rPr lang="en-US" sz="3600" cap="none" dirty="0" smtClean="0">
                <a:solidFill>
                  <a:schemeClr val="bg2">
                    <a:lumMod val="25000"/>
                  </a:schemeClr>
                </a:solidFill>
                <a:latin typeface="+mj-lt"/>
              </a:rPr>
              <a:t>Upon the first day of the week let every one of you lay by him in store, as God hath prospered him, that there be no gatherings when </a:t>
            </a:r>
            <a:r>
              <a:rPr lang="en-US" sz="3600" dirty="0">
                <a:solidFill>
                  <a:schemeClr val="bg2">
                    <a:lumMod val="25000"/>
                  </a:schemeClr>
                </a:solidFill>
                <a:latin typeface="+mj-lt"/>
              </a:rPr>
              <a:t>I</a:t>
            </a:r>
            <a:r>
              <a:rPr lang="en-US" sz="3600" cap="none" dirty="0" smtClean="0">
                <a:solidFill>
                  <a:schemeClr val="bg2">
                    <a:lumMod val="25000"/>
                  </a:schemeClr>
                </a:solidFill>
                <a:latin typeface="+mj-lt"/>
              </a:rPr>
              <a:t> come.”  </a:t>
            </a:r>
            <a:r>
              <a:rPr lang="en-US" sz="3600" cap="none" dirty="0" smtClean="0">
                <a:solidFill>
                  <a:schemeClr val="accent3">
                    <a:lumMod val="50000"/>
                  </a:schemeClr>
                </a:solidFill>
                <a:latin typeface="+mj-lt"/>
              </a:rPr>
              <a:t>1Cor.16:1-2</a:t>
            </a:r>
            <a:endParaRPr lang="en-US" sz="3600" cap="none" dirty="0">
              <a:solidFill>
                <a:schemeClr val="accent3">
                  <a:lumMod val="50000"/>
                </a:schemeClr>
              </a:solidFill>
              <a:latin typeface="+mj-lt"/>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8434">
                                            <p:txEl>
                                              <p:pRg st="0" end="0"/>
                                            </p:txEl>
                                          </p:spTgt>
                                        </p:tgtEl>
                                        <p:attrNameLst>
                                          <p:attrName>style.visibility</p:attrName>
                                        </p:attrNameLst>
                                      </p:cBhvr>
                                      <p:to>
                                        <p:strVal val="visible"/>
                                      </p:to>
                                    </p:set>
                                    <p:animEffect transition="in" filter="wipe(up)">
                                      <p:cBhvr>
                                        <p:cTn id="11" dur="500"/>
                                        <p:tgtEl>
                                          <p:spTgt spid="18434">
                                            <p:txEl>
                                              <p:pRg st="0" end="0"/>
                                            </p:txEl>
                                          </p:spTgt>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8434">
                                            <p:txEl>
                                              <p:pRg st="1" end="1"/>
                                            </p:txEl>
                                          </p:spTgt>
                                        </p:tgtEl>
                                        <p:attrNameLst>
                                          <p:attrName>style.visibility</p:attrName>
                                        </p:attrNameLst>
                                      </p:cBhvr>
                                      <p:to>
                                        <p:strVal val="visible"/>
                                      </p:to>
                                    </p:set>
                                    <p:animEffect transition="in" filter="wipe(up)">
                                      <p:cBhvr>
                                        <p:cTn id="15" dur="500"/>
                                        <p:tgtEl>
                                          <p:spTgt spid="184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advAuto="1000"/>
      <p:bldP spid="18434"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465"/>
            <a:ext cx="8229600" cy="707335"/>
          </a:xfrm>
        </p:spPr>
        <p:txBody>
          <a:bodyPr/>
          <a:lstStyle/>
          <a:p>
            <a:pPr algn="ctr"/>
            <a:r>
              <a:rPr lang="en-US" b="1" dirty="0" smtClean="0"/>
              <a:t>Thanks For Coming Out Today</a:t>
            </a:r>
            <a:endParaRPr lang="en-US" b="1" dirty="0"/>
          </a:p>
        </p:txBody>
      </p:sp>
      <p:pic>
        <p:nvPicPr>
          <p:cNvPr id="4" name="Picture 3" descr="DSCN0284.jpg"/>
          <p:cNvPicPr>
            <a:picLocks noChangeAspect="1"/>
          </p:cNvPicPr>
          <p:nvPr/>
        </p:nvPicPr>
        <p:blipFill>
          <a:blip r:embed="rId2" cstate="print"/>
          <a:stretch>
            <a:fillRect/>
          </a:stretch>
        </p:blipFill>
        <p:spPr>
          <a:xfrm>
            <a:off x="-22850" y="1295400"/>
            <a:ext cx="12519650" cy="5588441"/>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8915400" cy="5562600"/>
          </a:xfrm>
        </p:spPr>
        <p:txBody>
          <a:bodyPr/>
          <a:lstStyle/>
          <a:p>
            <a:r>
              <a:rPr lang="en-US" dirty="0" smtClean="0"/>
              <a:t>The Context.  </a:t>
            </a:r>
            <a:r>
              <a:rPr lang="en-US" dirty="0" smtClean="0">
                <a:solidFill>
                  <a:srgbClr val="C00000"/>
                </a:solidFill>
              </a:rPr>
              <a:t>Vs.20-26</a:t>
            </a:r>
            <a:r>
              <a:rPr lang="en-US" dirty="0" smtClean="0"/>
              <a:t>, (This event found only in Luke’s Gospel)</a:t>
            </a:r>
          </a:p>
          <a:p>
            <a:r>
              <a:rPr lang="en-US" b="1" dirty="0" smtClean="0">
                <a:solidFill>
                  <a:schemeClr val="accent3">
                    <a:lumMod val="75000"/>
                  </a:schemeClr>
                </a:solidFill>
              </a:rPr>
              <a:t>Vs.28</a:t>
            </a:r>
            <a:r>
              <a:rPr lang="en-US" dirty="0" smtClean="0">
                <a:solidFill>
                  <a:schemeClr val="accent3">
                    <a:lumMod val="75000"/>
                  </a:schemeClr>
                </a:solidFill>
              </a:rPr>
              <a:t>,</a:t>
            </a:r>
            <a:r>
              <a:rPr lang="en-US" dirty="0" smtClean="0"/>
              <a:t>  A Contrast of Emphasis, </a:t>
            </a:r>
            <a:r>
              <a:rPr lang="en-US" dirty="0" smtClean="0">
                <a:solidFill>
                  <a:srgbClr val="C00000"/>
                </a:solidFill>
              </a:rPr>
              <a:t>1 Jn.3:18, 1Pet.3:3-4, Jn.6:2:27</a:t>
            </a:r>
          </a:p>
          <a:p>
            <a:r>
              <a:rPr lang="en-US" b="1" dirty="0" smtClean="0">
                <a:solidFill>
                  <a:schemeClr val="accent3">
                    <a:lumMod val="75000"/>
                  </a:schemeClr>
                </a:solidFill>
              </a:rPr>
              <a:t>Vs. 29</a:t>
            </a:r>
            <a:r>
              <a:rPr lang="en-US" dirty="0" smtClean="0">
                <a:solidFill>
                  <a:schemeClr val="accent3">
                    <a:lumMod val="75000"/>
                  </a:schemeClr>
                </a:solidFill>
              </a:rPr>
              <a:t>, </a:t>
            </a:r>
            <a:r>
              <a:rPr lang="en-US" dirty="0" smtClean="0"/>
              <a:t>Normally being barren is sad, </a:t>
            </a:r>
            <a:r>
              <a:rPr lang="en-US" dirty="0" smtClean="0">
                <a:solidFill>
                  <a:srgbClr val="C00000"/>
                </a:solidFill>
              </a:rPr>
              <a:t>Lk.1:7</a:t>
            </a:r>
            <a:r>
              <a:rPr lang="en-US" dirty="0" smtClean="0"/>
              <a:t>, </a:t>
            </a:r>
            <a:r>
              <a:rPr lang="en-US" dirty="0" smtClean="0">
                <a:solidFill>
                  <a:srgbClr val="C00000"/>
                </a:solidFill>
              </a:rPr>
              <a:t>Gal.4:27</a:t>
            </a:r>
            <a:r>
              <a:rPr lang="en-US" dirty="0" smtClean="0"/>
              <a:t>  a quote from </a:t>
            </a:r>
            <a:r>
              <a:rPr lang="en-US" dirty="0" smtClean="0">
                <a:solidFill>
                  <a:srgbClr val="C00000"/>
                </a:solidFill>
              </a:rPr>
              <a:t>Is.54:1</a:t>
            </a:r>
            <a:r>
              <a:rPr lang="en-US" dirty="0" smtClean="0"/>
              <a:t>.  Great difficulties would come, cf. </a:t>
            </a:r>
            <a:r>
              <a:rPr lang="en-US" dirty="0" smtClean="0">
                <a:solidFill>
                  <a:srgbClr val="C00000"/>
                </a:solidFill>
              </a:rPr>
              <a:t>Matt.24:19-21, 2Kgs 6:24-29</a:t>
            </a:r>
          </a:p>
          <a:p>
            <a:r>
              <a:rPr lang="en-US" b="1" dirty="0" smtClean="0">
                <a:solidFill>
                  <a:schemeClr val="accent3">
                    <a:lumMod val="75000"/>
                  </a:schemeClr>
                </a:solidFill>
              </a:rPr>
              <a:t>Quotes From Josephus, </a:t>
            </a:r>
            <a:r>
              <a:rPr lang="en-US" dirty="0" smtClean="0"/>
              <a:t>How bad things got in </a:t>
            </a:r>
            <a:r>
              <a:rPr lang="en-US" dirty="0" err="1" smtClean="0"/>
              <a:t>Jeruslaem</a:t>
            </a:r>
            <a:endParaRPr lang="en-US" dirty="0" smtClean="0">
              <a:solidFill>
                <a:srgbClr val="C00000"/>
              </a:solidFill>
            </a:endParaRPr>
          </a:p>
        </p:txBody>
      </p:sp>
      <p:sp>
        <p:nvSpPr>
          <p:cNvPr id="3" name="Title 2"/>
          <p:cNvSpPr>
            <a:spLocks noGrp="1"/>
          </p:cNvSpPr>
          <p:nvPr>
            <p:ph type="title"/>
          </p:nvPr>
        </p:nvSpPr>
        <p:spPr>
          <a:xfrm>
            <a:off x="1295400" y="457200"/>
            <a:ext cx="7467600" cy="631135"/>
          </a:xfrm>
        </p:spPr>
        <p:txBody>
          <a:bodyPr>
            <a:noAutofit/>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“Daughters of Jerusalem”</a:t>
            </a:r>
            <a:endParaRPr lang="en-US" sz="4000" dirty="0">
              <a:effectLst>
                <a:outerShdw blurRad="38100" dist="38100" dir="2700000" algn="tl">
                  <a:srgbClr val="000000">
                    <a:alpha val="43137"/>
                  </a:srgbClr>
                </a:outerShdw>
              </a:effectLst>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500" fill="hold"/>
                                        <p:tgtEl>
                                          <p:spTgt spid="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p:cTn id="38" dur="500" fill="hold"/>
                                        <p:tgtEl>
                                          <p:spTgt spid="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239"/>
            <a:ext cx="9144000" cy="6986528"/>
          </a:xfrm>
          <a:prstGeom prst="rect">
            <a:avLst/>
          </a:prstGeom>
        </p:spPr>
        <p:txBody>
          <a:bodyPr wrap="square">
            <a:spAutoFit/>
          </a:bodyPr>
          <a:lstStyle/>
          <a:p>
            <a:r>
              <a:rPr lang="en-US" sz="2800" dirty="0" smtClean="0"/>
              <a:t>Now of those that perished by famine in the city, the number was prodigious, and the miseries they underwent were unspeakable; for if so much as the shadow of any kind of food did any where appear, a war was commenced presently, and the dearest friends fell a fighting one with another about it, snatching from each other the most miserable supports of life. Nor would men believe that those who were dying had no food, but the robbers would search them when they were expiring, lest any one should have concealed food in their bosoms, and counterfeited dying; nay, these robbers gaped for want, and ran about stumbling and staggering along like mad dogs, and reeling against the doors of the houses like drunken men; they would also, in the great distress they were in, rush into the very same houses two or three times in one and the same day. </a:t>
            </a:r>
            <a:endParaRPr lang="en-US" sz="2800" dirty="0"/>
          </a:p>
        </p:txBody>
      </p:sp>
    </p:spTree>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370975"/>
          </a:xfrm>
          <a:prstGeom prst="rect">
            <a:avLst/>
          </a:prstGeom>
        </p:spPr>
        <p:txBody>
          <a:bodyPr wrap="square">
            <a:spAutoFit/>
          </a:bodyPr>
          <a:lstStyle/>
          <a:p>
            <a:r>
              <a:rPr lang="en-US" sz="2400" dirty="0" smtClean="0"/>
              <a:t>Moreover, their hunger was so intolerable, that it obliged them to chew every thing, while they gathered such things as the most sordid animals would not touch, and endured to eat them; nor did they at length abstain from girdles and shoes; and the very leather which belonged to their shields they pulled off and gnawed: the very wisps of old hay became food to some; and some gathered up </a:t>
            </a:r>
            <a:r>
              <a:rPr lang="en-US" sz="2400" dirty="0" err="1" smtClean="0"/>
              <a:t>fibres</a:t>
            </a:r>
            <a:r>
              <a:rPr lang="en-US" sz="2400" dirty="0" smtClean="0"/>
              <a:t>, and sold a very small weight of them for four Attic [drachmae]. But why do I describe the shameless impudence that the famine brought on men in their eating inanimate things, while I am going to relate a matter of fact, the like to which no history relates, either among the Greeks or Barbarians? It is horrible to speak of it, and incredible when heard. I had indeed willingly omitted this calamity of ours, that I might not seem to deliver what is so portentous to posterity, but that I have innumerable witnesses to it in my own age; and besides, my country would have had little reason to thank me for suppressing the miseries that she underwent at this time. </a:t>
            </a:r>
            <a:endParaRPr lang="en-US" sz="2400" dirty="0"/>
          </a:p>
        </p:txBody>
      </p:sp>
    </p:spTree>
  </p:cSld>
  <p:clrMapOvr>
    <a:masterClrMapping/>
  </p:clrMapOvr>
  <p:transition spd="slow">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6681"/>
            <a:ext cx="8915400" cy="6740307"/>
          </a:xfrm>
          <a:prstGeom prst="rect">
            <a:avLst/>
          </a:prstGeom>
        </p:spPr>
        <p:txBody>
          <a:bodyPr wrap="square">
            <a:spAutoFit/>
          </a:bodyPr>
          <a:lstStyle/>
          <a:p>
            <a:r>
              <a:rPr lang="en-US" sz="2400" dirty="0" smtClean="0"/>
              <a:t>There was a certain woman that dwelt beyond Jordan, her name was Mary; her father was </a:t>
            </a:r>
            <a:r>
              <a:rPr lang="en-US" sz="2400" dirty="0" err="1" smtClean="0"/>
              <a:t>Eleazar</a:t>
            </a:r>
            <a:r>
              <a:rPr lang="en-US" sz="2400" dirty="0" smtClean="0"/>
              <a:t>, of the village </a:t>
            </a:r>
            <a:r>
              <a:rPr lang="en-US" sz="2400" dirty="0" err="1" smtClean="0"/>
              <a:t>Bethezob</a:t>
            </a:r>
            <a:r>
              <a:rPr lang="en-US" sz="2400" dirty="0" smtClean="0"/>
              <a:t>, which signifies the house of Hyssop. She was eminent for her family and her wealth, and had fled away to Jerusalem with the rest of the multitude, and was with them besieged therein at this time. The other effects of this woman had been already seized upon, such I mean as she had brought with her out of </a:t>
            </a:r>
            <a:r>
              <a:rPr lang="en-US" sz="2400" dirty="0" err="1" smtClean="0"/>
              <a:t>Perea</a:t>
            </a:r>
            <a:r>
              <a:rPr lang="en-US" sz="2400" dirty="0" smtClean="0"/>
              <a:t>, and removed to the city. What she had treasured up besides, as also what food she had contrived to save, had been also carried off by the rapacious guards, who came every day running into her house for that purpose. This put the poor woman into a very great passion, and by the frequent reproaches and imprecations she east at these rapacious villains, she had provoked them to anger against her; but none of them, either out of the indignation she had raised against herself, or out of commiseration of her case, would take away her life; and if she found any food, she perceived her labors were for others, and not for herself; </a:t>
            </a:r>
            <a:endParaRPr lang="en-US" sz="2400" dirty="0"/>
          </a:p>
        </p:txBody>
      </p:sp>
    </p:spTree>
  </p:cSld>
  <p:clrMapOvr>
    <a:masterClrMapping/>
  </p:clrMapOvr>
  <p:transition spd="slow">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539889"/>
            <a:ext cx="9067800" cy="5632311"/>
          </a:xfrm>
          <a:prstGeom prst="rect">
            <a:avLst/>
          </a:prstGeom>
        </p:spPr>
        <p:txBody>
          <a:bodyPr wrap="square">
            <a:spAutoFit/>
          </a:bodyPr>
          <a:lstStyle/>
          <a:p>
            <a:r>
              <a:rPr lang="en-US" sz="2400" dirty="0" smtClean="0"/>
              <a:t>and it was now become impossible for her any way to find any more food, while the famine pierced through her very bowels and marrow, when also her passion was fired to a degree beyond the famine itself; nor did she consult with any thing but with her passion and the necessity she was in. She then attempted a most unnatural thing; and snatching up her son, who was a child sucking at her breast, she said, "O thou miserable infant! for whom shall I preserve thee in this war, this famine, and this sedition? As to the war with the Romans, if they preserve our lives, we must be slaves. This famine also will destroy us, even before that slavery comes upon us. Yet are these seditious rogues more terrible than both the other. Come on; be thou my food, and be thou a fury to these seditious varlets, and a by-word to the world, which is all that is now wanting to complete the calamities of us Jews."</a:t>
            </a:r>
            <a:endParaRPr lang="en-US" sz="2400" dirty="0"/>
          </a:p>
        </p:txBody>
      </p:sp>
    </p:spTree>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3759"/>
            <a:ext cx="8686800" cy="6555641"/>
          </a:xfrm>
          <a:prstGeom prst="rect">
            <a:avLst/>
          </a:prstGeom>
        </p:spPr>
        <p:txBody>
          <a:bodyPr wrap="square">
            <a:spAutoFit/>
          </a:bodyPr>
          <a:lstStyle/>
          <a:p>
            <a:r>
              <a:rPr lang="en-US" sz="2000" dirty="0" smtClean="0"/>
              <a:t>As soon as she had said this, she slew her son, and then roasted him, and eat the one half of him, and kept the other half by her concealed. Upon this the seditious came in presently, and smelling the horrid scent of this food, they threatened her that they would cut her throat immediately if she did not show them what food she had gotten ready. She replied that she had saved a very fine portion of it for them, and withal uncovered what was left of her son. Hereupon they were seized with a horror and amazement of mind, and stood astonished at the sight, when she said to them, "This is mine own son, and what hath been done was mine own doing! Come, eat of this food; for I have eaten of it myself! Do not you pretend to be either more tender than a woman, or more compassionate than a mother; but if you be so scrupulous, and do abominate this my sacrifice, as I have eaten the one half, let the rest be reserved for me also." After which those men went out trembling, being never so much affrighted at any thing as they were at this, and with some difficulty they left the rest of that meat to the mother. Upon which the whole city was full of this horrid action immediately; and while every body laid this miserable case before their own eyes, they trembled, as if this unheard of action had been done by themselves. So those that were thus distressed by the famine were very desirous to die, and those already dead were esteemed happy, because they had not lived long enough either to hear or to see such miseries. </a:t>
            </a:r>
            <a:endParaRPr lang="en-US" sz="2000" dirty="0"/>
          </a:p>
        </p:txBody>
      </p:sp>
    </p:spTree>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8915400" cy="5562600"/>
          </a:xfrm>
        </p:spPr>
        <p:txBody>
          <a:bodyPr/>
          <a:lstStyle/>
          <a:p>
            <a:r>
              <a:rPr lang="en-US" dirty="0" smtClean="0"/>
              <a:t>The Context.  </a:t>
            </a:r>
            <a:r>
              <a:rPr lang="en-US" dirty="0" smtClean="0">
                <a:solidFill>
                  <a:srgbClr val="C00000"/>
                </a:solidFill>
              </a:rPr>
              <a:t>Vs.20-26</a:t>
            </a:r>
            <a:r>
              <a:rPr lang="en-US" dirty="0" smtClean="0"/>
              <a:t>, (This event found only in Luke’s Gospel)</a:t>
            </a:r>
          </a:p>
          <a:p>
            <a:r>
              <a:rPr lang="en-US" b="1" dirty="0" smtClean="0">
                <a:solidFill>
                  <a:schemeClr val="accent3">
                    <a:lumMod val="75000"/>
                  </a:schemeClr>
                </a:solidFill>
              </a:rPr>
              <a:t>Vs.28</a:t>
            </a:r>
            <a:r>
              <a:rPr lang="en-US" dirty="0" smtClean="0">
                <a:solidFill>
                  <a:schemeClr val="accent3">
                    <a:lumMod val="75000"/>
                  </a:schemeClr>
                </a:solidFill>
              </a:rPr>
              <a:t>,</a:t>
            </a:r>
            <a:r>
              <a:rPr lang="en-US" dirty="0" smtClean="0"/>
              <a:t>  A Contrast of Emphasis, </a:t>
            </a:r>
            <a:r>
              <a:rPr lang="en-US" dirty="0" smtClean="0">
                <a:solidFill>
                  <a:srgbClr val="C00000"/>
                </a:solidFill>
              </a:rPr>
              <a:t>1 Jn.3:18, 1Pet.3:3-4, Jn.6:2:27</a:t>
            </a:r>
          </a:p>
          <a:p>
            <a:r>
              <a:rPr lang="en-US" b="1" dirty="0" smtClean="0">
                <a:solidFill>
                  <a:schemeClr val="accent3">
                    <a:lumMod val="75000"/>
                  </a:schemeClr>
                </a:solidFill>
              </a:rPr>
              <a:t>Vs. 29</a:t>
            </a:r>
            <a:r>
              <a:rPr lang="en-US" dirty="0" smtClean="0">
                <a:solidFill>
                  <a:schemeClr val="accent3">
                    <a:lumMod val="75000"/>
                  </a:schemeClr>
                </a:solidFill>
              </a:rPr>
              <a:t>, </a:t>
            </a:r>
            <a:r>
              <a:rPr lang="en-US" dirty="0" smtClean="0"/>
              <a:t>Normally being barren is sad, </a:t>
            </a:r>
            <a:r>
              <a:rPr lang="en-US" dirty="0" smtClean="0">
                <a:solidFill>
                  <a:srgbClr val="C00000"/>
                </a:solidFill>
              </a:rPr>
              <a:t>Lk.1:7</a:t>
            </a:r>
            <a:r>
              <a:rPr lang="en-US" dirty="0" smtClean="0"/>
              <a:t>, </a:t>
            </a:r>
            <a:r>
              <a:rPr lang="en-US" dirty="0" smtClean="0">
                <a:solidFill>
                  <a:srgbClr val="C00000"/>
                </a:solidFill>
              </a:rPr>
              <a:t>Gal.4:27</a:t>
            </a:r>
            <a:r>
              <a:rPr lang="en-US" dirty="0" smtClean="0"/>
              <a:t>  a quote from </a:t>
            </a:r>
            <a:r>
              <a:rPr lang="en-US" dirty="0" smtClean="0">
                <a:solidFill>
                  <a:srgbClr val="C00000"/>
                </a:solidFill>
              </a:rPr>
              <a:t>Is.54:1</a:t>
            </a:r>
            <a:r>
              <a:rPr lang="en-US" dirty="0" smtClean="0"/>
              <a:t>.  Great difficulties would come, cf. </a:t>
            </a:r>
            <a:r>
              <a:rPr lang="en-US" dirty="0" smtClean="0">
                <a:solidFill>
                  <a:srgbClr val="C00000"/>
                </a:solidFill>
              </a:rPr>
              <a:t>Matt.24:19-21, 2Kgs 6:24-29</a:t>
            </a:r>
          </a:p>
          <a:p>
            <a:r>
              <a:rPr lang="en-US" b="1" dirty="0" smtClean="0">
                <a:solidFill>
                  <a:schemeClr val="accent3">
                    <a:lumMod val="75000"/>
                  </a:schemeClr>
                </a:solidFill>
              </a:rPr>
              <a:t>Vs.30</a:t>
            </a:r>
            <a:r>
              <a:rPr lang="en-US" dirty="0" smtClean="0">
                <a:solidFill>
                  <a:schemeClr val="accent3">
                    <a:lumMod val="75000"/>
                  </a:schemeClr>
                </a:solidFill>
              </a:rPr>
              <a:t>,</a:t>
            </a:r>
            <a:r>
              <a:rPr lang="en-US" dirty="0" smtClean="0"/>
              <a:t> Tremendous duress from the Roman Jewish War.  </a:t>
            </a:r>
            <a:r>
              <a:rPr lang="en-US" dirty="0" smtClean="0">
                <a:solidFill>
                  <a:srgbClr val="C00000"/>
                </a:solidFill>
              </a:rPr>
              <a:t>Hos.10:8, Rev.6:15-17</a:t>
            </a:r>
          </a:p>
          <a:p>
            <a:r>
              <a:rPr lang="en-US" b="1" dirty="0" smtClean="0">
                <a:solidFill>
                  <a:schemeClr val="accent3">
                    <a:lumMod val="75000"/>
                  </a:schemeClr>
                </a:solidFill>
              </a:rPr>
              <a:t>Vs.31</a:t>
            </a:r>
            <a:r>
              <a:rPr lang="en-US" dirty="0" smtClean="0">
                <a:solidFill>
                  <a:schemeClr val="accent3">
                    <a:lumMod val="75000"/>
                  </a:schemeClr>
                </a:solidFill>
              </a:rPr>
              <a:t>, </a:t>
            </a:r>
            <a:r>
              <a:rPr lang="en-US" dirty="0" smtClean="0"/>
              <a:t>Green Trees versus Dry Trees.  Fiery trials and tribulations will be different.  “If you think that is bad, wait until …” </a:t>
            </a:r>
            <a:r>
              <a:rPr lang="en-US" dirty="0" smtClean="0">
                <a:solidFill>
                  <a:srgbClr val="C00000"/>
                </a:solidFill>
              </a:rPr>
              <a:t>Dan.9:26-27,</a:t>
            </a:r>
          </a:p>
        </p:txBody>
      </p:sp>
      <p:sp>
        <p:nvSpPr>
          <p:cNvPr id="3" name="Title 2"/>
          <p:cNvSpPr>
            <a:spLocks noGrp="1"/>
          </p:cNvSpPr>
          <p:nvPr>
            <p:ph type="title"/>
          </p:nvPr>
        </p:nvSpPr>
        <p:spPr>
          <a:xfrm>
            <a:off x="1295400" y="457200"/>
            <a:ext cx="7467600" cy="631135"/>
          </a:xfrm>
        </p:spPr>
        <p:txBody>
          <a:bodyPr>
            <a:noAutofit/>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“Daughters of Jerusalem”</a:t>
            </a:r>
            <a:endParaRPr lang="en-US" sz="4000" dirty="0">
              <a:effectLst>
                <a:outerShdw blurRad="38100" dist="38100" dir="2700000" algn="tl">
                  <a:srgbClr val="000000">
                    <a:alpha val="43137"/>
                  </a:srgbClr>
                </a:outerShdw>
              </a:effectLst>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500" fill="hold"/>
                                        <p:tgtEl>
                                          <p:spTgt spid="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p:cTn id="38" dur="500" fill="hold"/>
                                        <p:tgtEl>
                                          <p:spTgt spid="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 calcmode="lin" valueType="num">
                                      <p:cBhvr>
                                        <p:cTn id="46" dur="500" fill="hold"/>
                                        <p:tgtEl>
                                          <p:spTgt spid="2">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2">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2">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76200" y="1524000"/>
            <a:ext cx="8991600" cy="4800600"/>
          </a:xfrm>
        </p:spPr>
        <p:txBody>
          <a:bodyPr>
            <a:noAutofit/>
          </a:bodyPr>
          <a:lstStyle/>
          <a:p>
            <a:pPr marL="609600" indent="-609600" eaLnBrk="1" hangingPunct="1">
              <a:buClrTx/>
              <a:buSzPct val="82000"/>
              <a:buFont typeface="Wingdings" pitchFamily="2" charset="2"/>
              <a:buAutoNum type="arabicPeriod"/>
            </a:pPr>
            <a:r>
              <a:rPr lang="en-US" sz="3100" dirty="0" smtClean="0"/>
              <a:t>Hear the Gospel of Christ,  </a:t>
            </a:r>
            <a:r>
              <a:rPr lang="en-US" dirty="0" smtClean="0">
                <a:solidFill>
                  <a:schemeClr val="accent3">
                    <a:lumMod val="50000"/>
                  </a:schemeClr>
                </a:solidFill>
              </a:rPr>
              <a:t>Acts 18:8</a:t>
            </a:r>
            <a:endParaRPr lang="en-US" sz="3100" dirty="0" smtClean="0">
              <a:solidFill>
                <a:schemeClr val="accent3">
                  <a:lumMod val="50000"/>
                </a:schemeClr>
              </a:solidFill>
            </a:endParaRPr>
          </a:p>
          <a:p>
            <a:pPr marL="609600" indent="-609600" eaLnBrk="1" hangingPunct="1">
              <a:buClrTx/>
              <a:buSzPct val="82000"/>
              <a:buFont typeface="Wingdings" pitchFamily="2" charset="2"/>
              <a:buAutoNum type="arabicPeriod"/>
            </a:pPr>
            <a:r>
              <a:rPr lang="en-US" sz="3100" dirty="0" smtClean="0"/>
              <a:t>Believe in Jesus Christ,  </a:t>
            </a:r>
            <a:r>
              <a:rPr lang="en-US" sz="3100" dirty="0" smtClean="0">
                <a:solidFill>
                  <a:schemeClr val="accent3"/>
                </a:solidFill>
              </a:rPr>
              <a:t> </a:t>
            </a:r>
            <a:r>
              <a:rPr lang="en-US" dirty="0" smtClean="0">
                <a:solidFill>
                  <a:schemeClr val="accent3">
                    <a:lumMod val="50000"/>
                  </a:schemeClr>
                </a:solidFill>
              </a:rPr>
              <a:t>Rom.5:1</a:t>
            </a:r>
            <a:endParaRPr lang="en-US" sz="3100" dirty="0" smtClean="0">
              <a:solidFill>
                <a:schemeClr val="accent3">
                  <a:lumMod val="50000"/>
                </a:schemeClr>
              </a:solidFill>
            </a:endParaRPr>
          </a:p>
          <a:p>
            <a:pPr marL="609600" indent="-609600" eaLnBrk="1" hangingPunct="1">
              <a:buClrTx/>
              <a:buSzPct val="82000"/>
              <a:buFont typeface="Wingdings" pitchFamily="2" charset="2"/>
              <a:buAutoNum type="arabicPeriod"/>
            </a:pPr>
            <a:r>
              <a:rPr lang="en-US" sz="3100" dirty="0" smtClean="0"/>
              <a:t>Repent and Turn to God,  </a:t>
            </a:r>
            <a:r>
              <a:rPr lang="en-US" dirty="0" smtClean="0">
                <a:solidFill>
                  <a:schemeClr val="accent3">
                    <a:lumMod val="50000"/>
                  </a:schemeClr>
                </a:solidFill>
              </a:rPr>
              <a:t>Luke 24:47</a:t>
            </a:r>
            <a:endParaRPr lang="en-US" sz="3100" dirty="0" smtClean="0">
              <a:solidFill>
                <a:schemeClr val="accent3">
                  <a:lumMod val="50000"/>
                </a:schemeClr>
              </a:solidFill>
            </a:endParaRPr>
          </a:p>
          <a:p>
            <a:pPr marL="609600" indent="-609600" eaLnBrk="1" hangingPunct="1">
              <a:buClrTx/>
              <a:buSzPct val="82000"/>
              <a:buFont typeface="Wingdings" pitchFamily="2" charset="2"/>
              <a:buAutoNum type="arabicPeriod"/>
            </a:pPr>
            <a:r>
              <a:rPr lang="en-US" sz="3100" dirty="0" smtClean="0"/>
              <a:t>Confess Jesus Before Men,  </a:t>
            </a:r>
            <a:r>
              <a:rPr lang="en-US" dirty="0" smtClean="0">
                <a:solidFill>
                  <a:schemeClr val="accent3">
                    <a:lumMod val="50000"/>
                  </a:schemeClr>
                </a:solidFill>
              </a:rPr>
              <a:t>Acts 8:37</a:t>
            </a:r>
            <a:endParaRPr lang="en-US" sz="3100" dirty="0" smtClean="0">
              <a:solidFill>
                <a:schemeClr val="accent3">
                  <a:lumMod val="50000"/>
                </a:schemeClr>
              </a:solidFill>
            </a:endParaRPr>
          </a:p>
          <a:p>
            <a:pPr marL="609600" indent="-609600" eaLnBrk="1" hangingPunct="1">
              <a:buClrTx/>
              <a:buSzPct val="82000"/>
              <a:buFont typeface="Wingdings" pitchFamily="2" charset="2"/>
              <a:buAutoNum type="arabicPeriod"/>
            </a:pPr>
            <a:r>
              <a:rPr lang="en-US" sz="3100" dirty="0" smtClean="0"/>
              <a:t>Be Baptized for the Remission of Sins, </a:t>
            </a:r>
            <a:r>
              <a:rPr lang="en-US" dirty="0" smtClean="0">
                <a:solidFill>
                  <a:schemeClr val="accent3">
                    <a:lumMod val="50000"/>
                  </a:schemeClr>
                </a:solidFill>
              </a:rPr>
              <a:t>Ac.2:38</a:t>
            </a:r>
            <a:endParaRPr lang="en-US" sz="3100" dirty="0" smtClean="0">
              <a:solidFill>
                <a:schemeClr val="accent3">
                  <a:lumMod val="50000"/>
                </a:schemeClr>
              </a:solidFill>
            </a:endParaRPr>
          </a:p>
          <a:p>
            <a:pPr marL="609600" indent="-609600" eaLnBrk="1" hangingPunct="1">
              <a:buClrTx/>
              <a:buSzPct val="82000"/>
              <a:buFontTx/>
              <a:buNone/>
            </a:pPr>
            <a:r>
              <a:rPr lang="en-US" sz="3100" dirty="0" smtClean="0"/>
              <a:t>        ---------------------------------</a:t>
            </a:r>
          </a:p>
          <a:p>
            <a:pPr marL="609600" indent="-609600" eaLnBrk="1" hangingPunct="1">
              <a:buClrTx/>
              <a:buSzPct val="82000"/>
              <a:buFont typeface="Wingdings" pitchFamily="2" charset="2"/>
              <a:buChar char="Ø"/>
            </a:pPr>
            <a:r>
              <a:rPr lang="en-US" sz="3100" dirty="0" smtClean="0"/>
              <a:t>Be Thou Faithful Unto Death,  </a:t>
            </a:r>
            <a:r>
              <a:rPr lang="en-US" dirty="0" smtClean="0">
                <a:solidFill>
                  <a:schemeClr val="accent3">
                    <a:lumMod val="50000"/>
                  </a:schemeClr>
                </a:solidFill>
              </a:rPr>
              <a:t>Rev.2:10</a:t>
            </a:r>
            <a:endParaRPr lang="en-US" sz="3100" dirty="0" smtClean="0">
              <a:solidFill>
                <a:schemeClr val="accent3">
                  <a:lumMod val="50000"/>
                </a:schemeClr>
              </a:solidFill>
            </a:endParaRPr>
          </a:p>
          <a:p>
            <a:pPr marL="609600" indent="-609600" eaLnBrk="1" hangingPunct="1">
              <a:buClrTx/>
              <a:buSzPct val="82000"/>
              <a:buFont typeface="Wingdings" pitchFamily="2" charset="2"/>
              <a:buChar char="Ø"/>
            </a:pPr>
            <a:r>
              <a:rPr lang="en-US" sz="3100" dirty="0" smtClean="0"/>
              <a:t>If Err From The Faith: Repent and Pray God  </a:t>
            </a:r>
            <a:r>
              <a:rPr lang="en-US" dirty="0" smtClean="0">
                <a:solidFill>
                  <a:schemeClr val="accent3">
                    <a:lumMod val="50000"/>
                  </a:schemeClr>
                </a:solidFill>
              </a:rPr>
              <a:t>Acts 8:22</a:t>
            </a:r>
            <a:endParaRPr lang="en-US" sz="3100" dirty="0" smtClean="0">
              <a:solidFill>
                <a:schemeClr val="accent3">
                  <a:lumMod val="50000"/>
                </a:schemeClr>
              </a:solidFill>
            </a:endParaRPr>
          </a:p>
        </p:txBody>
      </p:sp>
      <p:sp>
        <p:nvSpPr>
          <p:cNvPr id="30724" name="WordArt 4"/>
          <p:cNvSpPr>
            <a:spLocks noChangeArrowheads="1" noChangeShapeType="1" noTextEdit="1"/>
          </p:cNvSpPr>
          <p:nvPr/>
        </p:nvSpPr>
        <p:spPr bwMode="auto">
          <a:xfrm>
            <a:off x="457200" y="228600"/>
            <a:ext cx="8305800" cy="914400"/>
          </a:xfrm>
          <a:prstGeom prst="rect">
            <a:avLst/>
          </a:prstGeom>
        </p:spPr>
        <p:txBody>
          <a:bodyPr wrap="none" fromWordArt="1">
            <a:prstTxWarp prst="textWave2">
              <a:avLst>
                <a:gd name="adj1" fmla="val 13005"/>
                <a:gd name="adj2" fmla="val 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rPr>
              <a:t>The Plan of Salvation</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ipe(left)">
                                      <p:cBhvr>
                                        <p:cTn id="7" dur="1000"/>
                                        <p:tgtEl>
                                          <p:spTgt spid="30724"/>
                                        </p:tgtEl>
                                      </p:cBhvr>
                                    </p:animEffect>
                                  </p:childTnLst>
                                </p:cTn>
                              </p:par>
                            </p:childTnLst>
                          </p:cTn>
                        </p:par>
                        <p:par>
                          <p:cTn id="8" fill="hold">
                            <p:stCondLst>
                              <p:cond delay="1000"/>
                            </p:stCondLst>
                            <p:childTnLst>
                              <p:par>
                                <p:cTn id="9" presetID="17" presetClass="entr" presetSubtype="8" fill="hold" grpId="0" nodeType="afterEffect">
                                  <p:stCondLst>
                                    <p:cond delay="500"/>
                                  </p:stCondLst>
                                  <p:childTnLst>
                                    <p:set>
                                      <p:cBhvr>
                                        <p:cTn id="10" dur="1" fill="hold">
                                          <p:stCondLst>
                                            <p:cond delay="0"/>
                                          </p:stCondLst>
                                        </p:cTn>
                                        <p:tgtEl>
                                          <p:spTgt spid="30723">
                                            <p:txEl>
                                              <p:pRg st="0" end="0"/>
                                            </p:txEl>
                                          </p:spTgt>
                                        </p:tgtEl>
                                        <p:attrNameLst>
                                          <p:attrName>style.visibility</p:attrName>
                                        </p:attrNameLst>
                                      </p:cBhvr>
                                      <p:to>
                                        <p:strVal val="visible"/>
                                      </p:to>
                                    </p:set>
                                    <p:anim calcmode="lin" valueType="num">
                                      <p:cBhvr>
                                        <p:cTn id="11" dur="1000" fill="hold"/>
                                        <p:tgtEl>
                                          <p:spTgt spid="30723">
                                            <p:txEl>
                                              <p:pRg st="0" end="0"/>
                                            </p:txEl>
                                          </p:spTgt>
                                        </p:tgtEl>
                                        <p:attrNameLst>
                                          <p:attrName>ppt_x</p:attrName>
                                        </p:attrNameLst>
                                      </p:cBhvr>
                                      <p:tavLst>
                                        <p:tav tm="0">
                                          <p:val>
                                            <p:strVal val="#ppt_x-#ppt_w/2"/>
                                          </p:val>
                                        </p:tav>
                                        <p:tav tm="100000">
                                          <p:val>
                                            <p:strVal val="#ppt_x"/>
                                          </p:val>
                                        </p:tav>
                                      </p:tavLst>
                                    </p:anim>
                                    <p:anim calcmode="lin" valueType="num">
                                      <p:cBhvr>
                                        <p:cTn id="12" dur="1000" fill="hold"/>
                                        <p:tgtEl>
                                          <p:spTgt spid="30723">
                                            <p:txEl>
                                              <p:pRg st="0" end="0"/>
                                            </p:txEl>
                                          </p:spTgt>
                                        </p:tgtEl>
                                        <p:attrNameLst>
                                          <p:attrName>ppt_y</p:attrName>
                                        </p:attrNameLst>
                                      </p:cBhvr>
                                      <p:tavLst>
                                        <p:tav tm="0">
                                          <p:val>
                                            <p:strVal val="#ppt_y"/>
                                          </p:val>
                                        </p:tav>
                                        <p:tav tm="100000">
                                          <p:val>
                                            <p:strVal val="#ppt_y"/>
                                          </p:val>
                                        </p:tav>
                                      </p:tavLst>
                                    </p:anim>
                                    <p:anim calcmode="lin" valueType="num">
                                      <p:cBhvr>
                                        <p:cTn id="13" dur="10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0723">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2500"/>
                            </p:stCondLst>
                            <p:childTnLst>
                              <p:par>
                                <p:cTn id="16" presetID="17" presetClass="entr" presetSubtype="8" fill="hold" grpId="0" nodeType="afterEffect">
                                  <p:stCondLst>
                                    <p:cond delay="500"/>
                                  </p:stCondLst>
                                  <p:childTnLst>
                                    <p:set>
                                      <p:cBhvr>
                                        <p:cTn id="17" dur="1" fill="hold">
                                          <p:stCondLst>
                                            <p:cond delay="0"/>
                                          </p:stCondLst>
                                        </p:cTn>
                                        <p:tgtEl>
                                          <p:spTgt spid="30723">
                                            <p:txEl>
                                              <p:pRg st="1" end="1"/>
                                            </p:txEl>
                                          </p:spTgt>
                                        </p:tgtEl>
                                        <p:attrNameLst>
                                          <p:attrName>style.visibility</p:attrName>
                                        </p:attrNameLst>
                                      </p:cBhvr>
                                      <p:to>
                                        <p:strVal val="visible"/>
                                      </p:to>
                                    </p:set>
                                    <p:anim calcmode="lin" valueType="num">
                                      <p:cBhvr>
                                        <p:cTn id="18" dur="1000" fill="hold"/>
                                        <p:tgtEl>
                                          <p:spTgt spid="30723">
                                            <p:txEl>
                                              <p:pRg st="1" end="1"/>
                                            </p:txEl>
                                          </p:spTgt>
                                        </p:tgtEl>
                                        <p:attrNameLst>
                                          <p:attrName>ppt_x</p:attrName>
                                        </p:attrNameLst>
                                      </p:cBhvr>
                                      <p:tavLst>
                                        <p:tav tm="0">
                                          <p:val>
                                            <p:strVal val="#ppt_x-#ppt_w/2"/>
                                          </p:val>
                                        </p:tav>
                                        <p:tav tm="100000">
                                          <p:val>
                                            <p:strVal val="#ppt_x"/>
                                          </p:val>
                                        </p:tav>
                                      </p:tavLst>
                                    </p:anim>
                                    <p:anim calcmode="lin" valueType="num">
                                      <p:cBhvr>
                                        <p:cTn id="19" dur="1000" fill="hold"/>
                                        <p:tgtEl>
                                          <p:spTgt spid="30723">
                                            <p:txEl>
                                              <p:pRg st="1" end="1"/>
                                            </p:txEl>
                                          </p:spTgt>
                                        </p:tgtEl>
                                        <p:attrNameLst>
                                          <p:attrName>ppt_y</p:attrName>
                                        </p:attrNameLst>
                                      </p:cBhvr>
                                      <p:tavLst>
                                        <p:tav tm="0">
                                          <p:val>
                                            <p:strVal val="#ppt_y"/>
                                          </p:val>
                                        </p:tav>
                                        <p:tav tm="100000">
                                          <p:val>
                                            <p:strVal val="#ppt_y"/>
                                          </p:val>
                                        </p:tav>
                                      </p:tavLst>
                                    </p:anim>
                                    <p:anim calcmode="lin" valueType="num">
                                      <p:cBhvr>
                                        <p:cTn id="20" dur="10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0723">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4000"/>
                            </p:stCondLst>
                            <p:childTnLst>
                              <p:par>
                                <p:cTn id="23" presetID="17" presetClass="entr" presetSubtype="8" fill="hold" grpId="0" nodeType="afterEffect">
                                  <p:stCondLst>
                                    <p:cond delay="500"/>
                                  </p:stCondLst>
                                  <p:childTnLst>
                                    <p:set>
                                      <p:cBhvr>
                                        <p:cTn id="24" dur="1" fill="hold">
                                          <p:stCondLst>
                                            <p:cond delay="0"/>
                                          </p:stCondLst>
                                        </p:cTn>
                                        <p:tgtEl>
                                          <p:spTgt spid="30723">
                                            <p:txEl>
                                              <p:pRg st="2" end="2"/>
                                            </p:txEl>
                                          </p:spTgt>
                                        </p:tgtEl>
                                        <p:attrNameLst>
                                          <p:attrName>style.visibility</p:attrName>
                                        </p:attrNameLst>
                                      </p:cBhvr>
                                      <p:to>
                                        <p:strVal val="visible"/>
                                      </p:to>
                                    </p:set>
                                    <p:anim calcmode="lin" valueType="num">
                                      <p:cBhvr>
                                        <p:cTn id="25" dur="1000" fill="hold"/>
                                        <p:tgtEl>
                                          <p:spTgt spid="30723">
                                            <p:txEl>
                                              <p:pRg st="2" end="2"/>
                                            </p:txEl>
                                          </p:spTgt>
                                        </p:tgtEl>
                                        <p:attrNameLst>
                                          <p:attrName>ppt_x</p:attrName>
                                        </p:attrNameLst>
                                      </p:cBhvr>
                                      <p:tavLst>
                                        <p:tav tm="0">
                                          <p:val>
                                            <p:strVal val="#ppt_x-#ppt_w/2"/>
                                          </p:val>
                                        </p:tav>
                                        <p:tav tm="100000">
                                          <p:val>
                                            <p:strVal val="#ppt_x"/>
                                          </p:val>
                                        </p:tav>
                                      </p:tavLst>
                                    </p:anim>
                                    <p:anim calcmode="lin" valueType="num">
                                      <p:cBhvr>
                                        <p:cTn id="26" dur="1000" fill="hold"/>
                                        <p:tgtEl>
                                          <p:spTgt spid="30723">
                                            <p:txEl>
                                              <p:pRg st="2" end="2"/>
                                            </p:txEl>
                                          </p:spTgt>
                                        </p:tgtEl>
                                        <p:attrNameLst>
                                          <p:attrName>ppt_y</p:attrName>
                                        </p:attrNameLst>
                                      </p:cBhvr>
                                      <p:tavLst>
                                        <p:tav tm="0">
                                          <p:val>
                                            <p:strVal val="#ppt_y"/>
                                          </p:val>
                                        </p:tav>
                                        <p:tav tm="100000">
                                          <p:val>
                                            <p:strVal val="#ppt_y"/>
                                          </p:val>
                                        </p:tav>
                                      </p:tavLst>
                                    </p:anim>
                                    <p:anim calcmode="lin" valueType="num">
                                      <p:cBhvr>
                                        <p:cTn id="27" dur="10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0723">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5500"/>
                            </p:stCondLst>
                            <p:childTnLst>
                              <p:par>
                                <p:cTn id="30" presetID="17" presetClass="entr" presetSubtype="8" fill="hold" grpId="0" nodeType="afterEffect">
                                  <p:stCondLst>
                                    <p:cond delay="500"/>
                                  </p:stCondLst>
                                  <p:childTnLst>
                                    <p:set>
                                      <p:cBhvr>
                                        <p:cTn id="31" dur="1" fill="hold">
                                          <p:stCondLst>
                                            <p:cond delay="0"/>
                                          </p:stCondLst>
                                        </p:cTn>
                                        <p:tgtEl>
                                          <p:spTgt spid="30723">
                                            <p:txEl>
                                              <p:pRg st="3" end="3"/>
                                            </p:txEl>
                                          </p:spTgt>
                                        </p:tgtEl>
                                        <p:attrNameLst>
                                          <p:attrName>style.visibility</p:attrName>
                                        </p:attrNameLst>
                                      </p:cBhvr>
                                      <p:to>
                                        <p:strVal val="visible"/>
                                      </p:to>
                                    </p:set>
                                    <p:anim calcmode="lin" valueType="num">
                                      <p:cBhvr>
                                        <p:cTn id="32" dur="1000" fill="hold"/>
                                        <p:tgtEl>
                                          <p:spTgt spid="30723">
                                            <p:txEl>
                                              <p:pRg st="3" end="3"/>
                                            </p:txEl>
                                          </p:spTgt>
                                        </p:tgtEl>
                                        <p:attrNameLst>
                                          <p:attrName>ppt_x</p:attrName>
                                        </p:attrNameLst>
                                      </p:cBhvr>
                                      <p:tavLst>
                                        <p:tav tm="0">
                                          <p:val>
                                            <p:strVal val="#ppt_x-#ppt_w/2"/>
                                          </p:val>
                                        </p:tav>
                                        <p:tav tm="100000">
                                          <p:val>
                                            <p:strVal val="#ppt_x"/>
                                          </p:val>
                                        </p:tav>
                                      </p:tavLst>
                                    </p:anim>
                                    <p:anim calcmode="lin" valueType="num">
                                      <p:cBhvr>
                                        <p:cTn id="33" dur="1000" fill="hold"/>
                                        <p:tgtEl>
                                          <p:spTgt spid="30723">
                                            <p:txEl>
                                              <p:pRg st="3" end="3"/>
                                            </p:txEl>
                                          </p:spTgt>
                                        </p:tgtEl>
                                        <p:attrNameLst>
                                          <p:attrName>ppt_y</p:attrName>
                                        </p:attrNameLst>
                                      </p:cBhvr>
                                      <p:tavLst>
                                        <p:tav tm="0">
                                          <p:val>
                                            <p:strVal val="#ppt_y"/>
                                          </p:val>
                                        </p:tav>
                                        <p:tav tm="100000">
                                          <p:val>
                                            <p:strVal val="#ppt_y"/>
                                          </p:val>
                                        </p:tav>
                                      </p:tavLst>
                                    </p:anim>
                                    <p:anim calcmode="lin" valueType="num">
                                      <p:cBhvr>
                                        <p:cTn id="34" dur="10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0723">
                                            <p:txEl>
                                              <p:pRg st="3" end="3"/>
                                            </p:txEl>
                                          </p:spTgt>
                                        </p:tgtEl>
                                        <p:attrNameLst>
                                          <p:attrName>ppt_h</p:attrName>
                                        </p:attrNameLst>
                                      </p:cBhvr>
                                      <p:tavLst>
                                        <p:tav tm="0">
                                          <p:val>
                                            <p:strVal val="#ppt_h"/>
                                          </p:val>
                                        </p:tav>
                                        <p:tav tm="100000">
                                          <p:val>
                                            <p:strVal val="#ppt_h"/>
                                          </p:val>
                                        </p:tav>
                                      </p:tavLst>
                                    </p:anim>
                                  </p:childTnLst>
                                </p:cTn>
                              </p:par>
                            </p:childTnLst>
                          </p:cTn>
                        </p:par>
                        <p:par>
                          <p:cTn id="36" fill="hold">
                            <p:stCondLst>
                              <p:cond delay="7000"/>
                            </p:stCondLst>
                            <p:childTnLst>
                              <p:par>
                                <p:cTn id="37" presetID="17" presetClass="entr" presetSubtype="8" fill="hold" grpId="0" nodeType="afterEffect">
                                  <p:stCondLst>
                                    <p:cond delay="500"/>
                                  </p:stCondLst>
                                  <p:childTnLst>
                                    <p:set>
                                      <p:cBhvr>
                                        <p:cTn id="38" dur="1" fill="hold">
                                          <p:stCondLst>
                                            <p:cond delay="0"/>
                                          </p:stCondLst>
                                        </p:cTn>
                                        <p:tgtEl>
                                          <p:spTgt spid="30723">
                                            <p:txEl>
                                              <p:pRg st="4" end="4"/>
                                            </p:txEl>
                                          </p:spTgt>
                                        </p:tgtEl>
                                        <p:attrNameLst>
                                          <p:attrName>style.visibility</p:attrName>
                                        </p:attrNameLst>
                                      </p:cBhvr>
                                      <p:to>
                                        <p:strVal val="visible"/>
                                      </p:to>
                                    </p:set>
                                    <p:anim calcmode="lin" valueType="num">
                                      <p:cBhvr>
                                        <p:cTn id="39" dur="1000" fill="hold"/>
                                        <p:tgtEl>
                                          <p:spTgt spid="30723">
                                            <p:txEl>
                                              <p:pRg st="4" end="4"/>
                                            </p:txEl>
                                          </p:spTgt>
                                        </p:tgtEl>
                                        <p:attrNameLst>
                                          <p:attrName>ppt_x</p:attrName>
                                        </p:attrNameLst>
                                      </p:cBhvr>
                                      <p:tavLst>
                                        <p:tav tm="0">
                                          <p:val>
                                            <p:strVal val="#ppt_x-#ppt_w/2"/>
                                          </p:val>
                                        </p:tav>
                                        <p:tav tm="100000">
                                          <p:val>
                                            <p:strVal val="#ppt_x"/>
                                          </p:val>
                                        </p:tav>
                                      </p:tavLst>
                                    </p:anim>
                                    <p:anim calcmode="lin" valueType="num">
                                      <p:cBhvr>
                                        <p:cTn id="40" dur="1000" fill="hold"/>
                                        <p:tgtEl>
                                          <p:spTgt spid="30723">
                                            <p:txEl>
                                              <p:pRg st="4" end="4"/>
                                            </p:txEl>
                                          </p:spTgt>
                                        </p:tgtEl>
                                        <p:attrNameLst>
                                          <p:attrName>ppt_y</p:attrName>
                                        </p:attrNameLst>
                                      </p:cBhvr>
                                      <p:tavLst>
                                        <p:tav tm="0">
                                          <p:val>
                                            <p:strVal val="#ppt_y"/>
                                          </p:val>
                                        </p:tav>
                                        <p:tav tm="100000">
                                          <p:val>
                                            <p:strVal val="#ppt_y"/>
                                          </p:val>
                                        </p:tav>
                                      </p:tavLst>
                                    </p:anim>
                                    <p:anim calcmode="lin" valueType="num">
                                      <p:cBhvr>
                                        <p:cTn id="41" dur="10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0723">
                                            <p:txEl>
                                              <p:pRg st="4" end="4"/>
                                            </p:txEl>
                                          </p:spTgt>
                                        </p:tgtEl>
                                        <p:attrNameLst>
                                          <p:attrName>ppt_h</p:attrName>
                                        </p:attrNameLst>
                                      </p:cBhvr>
                                      <p:tavLst>
                                        <p:tav tm="0">
                                          <p:val>
                                            <p:strVal val="#ppt_h"/>
                                          </p:val>
                                        </p:tav>
                                        <p:tav tm="100000">
                                          <p:val>
                                            <p:strVal val="#ppt_h"/>
                                          </p:val>
                                        </p:tav>
                                      </p:tavLst>
                                    </p:anim>
                                  </p:childTnLst>
                                </p:cTn>
                              </p:par>
                            </p:childTnLst>
                          </p:cTn>
                        </p:par>
                        <p:par>
                          <p:cTn id="43" fill="hold">
                            <p:stCondLst>
                              <p:cond delay="8500"/>
                            </p:stCondLst>
                            <p:childTnLst>
                              <p:par>
                                <p:cTn id="44" presetID="17" presetClass="entr" presetSubtype="8" fill="hold" grpId="0" nodeType="afterEffect">
                                  <p:stCondLst>
                                    <p:cond delay="500"/>
                                  </p:stCondLst>
                                  <p:childTnLst>
                                    <p:set>
                                      <p:cBhvr>
                                        <p:cTn id="45" dur="1" fill="hold">
                                          <p:stCondLst>
                                            <p:cond delay="0"/>
                                          </p:stCondLst>
                                        </p:cTn>
                                        <p:tgtEl>
                                          <p:spTgt spid="30723">
                                            <p:txEl>
                                              <p:pRg st="5" end="5"/>
                                            </p:txEl>
                                          </p:spTgt>
                                        </p:tgtEl>
                                        <p:attrNameLst>
                                          <p:attrName>style.visibility</p:attrName>
                                        </p:attrNameLst>
                                      </p:cBhvr>
                                      <p:to>
                                        <p:strVal val="visible"/>
                                      </p:to>
                                    </p:set>
                                    <p:anim calcmode="lin" valueType="num">
                                      <p:cBhvr>
                                        <p:cTn id="46" dur="1000" fill="hold"/>
                                        <p:tgtEl>
                                          <p:spTgt spid="30723">
                                            <p:txEl>
                                              <p:pRg st="5" end="5"/>
                                            </p:txEl>
                                          </p:spTgt>
                                        </p:tgtEl>
                                        <p:attrNameLst>
                                          <p:attrName>ppt_x</p:attrName>
                                        </p:attrNameLst>
                                      </p:cBhvr>
                                      <p:tavLst>
                                        <p:tav tm="0">
                                          <p:val>
                                            <p:strVal val="#ppt_x-#ppt_w/2"/>
                                          </p:val>
                                        </p:tav>
                                        <p:tav tm="100000">
                                          <p:val>
                                            <p:strVal val="#ppt_x"/>
                                          </p:val>
                                        </p:tav>
                                      </p:tavLst>
                                    </p:anim>
                                    <p:anim calcmode="lin" valueType="num">
                                      <p:cBhvr>
                                        <p:cTn id="47" dur="1000" fill="hold"/>
                                        <p:tgtEl>
                                          <p:spTgt spid="30723">
                                            <p:txEl>
                                              <p:pRg st="5" end="5"/>
                                            </p:txEl>
                                          </p:spTgt>
                                        </p:tgtEl>
                                        <p:attrNameLst>
                                          <p:attrName>ppt_y</p:attrName>
                                        </p:attrNameLst>
                                      </p:cBhvr>
                                      <p:tavLst>
                                        <p:tav tm="0">
                                          <p:val>
                                            <p:strVal val="#ppt_y"/>
                                          </p:val>
                                        </p:tav>
                                        <p:tav tm="100000">
                                          <p:val>
                                            <p:strVal val="#ppt_y"/>
                                          </p:val>
                                        </p:tav>
                                      </p:tavLst>
                                    </p:anim>
                                    <p:anim calcmode="lin" valueType="num">
                                      <p:cBhvr>
                                        <p:cTn id="48" dur="1000" fill="hold"/>
                                        <p:tgtEl>
                                          <p:spTgt spid="30723">
                                            <p:txEl>
                                              <p:pRg st="5" end="5"/>
                                            </p:txEl>
                                          </p:spTgt>
                                        </p:tgtEl>
                                        <p:attrNameLst>
                                          <p:attrName>ppt_w</p:attrName>
                                        </p:attrNameLst>
                                      </p:cBhvr>
                                      <p:tavLst>
                                        <p:tav tm="0">
                                          <p:val>
                                            <p:fltVal val="0"/>
                                          </p:val>
                                        </p:tav>
                                        <p:tav tm="100000">
                                          <p:val>
                                            <p:strVal val="#ppt_w"/>
                                          </p:val>
                                        </p:tav>
                                      </p:tavLst>
                                    </p:anim>
                                    <p:anim calcmode="lin" valueType="num">
                                      <p:cBhvr>
                                        <p:cTn id="49" dur="1000" fill="hold"/>
                                        <p:tgtEl>
                                          <p:spTgt spid="3072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8" fill="hold" grpId="0" nodeType="clickEffect">
                                  <p:stCondLst>
                                    <p:cond delay="0"/>
                                  </p:stCondLst>
                                  <p:childTnLst>
                                    <p:set>
                                      <p:cBhvr>
                                        <p:cTn id="53" dur="1" fill="hold">
                                          <p:stCondLst>
                                            <p:cond delay="0"/>
                                          </p:stCondLst>
                                        </p:cTn>
                                        <p:tgtEl>
                                          <p:spTgt spid="30723">
                                            <p:txEl>
                                              <p:pRg st="6" end="6"/>
                                            </p:txEl>
                                          </p:spTgt>
                                        </p:tgtEl>
                                        <p:attrNameLst>
                                          <p:attrName>style.visibility</p:attrName>
                                        </p:attrNameLst>
                                      </p:cBhvr>
                                      <p:to>
                                        <p:strVal val="visible"/>
                                      </p:to>
                                    </p:set>
                                    <p:anim calcmode="lin" valueType="num">
                                      <p:cBhvr>
                                        <p:cTn id="54" dur="1000" fill="hold"/>
                                        <p:tgtEl>
                                          <p:spTgt spid="30723">
                                            <p:txEl>
                                              <p:pRg st="6" end="6"/>
                                            </p:txEl>
                                          </p:spTgt>
                                        </p:tgtEl>
                                        <p:attrNameLst>
                                          <p:attrName>ppt_x</p:attrName>
                                        </p:attrNameLst>
                                      </p:cBhvr>
                                      <p:tavLst>
                                        <p:tav tm="0">
                                          <p:val>
                                            <p:strVal val="#ppt_x-#ppt_w/2"/>
                                          </p:val>
                                        </p:tav>
                                        <p:tav tm="100000">
                                          <p:val>
                                            <p:strVal val="#ppt_x"/>
                                          </p:val>
                                        </p:tav>
                                      </p:tavLst>
                                    </p:anim>
                                    <p:anim calcmode="lin" valueType="num">
                                      <p:cBhvr>
                                        <p:cTn id="55" dur="1000" fill="hold"/>
                                        <p:tgtEl>
                                          <p:spTgt spid="30723">
                                            <p:txEl>
                                              <p:pRg st="6" end="6"/>
                                            </p:txEl>
                                          </p:spTgt>
                                        </p:tgtEl>
                                        <p:attrNameLst>
                                          <p:attrName>ppt_y</p:attrName>
                                        </p:attrNameLst>
                                      </p:cBhvr>
                                      <p:tavLst>
                                        <p:tav tm="0">
                                          <p:val>
                                            <p:strVal val="#ppt_y"/>
                                          </p:val>
                                        </p:tav>
                                        <p:tav tm="100000">
                                          <p:val>
                                            <p:strVal val="#ppt_y"/>
                                          </p:val>
                                        </p:tav>
                                      </p:tavLst>
                                    </p:anim>
                                    <p:anim calcmode="lin" valueType="num">
                                      <p:cBhvr>
                                        <p:cTn id="56" dur="1000" fill="hold"/>
                                        <p:tgtEl>
                                          <p:spTgt spid="30723">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30723">
                                            <p:txEl>
                                              <p:pRg st="6" end="6"/>
                                            </p:txEl>
                                          </p:spTgt>
                                        </p:tgtEl>
                                        <p:attrNameLst>
                                          <p:attrName>ppt_h</p:attrName>
                                        </p:attrNameLst>
                                      </p:cBhvr>
                                      <p:tavLst>
                                        <p:tav tm="0">
                                          <p:val>
                                            <p:strVal val="#ppt_h"/>
                                          </p:val>
                                        </p:tav>
                                        <p:tav tm="100000">
                                          <p:val>
                                            <p:strVal val="#ppt_h"/>
                                          </p:val>
                                        </p:tav>
                                      </p:tavLst>
                                    </p:anim>
                                  </p:childTnLst>
                                </p:cTn>
                              </p:par>
                            </p:childTnLst>
                          </p:cTn>
                        </p:par>
                        <p:par>
                          <p:cTn id="58" fill="hold">
                            <p:stCondLst>
                              <p:cond delay="1000"/>
                            </p:stCondLst>
                            <p:childTnLst>
                              <p:par>
                                <p:cTn id="59" presetID="17" presetClass="entr" presetSubtype="8" fill="hold" grpId="0" nodeType="afterEffect">
                                  <p:stCondLst>
                                    <p:cond delay="500"/>
                                  </p:stCondLst>
                                  <p:childTnLst>
                                    <p:set>
                                      <p:cBhvr>
                                        <p:cTn id="60" dur="1" fill="hold">
                                          <p:stCondLst>
                                            <p:cond delay="0"/>
                                          </p:stCondLst>
                                        </p:cTn>
                                        <p:tgtEl>
                                          <p:spTgt spid="30723">
                                            <p:txEl>
                                              <p:pRg st="7" end="7"/>
                                            </p:txEl>
                                          </p:spTgt>
                                        </p:tgtEl>
                                        <p:attrNameLst>
                                          <p:attrName>style.visibility</p:attrName>
                                        </p:attrNameLst>
                                      </p:cBhvr>
                                      <p:to>
                                        <p:strVal val="visible"/>
                                      </p:to>
                                    </p:set>
                                    <p:anim calcmode="lin" valueType="num">
                                      <p:cBhvr>
                                        <p:cTn id="61" dur="1000" fill="hold"/>
                                        <p:tgtEl>
                                          <p:spTgt spid="30723">
                                            <p:txEl>
                                              <p:pRg st="7" end="7"/>
                                            </p:txEl>
                                          </p:spTgt>
                                        </p:tgtEl>
                                        <p:attrNameLst>
                                          <p:attrName>ppt_x</p:attrName>
                                        </p:attrNameLst>
                                      </p:cBhvr>
                                      <p:tavLst>
                                        <p:tav tm="0">
                                          <p:val>
                                            <p:strVal val="#ppt_x-#ppt_w/2"/>
                                          </p:val>
                                        </p:tav>
                                        <p:tav tm="100000">
                                          <p:val>
                                            <p:strVal val="#ppt_x"/>
                                          </p:val>
                                        </p:tav>
                                      </p:tavLst>
                                    </p:anim>
                                    <p:anim calcmode="lin" valueType="num">
                                      <p:cBhvr>
                                        <p:cTn id="62" dur="1000" fill="hold"/>
                                        <p:tgtEl>
                                          <p:spTgt spid="30723">
                                            <p:txEl>
                                              <p:pRg st="7" end="7"/>
                                            </p:txEl>
                                          </p:spTgt>
                                        </p:tgtEl>
                                        <p:attrNameLst>
                                          <p:attrName>ppt_y</p:attrName>
                                        </p:attrNameLst>
                                      </p:cBhvr>
                                      <p:tavLst>
                                        <p:tav tm="0">
                                          <p:val>
                                            <p:strVal val="#ppt_y"/>
                                          </p:val>
                                        </p:tav>
                                        <p:tav tm="100000">
                                          <p:val>
                                            <p:strVal val="#ppt_y"/>
                                          </p:val>
                                        </p:tav>
                                      </p:tavLst>
                                    </p:anim>
                                    <p:anim calcmode="lin" valueType="num">
                                      <p:cBhvr>
                                        <p:cTn id="63" dur="1000" fill="hold"/>
                                        <p:tgtEl>
                                          <p:spTgt spid="3072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072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advAuto="8000"/>
      <p:bldP spid="30724" grpId="0" animBg="1"/>
    </p:bldLst>
  </p:timing>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0B57212-D278-4F09-9602-9B2680611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DesignTemplate</Template>
  <TotalTime>0</TotalTime>
  <Words>1556</Words>
  <Application>Microsoft Office PowerPoint</Application>
  <PresentationFormat>On-screen Show (4:3)</PresentationFormat>
  <Paragraphs>39</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DesignTemplate</vt:lpstr>
      <vt:lpstr>“Daughters of Jerusalem”</vt:lpstr>
      <vt:lpstr>“Daughters of Jerusalem”</vt:lpstr>
      <vt:lpstr>Slide 3</vt:lpstr>
      <vt:lpstr>Slide 4</vt:lpstr>
      <vt:lpstr>Slide 5</vt:lpstr>
      <vt:lpstr>Slide 6</vt:lpstr>
      <vt:lpstr>Slide 7</vt:lpstr>
      <vt:lpstr>“Daughters of Jerusalem”</vt:lpstr>
      <vt:lpstr>Slide 9</vt:lpstr>
      <vt:lpstr>This Do In Remembrance of Me</vt:lpstr>
      <vt:lpstr>The Privilege of Giving</vt:lpstr>
      <vt:lpstr>Thanks For Coming Out Today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2015-09-12T13:59:06Z</dcterms:created>
  <dcterms:modified xsi:type="dcterms:W3CDTF">2015-09-13T19:18:58Z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