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8" r:id="rId4"/>
    <p:sldId id="257" r:id="rId5"/>
    <p:sldId id="264" r:id="rId6"/>
    <p:sldId id="265" r:id="rId7"/>
    <p:sldId id="266" r:id="rId8"/>
    <p:sldId id="267"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769E"/>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02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1/11/2015 12:41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58C655D-A66F-4B34-AD66-E47C474C1A1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diamon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diamon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diamond/>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diamond/>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ferrelljenkins.files.wordpress.com/2014/12/frankincense_myrrh_avedat_fjenkins050313_0042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304800" y="188893"/>
            <a:ext cx="2209800" cy="954107"/>
          </a:xfrm>
          <a:prstGeom prst="rect">
            <a:avLst/>
          </a:prstGeom>
          <a:noFill/>
        </p:spPr>
        <p:txBody>
          <a:bodyPr wrap="square" rtlCol="0">
            <a:spAutoFit/>
          </a:bodyPr>
          <a:lstStyle/>
          <a:p>
            <a:pPr algn="ctr"/>
            <a:r>
              <a:rPr lang="en-US" sz="2800" b="1" dirty="0" smtClean="0">
                <a:solidFill>
                  <a:schemeClr val="bg2">
                    <a:lumMod val="60000"/>
                    <a:lumOff val="40000"/>
                  </a:schemeClr>
                </a:solidFill>
              </a:rPr>
              <a:t>Welcome To Our Services</a:t>
            </a:r>
            <a:endParaRPr lang="en-US" sz="2800" b="1" dirty="0">
              <a:solidFill>
                <a:schemeClr val="bg2">
                  <a:lumMod val="60000"/>
                  <a:lumOff val="40000"/>
                </a:schemeClr>
              </a:solidFill>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133600"/>
            <a:ext cx="7681913" cy="9906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Great Invitation </a:t>
            </a:r>
            <a:endParaRPr lang="en-US" sz="6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730249" y="3657600"/>
            <a:ext cx="7681913" cy="1293812"/>
          </a:xfrm>
        </p:spPr>
        <p:txBody>
          <a:bodyPr>
            <a:normAutofit/>
          </a:bodyPr>
          <a:lstStyle/>
          <a:p>
            <a:pPr algn="ctr"/>
            <a:r>
              <a:rPr lang="en-US" sz="4400" dirty="0" smtClean="0"/>
              <a:t>Matt. 11:28-30</a:t>
            </a:r>
            <a:endParaRPr lang="en-US" sz="4400"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7" dur="20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20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9" dur="2000"/>
                                        <p:tgtEl>
                                          <p:spTgt spid="3">
                                            <p:txEl>
                                              <p:pRg st="0" end="0"/>
                                            </p:txEl>
                                          </p:spTgt>
                                        </p:tgtEl>
                                        <p:attrNameLst>
                                          <p:attrName>fill.type</p:attrName>
                                        </p:attrNameLst>
                                      </p:cBhvr>
                                      <p:to>
                                        <p:strVal val="solid"/>
                                      </p:to>
                                    </p:set>
                                  </p:childTnLst>
                                </p:cTn>
                              </p:par>
                            </p:childTnLst>
                          </p:cTn>
                        </p:par>
                        <p:par>
                          <p:cTn id="10" fill="hold">
                            <p:stCondLst>
                              <p:cond delay="14000"/>
                            </p:stCondLst>
                            <p:childTnLst>
                              <p:par>
                                <p:cTn id="11" presetID="14" presetClass="entr" presetSubtype="5"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vertical)">
                                      <p:cBhvr>
                                        <p:cTn id="13"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0188"/>
            <a:ext cx="5867400" cy="747897"/>
          </a:xfrm>
        </p:spPr>
        <p:txBody>
          <a:bodyPr/>
          <a:lstStyle/>
          <a:p>
            <a:pPr algn="ctr"/>
            <a:r>
              <a:rPr lang="en-US" sz="5400" dirty="0">
                <a:solidFill>
                  <a:srgbClr val="FFFF00"/>
                </a:solidFill>
              </a:rPr>
              <a:t>The Great Invitation </a:t>
            </a:r>
          </a:p>
        </p:txBody>
      </p:sp>
      <p:sp>
        <p:nvSpPr>
          <p:cNvPr id="3" name="Text Placeholder 2"/>
          <p:cNvSpPr>
            <a:spLocks noGrp="1"/>
          </p:cNvSpPr>
          <p:nvPr>
            <p:ph type="body" sz="quarter" idx="10"/>
          </p:nvPr>
        </p:nvSpPr>
        <p:spPr>
          <a:xfrm>
            <a:off x="0" y="1301889"/>
            <a:ext cx="9144000" cy="5632311"/>
          </a:xfrm>
        </p:spPr>
        <p:txBody>
          <a:bodyPr/>
          <a:lstStyle/>
          <a:p>
            <a:r>
              <a:rPr lang="en-US" sz="3000" b="1" dirty="0" smtClean="0">
                <a:solidFill>
                  <a:schemeClr val="bg2"/>
                </a:solidFill>
              </a:rPr>
              <a:t>The Problem of Humanity</a:t>
            </a:r>
          </a:p>
          <a:p>
            <a:r>
              <a:rPr lang="en-US" sz="3000" dirty="0" smtClean="0"/>
              <a:t>Labor - To feel fatigue; by implication to work hard:  (bestow) labor, toil, be wearied</a:t>
            </a:r>
          </a:p>
          <a:p>
            <a:r>
              <a:rPr lang="en-US" sz="3000" dirty="0" smtClean="0"/>
              <a:t>Heavy Laden - to load up (properly as a vessel or animal), i.e. (figuratively) to overburden with ceremony (or spiritual anxiety), be heavy laden.</a:t>
            </a:r>
          </a:p>
          <a:p>
            <a:r>
              <a:rPr lang="en-US" sz="3000" dirty="0" smtClean="0"/>
              <a:t>The Burden of Sin, Rom.3:23</a:t>
            </a:r>
          </a:p>
          <a:p>
            <a:r>
              <a:rPr lang="en-US" sz="3000" dirty="0" smtClean="0"/>
              <a:t>Guilt, Shame, Bad Conscience, Weight of Sin</a:t>
            </a:r>
          </a:p>
          <a:p>
            <a:r>
              <a:rPr lang="en-US" sz="3000" dirty="0" smtClean="0"/>
              <a:t>Fear of Death</a:t>
            </a:r>
            <a:r>
              <a:rPr lang="en-US" sz="3000" smtClean="0"/>
              <a:t>, Heb.2:14-15</a:t>
            </a:r>
            <a:endParaRPr lang="en-US" sz="3000" dirty="0" smtClean="0"/>
          </a:p>
          <a:p>
            <a:r>
              <a:rPr lang="en-US" sz="3000" dirty="0" smtClean="0"/>
              <a:t>Hidden from the Proud, vs.25</a:t>
            </a:r>
          </a:p>
          <a:p>
            <a:r>
              <a:rPr lang="en-US" sz="3000" dirty="0" smtClean="0"/>
              <a:t>Seek Human Solutions - Blame others; Ignore Problem, “Good Old Boy,”  Good As…, Escapism </a:t>
            </a:r>
            <a:endParaRPr lang="en-US" sz="3000" dirty="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0188"/>
            <a:ext cx="5867400" cy="747897"/>
          </a:xfrm>
        </p:spPr>
        <p:txBody>
          <a:bodyPr/>
          <a:lstStyle/>
          <a:p>
            <a:pPr algn="ctr"/>
            <a:r>
              <a:rPr lang="en-US" sz="5400" dirty="0">
                <a:solidFill>
                  <a:srgbClr val="FFFF00"/>
                </a:solidFill>
              </a:rPr>
              <a:t>The Great Invitation </a:t>
            </a:r>
          </a:p>
        </p:txBody>
      </p:sp>
      <p:sp>
        <p:nvSpPr>
          <p:cNvPr id="3" name="Text Placeholder 2"/>
          <p:cNvSpPr>
            <a:spLocks noGrp="1"/>
          </p:cNvSpPr>
          <p:nvPr>
            <p:ph type="body" sz="quarter" idx="10"/>
          </p:nvPr>
        </p:nvSpPr>
        <p:spPr>
          <a:xfrm>
            <a:off x="0" y="1301889"/>
            <a:ext cx="9144000" cy="4367349"/>
          </a:xfrm>
        </p:spPr>
        <p:txBody>
          <a:bodyPr/>
          <a:lstStyle/>
          <a:p>
            <a:r>
              <a:rPr lang="en-US" sz="3300" b="1" dirty="0" smtClean="0">
                <a:solidFill>
                  <a:schemeClr val="bg2"/>
                </a:solidFill>
              </a:rPr>
              <a:t>Who is Inviting Us?</a:t>
            </a:r>
          </a:p>
          <a:p>
            <a:r>
              <a:rPr lang="en-US" sz="3300" dirty="0" smtClean="0"/>
              <a:t>Jesus The Son of The Living God</a:t>
            </a:r>
          </a:p>
          <a:p>
            <a:r>
              <a:rPr lang="en-US" sz="3300" dirty="0" smtClean="0"/>
              <a:t>He is the Only Way – John 14:6</a:t>
            </a:r>
          </a:p>
          <a:p>
            <a:r>
              <a:rPr lang="en-US" sz="3300" dirty="0" smtClean="0"/>
              <a:t>Personal Pronouns Used 7 Times</a:t>
            </a:r>
          </a:p>
          <a:p>
            <a:r>
              <a:rPr lang="en-US" sz="3300" dirty="0" smtClean="0"/>
              <a:t>The </a:t>
            </a:r>
            <a:r>
              <a:rPr lang="en-US" sz="3300" u="sng" dirty="0" smtClean="0"/>
              <a:t>Focus</a:t>
            </a:r>
            <a:r>
              <a:rPr lang="en-US" sz="3300" dirty="0" smtClean="0"/>
              <a:t> is on Christ, 1 Cor.1:17-18, 2:2</a:t>
            </a:r>
          </a:p>
          <a:p>
            <a:r>
              <a:rPr lang="en-US" sz="3300" dirty="0" smtClean="0"/>
              <a:t>Not Come to the Church</a:t>
            </a:r>
          </a:p>
          <a:p>
            <a:r>
              <a:rPr lang="en-US" sz="3300" dirty="0" smtClean="0"/>
              <a:t>Not Come to Baptism</a:t>
            </a:r>
          </a:p>
          <a:p>
            <a:r>
              <a:rPr lang="en-US" sz="3300" dirty="0" smtClean="0"/>
              <a:t>Eph.5:32, Don’t Get the Cart Before the Horse</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0188"/>
            <a:ext cx="5867400" cy="747897"/>
          </a:xfrm>
        </p:spPr>
        <p:txBody>
          <a:bodyPr/>
          <a:lstStyle/>
          <a:p>
            <a:pPr algn="ctr"/>
            <a:r>
              <a:rPr lang="en-US" sz="5400" dirty="0">
                <a:solidFill>
                  <a:srgbClr val="FFFF00"/>
                </a:solidFill>
              </a:rPr>
              <a:t>The Great Invitation </a:t>
            </a:r>
          </a:p>
        </p:txBody>
      </p:sp>
      <p:sp>
        <p:nvSpPr>
          <p:cNvPr id="3" name="Text Placeholder 2"/>
          <p:cNvSpPr>
            <a:spLocks noGrp="1"/>
          </p:cNvSpPr>
          <p:nvPr>
            <p:ph type="body" sz="quarter" idx="10"/>
          </p:nvPr>
        </p:nvSpPr>
        <p:spPr>
          <a:xfrm>
            <a:off x="0" y="1301889"/>
            <a:ext cx="9144000" cy="5367623"/>
          </a:xfrm>
        </p:spPr>
        <p:txBody>
          <a:bodyPr/>
          <a:lstStyle/>
          <a:p>
            <a:r>
              <a:rPr lang="en-US" b="1" dirty="0" smtClean="0">
                <a:solidFill>
                  <a:schemeClr val="bg2"/>
                </a:solidFill>
              </a:rPr>
              <a:t>Why Should We Accept the Invitation?</a:t>
            </a:r>
          </a:p>
          <a:p>
            <a:r>
              <a:rPr lang="en-US" dirty="0" smtClean="0"/>
              <a:t>The Offer of Rest: To repose (literally or figuratively (be exempt), remain); by implication to refresh: - take ease, refresh, (give, take) rest. To cause or permit one to cease from any movement or labor in order to recover and collect his strength. To give rest, refresh, to give one’s self rest, take rest.</a:t>
            </a:r>
          </a:p>
          <a:p>
            <a:r>
              <a:rPr lang="en-US" dirty="0" smtClean="0"/>
              <a:t>Now – Forgiveness, Eph.2:14-16</a:t>
            </a:r>
          </a:p>
          <a:p>
            <a:r>
              <a:rPr lang="en-US" dirty="0" smtClean="0"/>
              <a:t>In Death – Rev.14:13</a:t>
            </a:r>
          </a:p>
          <a:p>
            <a:r>
              <a:rPr lang="en-US" dirty="0" smtClean="0"/>
              <a:t>In Eternity – Heb.4:9-11</a:t>
            </a:r>
          </a:p>
          <a:p>
            <a:endParaRPr lang="en-US" dirty="0" smtClean="0"/>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0188"/>
            <a:ext cx="5867400" cy="747897"/>
          </a:xfrm>
        </p:spPr>
        <p:txBody>
          <a:bodyPr/>
          <a:lstStyle/>
          <a:p>
            <a:pPr algn="ctr"/>
            <a:r>
              <a:rPr lang="en-US" sz="5400" dirty="0">
                <a:solidFill>
                  <a:srgbClr val="FFFF00"/>
                </a:solidFill>
              </a:rPr>
              <a:t>The Great Invitation </a:t>
            </a:r>
          </a:p>
        </p:txBody>
      </p:sp>
      <p:sp>
        <p:nvSpPr>
          <p:cNvPr id="3" name="Text Placeholder 2"/>
          <p:cNvSpPr>
            <a:spLocks noGrp="1"/>
          </p:cNvSpPr>
          <p:nvPr>
            <p:ph type="body" sz="quarter" idx="10"/>
          </p:nvPr>
        </p:nvSpPr>
        <p:spPr>
          <a:xfrm>
            <a:off x="0" y="1257261"/>
            <a:ext cx="9144000" cy="5676939"/>
          </a:xfrm>
        </p:spPr>
        <p:txBody>
          <a:bodyPr/>
          <a:lstStyle/>
          <a:p>
            <a:r>
              <a:rPr lang="en-US" sz="3100" b="1" dirty="0" smtClean="0">
                <a:solidFill>
                  <a:schemeClr val="bg2"/>
                </a:solidFill>
              </a:rPr>
              <a:t>How Do We Accept This Rest? </a:t>
            </a:r>
          </a:p>
          <a:p>
            <a:r>
              <a:rPr lang="en-US" sz="3100" dirty="0" smtClean="0"/>
              <a:t>Come To Jesus, Jn.1:12, Gal.3:26-27, Matt.28:18-19</a:t>
            </a:r>
          </a:p>
          <a:p>
            <a:r>
              <a:rPr lang="en-US" sz="3100" dirty="0" smtClean="0"/>
              <a:t>Submission To His Yoke, Matt.28:20</a:t>
            </a:r>
          </a:p>
          <a:p>
            <a:r>
              <a:rPr lang="en-US" sz="3100" dirty="0" smtClean="0"/>
              <a:t>Learn of Me, Jn.6:44-45</a:t>
            </a:r>
          </a:p>
          <a:p>
            <a:r>
              <a:rPr lang="en-US" sz="3100" dirty="0" smtClean="0"/>
              <a:t>The Character of Jesus, Meek and Lowly of Heart </a:t>
            </a:r>
          </a:p>
          <a:p>
            <a:r>
              <a:rPr lang="en-US" sz="3100" dirty="0" smtClean="0"/>
              <a:t>Follow in His Steps, Matt.18:3-4, 20:27-28</a:t>
            </a:r>
          </a:p>
          <a:p>
            <a:r>
              <a:rPr lang="en-US" sz="3100" b="1" dirty="0" smtClean="0">
                <a:solidFill>
                  <a:schemeClr val="bg2"/>
                </a:solidFill>
              </a:rPr>
              <a:t>The Promise of The Lord? </a:t>
            </a:r>
            <a:endParaRPr lang="en-US" sz="3100" dirty="0" smtClean="0"/>
          </a:p>
          <a:p>
            <a:r>
              <a:rPr lang="en-US" sz="3100" dirty="0" smtClean="0"/>
              <a:t>Yoke is Easy and Burden is Light</a:t>
            </a:r>
          </a:p>
          <a:p>
            <a:r>
              <a:rPr lang="en-US" sz="3100" dirty="0" smtClean="0"/>
              <a:t>1 Jn.5:3, Not Burdensome, Irksome</a:t>
            </a:r>
          </a:p>
          <a:p>
            <a:r>
              <a:rPr lang="en-US" sz="3100" dirty="0" smtClean="0"/>
              <a:t>Labor of Love, Gen.29:20</a:t>
            </a:r>
          </a:p>
          <a:p>
            <a:r>
              <a:rPr lang="en-US" sz="3100" dirty="0" smtClean="0"/>
              <a:t>Put it in Balance of Eternity, Rom.8:28, 2 Cor.4:17-18</a:t>
            </a: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9" presetClass="entr" presetSubtype="0" accel="10000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9" presetClass="entr" presetSubtype="0" accel="10000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5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0" dur="5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1" dur="5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9" presetClass="entr" presetSubtype="0" accel="10000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 calcmode="lin" valueType="num">
                                      <p:cBhvr>
                                        <p:cTn id="87" dur="500" fill="hold"/>
                                        <p:tgtEl>
                                          <p:spTgt spid="3">
                                            <p:txEl>
                                              <p:pRg st="10" end="1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8" dur="500" fill="hold"/>
                                        <p:tgtEl>
                                          <p:spTgt spid="3">
                                            <p:txEl>
                                              <p:pRg st="10" end="1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9" dur="500" fill="hold"/>
                                        <p:tgtEl>
                                          <p:spTgt spid="3">
                                            <p:txEl>
                                              <p:pRg st="10" end="10"/>
                                            </p:txEl>
                                          </p:spTgt>
                                        </p:tgtEl>
                                        <p:attrNameLst>
                                          <p:attrName>ppt_x</p:attrName>
                                        </p:attrNameLst>
                                      </p:cBhvr>
                                      <p:tavLst>
                                        <p:tav tm="0">
                                          <p:val>
                                            <p:strVal val="#ppt_x-.3"/>
                                          </p:val>
                                        </p:tav>
                                        <p:tav tm="50000">
                                          <p:val>
                                            <p:strVal val="#ppt_x"/>
                                          </p:val>
                                        </p:tav>
                                        <p:tav tm="100000">
                                          <p:val>
                                            <p:strVal val="#ppt_x"/>
                                          </p:val>
                                        </p:tav>
                                      </p:tavLst>
                                    </p:anim>
                                    <p:anim calcmode="lin" valueType="num">
                                      <p:cBhvr>
                                        <p:cTn id="90"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360402"/>
            <a:ext cx="6858000" cy="553998"/>
          </a:xfrm>
        </p:spPr>
        <p:txBody>
          <a:bodyPr/>
          <a:lstStyle/>
          <a:p>
            <a:r>
              <a:rPr lang="en-US" sz="4000" b="1" dirty="0" smtClean="0">
                <a:solidFill>
                  <a:srgbClr val="FFFF00"/>
                </a:solidFill>
                <a:latin typeface="Arial Rounded MT Bold" pitchFamily="34" charset="0"/>
              </a:rPr>
              <a:t>Jesus Invites You To Come</a:t>
            </a:r>
            <a:endParaRPr lang="en-US" sz="4000" b="1" dirty="0">
              <a:solidFill>
                <a:srgbClr val="FFFF00"/>
              </a:solidFill>
              <a:latin typeface="Arial Rounded MT Bold" pitchFamily="34" charset="0"/>
            </a:endParaRPr>
          </a:p>
        </p:txBody>
      </p:sp>
      <p:sp>
        <p:nvSpPr>
          <p:cNvPr id="7171" name="Rectangle 3"/>
          <p:cNvSpPr>
            <a:spLocks noGrp="1" noChangeArrowheads="1"/>
          </p:cNvSpPr>
          <p:nvPr>
            <p:ph type="body" idx="1"/>
          </p:nvPr>
        </p:nvSpPr>
        <p:spPr>
          <a:xfrm>
            <a:off x="228600" y="1447800"/>
            <a:ext cx="8915400" cy="5181600"/>
          </a:xfrm>
        </p:spPr>
        <p:txBody>
          <a:bodyPr>
            <a:normAutofit/>
          </a:bodyPr>
          <a:lstStyle/>
          <a:p>
            <a:pPr marL="609600" indent="-609600">
              <a:buSzPct val="95000"/>
              <a:buFont typeface="Wingdings" pitchFamily="2" charset="2"/>
              <a:buAutoNum type="arabicPeriod"/>
            </a:pPr>
            <a:r>
              <a:rPr lang="en-US" sz="3600" b="1" dirty="0">
                <a:solidFill>
                  <a:schemeClr val="bg2"/>
                </a:solidFill>
              </a:rPr>
              <a:t>Hear the gospel of Christ,  </a:t>
            </a:r>
            <a:r>
              <a:rPr lang="en-US" b="1" dirty="0">
                <a:solidFill>
                  <a:schemeClr val="bg2"/>
                </a:solidFill>
              </a:rPr>
              <a:t>Acts </a:t>
            </a:r>
            <a:r>
              <a:rPr lang="en-US" b="1" dirty="0" smtClean="0">
                <a:solidFill>
                  <a:schemeClr val="bg2"/>
                </a:solidFill>
              </a:rPr>
              <a:t>18:8</a:t>
            </a:r>
            <a:endParaRPr lang="en-US" sz="1800" b="1" dirty="0">
              <a:solidFill>
                <a:schemeClr val="bg2"/>
              </a:solidFill>
            </a:endParaRPr>
          </a:p>
          <a:p>
            <a:pPr marL="609600" indent="-609600">
              <a:buSzPct val="95000"/>
              <a:buFont typeface="Wingdings" pitchFamily="2" charset="2"/>
              <a:buAutoNum type="arabicPeriod"/>
            </a:pPr>
            <a:r>
              <a:rPr lang="en-US" sz="3600" b="1" dirty="0">
                <a:solidFill>
                  <a:schemeClr val="bg2"/>
                </a:solidFill>
              </a:rPr>
              <a:t>Believe in Jesus Christ,   </a:t>
            </a:r>
            <a:r>
              <a:rPr lang="en-US" b="1" dirty="0">
                <a:solidFill>
                  <a:schemeClr val="bg2"/>
                </a:solidFill>
              </a:rPr>
              <a:t>Acts 16:31</a:t>
            </a:r>
            <a:endParaRPr lang="en-US" sz="1000" b="1" dirty="0">
              <a:solidFill>
                <a:schemeClr val="bg2"/>
              </a:solidFill>
            </a:endParaRPr>
          </a:p>
          <a:p>
            <a:pPr marL="609600" indent="-609600">
              <a:buSzPct val="95000"/>
              <a:buFont typeface="Wingdings" pitchFamily="2" charset="2"/>
              <a:buAutoNum type="arabicPeriod"/>
            </a:pPr>
            <a:r>
              <a:rPr lang="en-US" sz="3600" b="1" dirty="0">
                <a:solidFill>
                  <a:schemeClr val="bg2"/>
                </a:solidFill>
              </a:rPr>
              <a:t>Repent and Turn to God</a:t>
            </a:r>
            <a:r>
              <a:rPr lang="en-US" b="1" dirty="0">
                <a:solidFill>
                  <a:schemeClr val="bg2"/>
                </a:solidFill>
              </a:rPr>
              <a:t>,  Acts 17:30</a:t>
            </a:r>
          </a:p>
          <a:p>
            <a:pPr marL="609600" indent="-609600">
              <a:buSzPct val="95000"/>
              <a:buFont typeface="Wingdings" pitchFamily="2" charset="2"/>
              <a:buAutoNum type="arabicPeriod"/>
            </a:pPr>
            <a:r>
              <a:rPr lang="en-US" sz="3600" b="1" dirty="0">
                <a:solidFill>
                  <a:schemeClr val="bg2"/>
                </a:solidFill>
              </a:rPr>
              <a:t>Confess Jesus Before Men</a:t>
            </a:r>
            <a:r>
              <a:rPr lang="en-US" b="1" dirty="0">
                <a:solidFill>
                  <a:schemeClr val="bg2"/>
                </a:solidFill>
              </a:rPr>
              <a:t>,  Acts 8:37</a:t>
            </a:r>
            <a:endParaRPr lang="en-US" sz="2800" b="1" dirty="0">
              <a:solidFill>
                <a:schemeClr val="bg2"/>
              </a:solidFill>
            </a:endParaRPr>
          </a:p>
          <a:p>
            <a:pPr marL="609600" indent="-609600">
              <a:buSzPct val="95000"/>
              <a:buFont typeface="Wingdings" pitchFamily="2" charset="2"/>
              <a:buAutoNum type="arabicPeriod"/>
            </a:pPr>
            <a:r>
              <a:rPr lang="en-US" sz="3600" b="1" dirty="0">
                <a:solidFill>
                  <a:schemeClr val="bg2"/>
                </a:solidFill>
              </a:rPr>
              <a:t>Be Baptized For Forgiveness</a:t>
            </a:r>
            <a:r>
              <a:rPr lang="en-US" b="1" dirty="0">
                <a:solidFill>
                  <a:schemeClr val="bg2"/>
                </a:solidFill>
              </a:rPr>
              <a:t>,  Acts 2:38</a:t>
            </a:r>
          </a:p>
          <a:p>
            <a:pPr marL="609600" indent="-609600">
              <a:buSzPct val="95000"/>
              <a:buFont typeface="Wingdings" pitchFamily="2" charset="2"/>
              <a:buNone/>
            </a:pPr>
            <a:r>
              <a:rPr lang="en-US" b="1" dirty="0">
                <a:solidFill>
                  <a:schemeClr val="bg2"/>
                </a:solidFill>
              </a:rPr>
              <a:t>     </a:t>
            </a:r>
            <a:r>
              <a:rPr lang="en-US" b="1" dirty="0" smtClean="0">
                <a:solidFill>
                  <a:schemeClr val="bg2"/>
                </a:solidFill>
              </a:rPr>
              <a:t>  ---------------------------------</a:t>
            </a:r>
            <a:endParaRPr lang="en-US" sz="2800" b="1" dirty="0">
              <a:solidFill>
                <a:schemeClr val="bg2"/>
              </a:solidFill>
            </a:endParaRPr>
          </a:p>
          <a:p>
            <a:pPr marL="609600" indent="-609600">
              <a:buSzPct val="95000"/>
              <a:buFont typeface="Wingdings" pitchFamily="2" charset="2"/>
              <a:buChar char="Ø"/>
            </a:pPr>
            <a:r>
              <a:rPr lang="en-US" sz="3600" b="1" dirty="0">
                <a:solidFill>
                  <a:srgbClr val="FF0000"/>
                </a:solidFill>
              </a:rPr>
              <a:t>Cleave Unto The Lord, </a:t>
            </a:r>
            <a:r>
              <a:rPr lang="en-US" sz="2800" b="1" dirty="0">
                <a:solidFill>
                  <a:srgbClr val="FF0000"/>
                </a:solidFill>
              </a:rPr>
              <a:t> </a:t>
            </a:r>
            <a:r>
              <a:rPr lang="en-US" b="1" dirty="0">
                <a:solidFill>
                  <a:srgbClr val="FF0000"/>
                </a:solidFill>
              </a:rPr>
              <a:t>Acts 11:23</a:t>
            </a:r>
            <a:endParaRPr lang="en-US" sz="3600" b="1" dirty="0">
              <a:solidFill>
                <a:srgbClr val="FF0000"/>
              </a:solidFill>
            </a:endParaRPr>
          </a:p>
          <a:p>
            <a:pPr marL="609600" indent="-609600">
              <a:buSzPct val="95000"/>
              <a:buFont typeface="Wingdings" pitchFamily="2" charset="2"/>
              <a:buChar char="Ø"/>
            </a:pPr>
            <a:r>
              <a:rPr lang="en-US" sz="3600" b="1" dirty="0">
                <a:solidFill>
                  <a:srgbClr val="FF0000"/>
                </a:solidFill>
              </a:rPr>
              <a:t>If Err From The Truth: Repent &amp; Pray God</a:t>
            </a:r>
            <a:r>
              <a:rPr lang="en-US" b="1" dirty="0">
                <a:solidFill>
                  <a:srgbClr val="FF0000"/>
                </a:solidFill>
              </a:rPr>
              <a:t>  Acts 8:22</a:t>
            </a:r>
            <a:endParaRPr lang="en-US" sz="2800" b="1" dirty="0">
              <a:solidFill>
                <a:srgbClr val="FF0000"/>
              </a:solidFill>
            </a:endParaRPr>
          </a:p>
        </p:txBody>
      </p:sp>
    </p:spTree>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dissolve">
                                      <p:cBhvr>
                                        <p:cTn id="7" dur="500"/>
                                        <p:tgtEl>
                                          <p:spTgt spid="7170">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1000"/>
                                  </p:stCondLst>
                                  <p:childTnLst>
                                    <p:set>
                                      <p:cBhvr>
                                        <p:cTn id="10" dur="1" fill="hold">
                                          <p:stCondLst>
                                            <p:cond delay="0"/>
                                          </p:stCondLst>
                                        </p:cTn>
                                        <p:tgtEl>
                                          <p:spTgt spid="7171">
                                            <p:txEl>
                                              <p:pRg st="0" end="0"/>
                                            </p:txEl>
                                          </p:spTgt>
                                        </p:tgtEl>
                                        <p:attrNameLst>
                                          <p:attrName>style.visibility</p:attrName>
                                        </p:attrNameLst>
                                      </p:cBhvr>
                                      <p:to>
                                        <p:strVal val="visible"/>
                                      </p:to>
                                    </p:set>
                                    <p:animEffect transition="in" filter="wipe(left)">
                                      <p:cBhvr>
                                        <p:cTn id="11" dur="500"/>
                                        <p:tgtEl>
                                          <p:spTgt spid="7171">
                                            <p:txEl>
                                              <p:pRg st="0" end="0"/>
                                            </p:txEl>
                                          </p:spTgt>
                                        </p:tgtEl>
                                      </p:cBhvr>
                                    </p:animEffect>
                                  </p:childTnLst>
                                </p:cTn>
                              </p:par>
                            </p:childTnLst>
                          </p:cTn>
                        </p:par>
                        <p:par>
                          <p:cTn id="12" fill="hold">
                            <p:stCondLst>
                              <p:cond delay="2000"/>
                            </p:stCondLst>
                            <p:childTnLst>
                              <p:par>
                                <p:cTn id="13" presetID="22" presetClass="entr" presetSubtype="8" fill="hold" grpId="0" nodeType="afterEffect">
                                  <p:stCondLst>
                                    <p:cond delay="1000"/>
                                  </p:stCondLst>
                                  <p:childTnLst>
                                    <p:set>
                                      <p:cBhvr>
                                        <p:cTn id="14" dur="1" fill="hold">
                                          <p:stCondLst>
                                            <p:cond delay="0"/>
                                          </p:stCondLst>
                                        </p:cTn>
                                        <p:tgtEl>
                                          <p:spTgt spid="7171">
                                            <p:txEl>
                                              <p:pRg st="1" end="1"/>
                                            </p:txEl>
                                          </p:spTgt>
                                        </p:tgtEl>
                                        <p:attrNameLst>
                                          <p:attrName>style.visibility</p:attrName>
                                        </p:attrNameLst>
                                      </p:cBhvr>
                                      <p:to>
                                        <p:strVal val="visible"/>
                                      </p:to>
                                    </p:set>
                                    <p:animEffect transition="in" filter="wipe(left)">
                                      <p:cBhvr>
                                        <p:cTn id="15" dur="500"/>
                                        <p:tgtEl>
                                          <p:spTgt spid="7171">
                                            <p:txEl>
                                              <p:pRg st="1" end="1"/>
                                            </p:txEl>
                                          </p:spTgt>
                                        </p:tgtEl>
                                      </p:cBhvr>
                                    </p:animEffect>
                                  </p:childTnLst>
                                </p:cTn>
                              </p:par>
                            </p:childTnLst>
                          </p:cTn>
                        </p:par>
                        <p:par>
                          <p:cTn id="16" fill="hold">
                            <p:stCondLst>
                              <p:cond delay="3500"/>
                            </p:stCondLst>
                            <p:childTnLst>
                              <p:par>
                                <p:cTn id="17" presetID="22" presetClass="entr" presetSubtype="8" fill="hold" grpId="0" nodeType="afterEffect">
                                  <p:stCondLst>
                                    <p:cond delay="100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wipe(left)">
                                      <p:cBhvr>
                                        <p:cTn id="19" dur="500"/>
                                        <p:tgtEl>
                                          <p:spTgt spid="7171">
                                            <p:txEl>
                                              <p:pRg st="2" end="2"/>
                                            </p:txEl>
                                          </p:spTgt>
                                        </p:tgtEl>
                                      </p:cBhvr>
                                    </p:animEffect>
                                  </p:childTnLst>
                                </p:cTn>
                              </p:par>
                            </p:childTnLst>
                          </p:cTn>
                        </p:par>
                        <p:par>
                          <p:cTn id="20" fill="hold">
                            <p:stCondLst>
                              <p:cond delay="5000"/>
                            </p:stCondLst>
                            <p:childTnLst>
                              <p:par>
                                <p:cTn id="21" presetID="22" presetClass="entr" presetSubtype="8" fill="hold" grpId="0" nodeType="afterEffect">
                                  <p:stCondLst>
                                    <p:cond delay="1000"/>
                                  </p:stCondLst>
                                  <p:childTnLst>
                                    <p:set>
                                      <p:cBhvr>
                                        <p:cTn id="22" dur="1" fill="hold">
                                          <p:stCondLst>
                                            <p:cond delay="0"/>
                                          </p:stCondLst>
                                        </p:cTn>
                                        <p:tgtEl>
                                          <p:spTgt spid="7171">
                                            <p:txEl>
                                              <p:pRg st="3" end="3"/>
                                            </p:txEl>
                                          </p:spTgt>
                                        </p:tgtEl>
                                        <p:attrNameLst>
                                          <p:attrName>style.visibility</p:attrName>
                                        </p:attrNameLst>
                                      </p:cBhvr>
                                      <p:to>
                                        <p:strVal val="visible"/>
                                      </p:to>
                                    </p:set>
                                    <p:animEffect transition="in" filter="wipe(left)">
                                      <p:cBhvr>
                                        <p:cTn id="23" dur="500"/>
                                        <p:tgtEl>
                                          <p:spTgt spid="7171">
                                            <p:txEl>
                                              <p:pRg st="3" end="3"/>
                                            </p:txEl>
                                          </p:spTgt>
                                        </p:tgtEl>
                                      </p:cBhvr>
                                    </p:animEffect>
                                  </p:childTnLst>
                                </p:cTn>
                              </p:par>
                            </p:childTnLst>
                          </p:cTn>
                        </p:par>
                        <p:par>
                          <p:cTn id="24" fill="hold">
                            <p:stCondLst>
                              <p:cond delay="6500"/>
                            </p:stCondLst>
                            <p:childTnLst>
                              <p:par>
                                <p:cTn id="25" presetID="22" presetClass="entr" presetSubtype="8" fill="hold" grpId="0" nodeType="afterEffect">
                                  <p:stCondLst>
                                    <p:cond delay="100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left)">
                                      <p:cBhvr>
                                        <p:cTn id="27" dur="500"/>
                                        <p:tgtEl>
                                          <p:spTgt spid="7171">
                                            <p:txEl>
                                              <p:pRg st="4" end="4"/>
                                            </p:txEl>
                                          </p:spTgt>
                                        </p:tgtEl>
                                      </p:cBhvr>
                                    </p:animEffect>
                                  </p:childTnLst>
                                </p:cTn>
                              </p:par>
                            </p:childTnLst>
                          </p:cTn>
                        </p:par>
                        <p:par>
                          <p:cTn id="28" fill="hold">
                            <p:stCondLst>
                              <p:cond delay="8000"/>
                            </p:stCondLst>
                            <p:childTnLst>
                              <p:par>
                                <p:cTn id="29" presetID="22" presetClass="entr" presetSubtype="8" fill="hold" grpId="0" nodeType="afterEffect">
                                  <p:stCondLst>
                                    <p:cond delay="1000"/>
                                  </p:stCondLst>
                                  <p:childTnLst>
                                    <p:set>
                                      <p:cBhvr>
                                        <p:cTn id="30" dur="1" fill="hold">
                                          <p:stCondLst>
                                            <p:cond delay="0"/>
                                          </p:stCondLst>
                                        </p:cTn>
                                        <p:tgtEl>
                                          <p:spTgt spid="7171">
                                            <p:txEl>
                                              <p:pRg st="5" end="5"/>
                                            </p:txEl>
                                          </p:spTgt>
                                        </p:tgtEl>
                                        <p:attrNameLst>
                                          <p:attrName>style.visibility</p:attrName>
                                        </p:attrNameLst>
                                      </p:cBhvr>
                                      <p:to>
                                        <p:strVal val="visible"/>
                                      </p:to>
                                    </p:set>
                                    <p:animEffect transition="in" filter="wipe(left)">
                                      <p:cBhvr>
                                        <p:cTn id="31" dur="500"/>
                                        <p:tgtEl>
                                          <p:spTgt spid="7171">
                                            <p:txEl>
                                              <p:pRg st="5" end="5"/>
                                            </p:txEl>
                                          </p:spTgt>
                                        </p:tgtEl>
                                      </p:cBhvr>
                                    </p:animEffect>
                                  </p:childTnLst>
                                </p:cTn>
                              </p:par>
                            </p:childTnLst>
                          </p:cTn>
                        </p:par>
                        <p:par>
                          <p:cTn id="32" fill="hold">
                            <p:stCondLst>
                              <p:cond delay="9500"/>
                            </p:stCondLst>
                            <p:childTnLst>
                              <p:par>
                                <p:cTn id="33" presetID="22" presetClass="entr" presetSubtype="8" fill="hold" grpId="0" nodeType="afterEffect">
                                  <p:stCondLst>
                                    <p:cond delay="1000"/>
                                  </p:stCondLst>
                                  <p:childTnLst>
                                    <p:set>
                                      <p:cBhvr>
                                        <p:cTn id="34" dur="1" fill="hold">
                                          <p:stCondLst>
                                            <p:cond delay="0"/>
                                          </p:stCondLst>
                                        </p:cTn>
                                        <p:tgtEl>
                                          <p:spTgt spid="7171">
                                            <p:txEl>
                                              <p:pRg st="6" end="6"/>
                                            </p:txEl>
                                          </p:spTgt>
                                        </p:tgtEl>
                                        <p:attrNameLst>
                                          <p:attrName>style.visibility</p:attrName>
                                        </p:attrNameLst>
                                      </p:cBhvr>
                                      <p:to>
                                        <p:strVal val="visible"/>
                                      </p:to>
                                    </p:set>
                                    <p:animEffect transition="in" filter="wipe(left)">
                                      <p:cBhvr>
                                        <p:cTn id="35" dur="500"/>
                                        <p:tgtEl>
                                          <p:spTgt spid="7171">
                                            <p:txEl>
                                              <p:pRg st="6" end="6"/>
                                            </p:txEl>
                                          </p:spTgt>
                                        </p:tgtEl>
                                      </p:cBhvr>
                                    </p:animEffect>
                                  </p:childTnLst>
                                </p:cTn>
                              </p:par>
                            </p:childTnLst>
                          </p:cTn>
                        </p:par>
                        <p:par>
                          <p:cTn id="36" fill="hold">
                            <p:stCondLst>
                              <p:cond delay="11000"/>
                            </p:stCondLst>
                            <p:childTnLst>
                              <p:par>
                                <p:cTn id="37" presetID="22" presetClass="entr" presetSubtype="8" fill="hold" grpId="0" nodeType="afterEffect">
                                  <p:stCondLst>
                                    <p:cond delay="1000"/>
                                  </p:stCondLst>
                                  <p:childTnLst>
                                    <p:set>
                                      <p:cBhvr>
                                        <p:cTn id="38" dur="1" fill="hold">
                                          <p:stCondLst>
                                            <p:cond delay="0"/>
                                          </p:stCondLst>
                                        </p:cTn>
                                        <p:tgtEl>
                                          <p:spTgt spid="7171">
                                            <p:txEl>
                                              <p:pRg st="7" end="7"/>
                                            </p:txEl>
                                          </p:spTgt>
                                        </p:tgtEl>
                                        <p:attrNameLst>
                                          <p:attrName>style.visibility</p:attrName>
                                        </p:attrNameLst>
                                      </p:cBhvr>
                                      <p:to>
                                        <p:strVal val="visible"/>
                                      </p:to>
                                    </p:set>
                                    <p:animEffect transition="in" filter="wipe(left)">
                                      <p:cBhvr>
                                        <p:cTn id="39" dur="500"/>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P spid="7171" grpId="0" build="p" autoUpdateAnimBg="0" advAuto="10000"/>
    </p:bldLst>
  </p:timing>
</p:sld>
</file>

<file path=ppt/theme/theme1.xml><?xml version="1.0" encoding="utf-8"?>
<a:theme xmlns:a="http://schemas.openxmlformats.org/drawingml/2006/main" name="1_White with Blue Grid Segoe Templat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with Blue Grid Segoe Template</Template>
  <TotalTime>642</TotalTime>
  <Words>516</Words>
  <Application>Microsoft Office PowerPoint</Application>
  <PresentationFormat>On-screen Show (4:3)</PresentationFormat>
  <Paragraphs>53</Paragraphs>
  <Slides>7</Slides>
  <Notes>2</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1_White with Blue Grid Segoe Template</vt:lpstr>
      <vt:lpstr>White with Courier font for code slides</vt:lpstr>
      <vt:lpstr>Slide 1</vt:lpstr>
      <vt:lpstr>The Great Invitation </vt:lpstr>
      <vt:lpstr>The Great Invitation </vt:lpstr>
      <vt:lpstr>The Great Invitation </vt:lpstr>
      <vt:lpstr>The Great Invitation </vt:lpstr>
      <vt:lpstr>The Great Invitation </vt:lpstr>
      <vt:lpstr>Jesus Invites You To Come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Sunday Dec.28</dc:title>
  <dc:creator>Owner</dc:creator>
  <cp:keywords/>
  <cp:lastModifiedBy>Danny McKibben</cp:lastModifiedBy>
  <cp:revision>43</cp:revision>
  <dcterms:created xsi:type="dcterms:W3CDTF">2014-12-24T00:28:26Z</dcterms:created>
  <dcterms:modified xsi:type="dcterms:W3CDTF">2015-01-11T17:42:17Z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