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42" y="-9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5583024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1pPr>
    <a:lvl2pPr indent="2286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2pPr>
    <a:lvl3pPr indent="4572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3pPr>
    <a:lvl4pPr indent="6858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4pPr>
    <a:lvl5pPr indent="9144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5pPr>
    <a:lvl6pPr indent="11430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6pPr>
    <a:lvl7pPr indent="13716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7pPr>
    <a:lvl8pPr indent="16002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8pPr>
    <a:lvl9pPr indent="1828800" defTabSz="457200">
      <a:lnSpc>
        <a:spcPct val="125000"/>
      </a:lnSpc>
      <a:defRPr sz="2400">
        <a:latin typeface="Avenir"/>
        <a:ea typeface="Avenir"/>
        <a:cs typeface="Avenir"/>
        <a:sym typeface="Avenir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Joh 10:10    The thief cometh not, but for to steal, and to kill, and to destroy: I am come that they might have life, and that they might have it more abundantly.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Luk 1:79    To give light to them that sit in darkness and in the shadow of death, to guide our feet into the way of peace.</a:t>
            </a:r>
          </a:p>
          <a:p>
            <a:pPr lvl="0">
              <a:defRPr sz="1800"/>
            </a:pPr>
            <a:endParaRPr sz="2400"/>
          </a:p>
          <a:p>
            <a:pPr lvl="0">
              <a:defRPr sz="1800"/>
            </a:pPr>
            <a:r>
              <a:rPr sz="2400"/>
              <a:t>Mat 5:14    Ye are the light of the world. A city that is set on an hill cannot be hid.</a:t>
            </a:r>
          </a:p>
          <a:p>
            <a:pPr lvl="0">
              <a:defRPr sz="1800"/>
            </a:pPr>
            <a:r>
              <a:rPr sz="2400"/>
              <a:t>Mat 5:15    Neither do men light a candle, and put it under a bushel, but on a candlestick; and it giveth light unto all that are in the house.</a:t>
            </a:r>
          </a:p>
          <a:p>
            <a:pPr lvl="0">
              <a:defRPr sz="1800"/>
            </a:pPr>
            <a:endParaRPr sz="2400"/>
          </a:p>
          <a:p>
            <a:pPr lvl="0">
              <a:defRPr sz="1800"/>
            </a:pPr>
            <a:r>
              <a:rPr sz="2400"/>
              <a:t>Joh 14:6    Jesus saith unto him, I am the way, the truth, and the life: no man cometh unto the Father, but by me.</a:t>
            </a:r>
          </a:p>
          <a:p>
            <a:pPr lvl="0">
              <a:defRPr sz="1800"/>
            </a:pPr>
            <a:endParaRPr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50900" y="1269999"/>
            <a:ext cx="11303000" cy="35052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>
            <a:normAutofit/>
          </a:bodyPr>
          <a:lstStyle/>
          <a:p>
            <a:pPr lvl="0" algn="l">
              <a:defRPr sz="720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50900" y="4864099"/>
            <a:ext cx="11303000" cy="15748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 algn="l">
              <a:defRPr sz="420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40" name="IMG_0253.jpeg"/>
          <p:cNvPicPr/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>
          <a:xfrm>
            <a:off x="221191" y="165893"/>
            <a:ext cx="12562417" cy="9421812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1531881" y="542781"/>
            <a:ext cx="6342330" cy="3314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defRPr sz="1800"/>
            </a:pPr>
            <a:r>
              <a:rPr sz="7000">
                <a:effectLst>
                  <a:outerShdw blurRad="50800" dist="38100" dir="5400000" rotWithShape="0">
                    <a:srgbClr val="000000"/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rPr>
              <a:t>Don't Call Me Just A </a:t>
            </a:r>
          </a:p>
          <a:p>
            <a:pPr lvl="0">
              <a:defRPr sz="1800"/>
            </a:pPr>
            <a:r>
              <a:rPr sz="7000">
                <a:effectLst>
                  <a:outerShdw blurRad="50800" dist="38100" dir="5400000" rotWithShape="0">
                    <a:srgbClr val="000000"/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rPr>
              <a:t>"Christian"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72516">
              <a:defRPr sz="7840"/>
            </a:lvl1pPr>
          </a:lstStyle>
          <a:p>
            <a:pPr lvl="0">
              <a:defRPr sz="1800"/>
            </a:pPr>
            <a:r>
              <a:rPr sz="7840"/>
              <a:t>Be the Light of the World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952500" y="2266534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Do we only talk about the Darkness, to those living in Darkness? </a:t>
            </a: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Luke 1:79</a:t>
            </a:r>
          </a:p>
          <a:p>
            <a:pPr lvl="0">
              <a:defRPr sz="1800"/>
            </a:pP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Matthew 5:14-16:</a:t>
            </a:r>
            <a:r>
              <a:rPr sz="3600"/>
              <a:t> do we hide our light for Christ under a bushel? </a:t>
            </a:r>
          </a:p>
          <a:p>
            <a:pPr marL="0" lvl="0" indent="0" algn="ctr">
              <a:buSzTx/>
              <a:buNone/>
              <a:defRPr sz="1800"/>
            </a:pPr>
            <a:r>
              <a:rPr sz="5500" b="1" i="1">
                <a:latin typeface="Helvetica"/>
                <a:ea typeface="Helvetica"/>
                <a:cs typeface="Helvetica"/>
                <a:sym typeface="Helvetica"/>
              </a:rPr>
              <a:t>Give them Jesus!</a:t>
            </a:r>
          </a:p>
          <a:p>
            <a:pPr lvl="0">
              <a:defRPr sz="1800"/>
            </a:pPr>
            <a:r>
              <a:rPr sz="3600"/>
              <a:t>People often can tell what we are against; but can they tell what we stand for? </a:t>
            </a: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John 14:6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297692" y="444500"/>
            <a:ext cx="12409417" cy="2159000"/>
          </a:xfrm>
          <a:prstGeom prst="rect">
            <a:avLst/>
          </a:prstGeom>
        </p:spPr>
        <p:txBody>
          <a:bodyPr/>
          <a:lstStyle>
            <a:lvl1pPr defTabSz="508254">
              <a:defRPr sz="6960" u="sng"/>
            </a:lvl1pPr>
          </a:lstStyle>
          <a:p>
            <a:pPr lvl="0">
              <a:defRPr sz="1800" u="none"/>
            </a:pPr>
            <a:r>
              <a:rPr sz="6960" u="sng" dirty="0" smtClean="0"/>
              <a:t>Don't </a:t>
            </a:r>
            <a:r>
              <a:rPr sz="6960" u="sng" dirty="0"/>
              <a:t>Call Me Just A "Christian"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784990" y="1035005"/>
            <a:ext cx="11099800" cy="6286501"/>
          </a:xfrm>
          <a:prstGeom prst="rect">
            <a:avLst/>
          </a:prstGeom>
        </p:spPr>
        <p:txBody>
          <a:bodyPr/>
          <a:lstStyle>
            <a:lvl1pPr marL="555625" indent="-555625">
              <a:defRPr sz="4500"/>
            </a:lvl1pPr>
          </a:lstStyle>
          <a:p>
            <a:pPr lvl="0">
              <a:defRPr sz="1800"/>
            </a:pPr>
            <a:r>
              <a:rPr sz="4500" dirty="0"/>
              <a:t>Lets strive to be called a                       </a:t>
            </a:r>
            <a:r>
              <a:rPr sz="4500" dirty="0" smtClean="0"/>
              <a:t>Disciple                                                   Light </a:t>
            </a:r>
            <a:r>
              <a:rPr sz="4500" dirty="0"/>
              <a:t>of the World                                 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571797" y="444500"/>
            <a:ext cx="12180997" cy="2159000"/>
          </a:xfrm>
          <a:prstGeom prst="rect">
            <a:avLst/>
          </a:prstGeom>
        </p:spPr>
        <p:txBody>
          <a:bodyPr/>
          <a:lstStyle>
            <a:lvl1pPr defTabSz="496570">
              <a:defRPr sz="6800" u="sng"/>
            </a:lvl1pPr>
          </a:lstStyle>
          <a:p>
            <a:pPr lvl="0">
              <a:defRPr sz="1800" u="none"/>
            </a:pPr>
            <a:r>
              <a:rPr sz="6800" u="sng"/>
              <a:t>Don't Call Me Just A "Christian"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960115" y="60411"/>
            <a:ext cx="11404362" cy="783976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 b="1" i="1">
                <a:latin typeface="Helvetica"/>
                <a:ea typeface="Helvetica"/>
                <a:cs typeface="Helvetica"/>
                <a:sym typeface="Helvetica"/>
              </a:rPr>
              <a:t>"Christian(s)"</a:t>
            </a:r>
            <a:r>
              <a:rPr sz="3600"/>
              <a:t> only appears in the bible </a:t>
            </a:r>
            <a:r>
              <a:rPr sz="3600" b="1" u="sng">
                <a:latin typeface="Helvetica"/>
                <a:ea typeface="Helvetica"/>
                <a:cs typeface="Helvetica"/>
                <a:sym typeface="Helvetica"/>
              </a:rPr>
              <a:t>three (3)</a:t>
            </a:r>
            <a:r>
              <a:rPr sz="3600"/>
              <a:t> times</a:t>
            </a:r>
          </a:p>
          <a:p>
            <a:pPr lvl="0">
              <a:defRPr sz="1800"/>
            </a:pPr>
            <a:r>
              <a:rPr sz="3600"/>
              <a:t>Acts 11:26; Acts 26:28; &amp; 1 Peter 4:16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952500" y="124709"/>
            <a:ext cx="11099800" cy="2159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What is a </a:t>
            </a:r>
            <a:r>
              <a:rPr sz="8000" b="1">
                <a:latin typeface="Helvetica"/>
                <a:ea typeface="Helvetica"/>
                <a:cs typeface="Helvetica"/>
                <a:sym typeface="Helvetica"/>
              </a:rPr>
              <a:t>"Christian"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1059097" y="1078741"/>
            <a:ext cx="11099800" cy="62865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>
              <a:buSzTx/>
              <a:buNone/>
              <a:defRPr sz="1800"/>
            </a:pPr>
            <a:r>
              <a:rPr sz="3600" dirty="0"/>
              <a:t>               </a:t>
            </a:r>
          </a:p>
          <a:p>
            <a:pPr lvl="0">
              <a:defRPr sz="1800"/>
            </a:pPr>
            <a:r>
              <a:rPr sz="3600" dirty="0"/>
              <a:t>A </a:t>
            </a:r>
            <a:r>
              <a:rPr sz="3600" b="1" dirty="0">
                <a:latin typeface="Helvetica"/>
                <a:ea typeface="Helvetica"/>
                <a:cs typeface="Helvetica"/>
                <a:sym typeface="Helvetica"/>
              </a:rPr>
              <a:t>"Christian" </a:t>
            </a:r>
            <a:r>
              <a:rPr sz="3600" dirty="0"/>
              <a:t>has repented that old things have passed away, and all things are become new -      </a:t>
            </a:r>
            <a:endParaRPr lang="en-US" sz="3600" dirty="0" smtClean="0"/>
          </a:p>
          <a:p>
            <a:pPr lvl="0">
              <a:defRPr sz="1800"/>
            </a:pPr>
            <a:r>
              <a:rPr sz="3600" dirty="0" smtClean="0"/>
              <a:t> </a:t>
            </a:r>
            <a:r>
              <a:rPr sz="3600" b="1" u="sng" dirty="0">
                <a:latin typeface="Helvetica"/>
                <a:ea typeface="Helvetica"/>
                <a:cs typeface="Helvetica"/>
                <a:sym typeface="Helvetica"/>
              </a:rPr>
              <a:t>2 </a:t>
            </a:r>
            <a:r>
              <a:rPr sz="3600" b="1" u="sng" dirty="0" err="1">
                <a:latin typeface="Helvetica"/>
                <a:ea typeface="Helvetica"/>
                <a:cs typeface="Helvetica"/>
                <a:sym typeface="Helvetica"/>
              </a:rPr>
              <a:t>Cor</a:t>
            </a:r>
            <a:r>
              <a:rPr sz="3600" b="1" u="sng" dirty="0">
                <a:latin typeface="Helvetica"/>
                <a:ea typeface="Helvetica"/>
                <a:cs typeface="Helvetica"/>
                <a:sym typeface="Helvetica"/>
              </a:rPr>
              <a:t> 5:17 </a:t>
            </a:r>
          </a:p>
          <a:p>
            <a:pPr lvl="0">
              <a:defRPr sz="1800"/>
            </a:pPr>
            <a:r>
              <a:rPr sz="3600" dirty="0"/>
              <a:t>A </a:t>
            </a:r>
            <a:r>
              <a:rPr sz="3600" b="1" dirty="0">
                <a:latin typeface="Helvetica"/>
                <a:ea typeface="Helvetica"/>
                <a:cs typeface="Helvetica"/>
                <a:sym typeface="Helvetica"/>
              </a:rPr>
              <a:t>"Christian"</a:t>
            </a:r>
            <a:r>
              <a:rPr sz="3600" dirty="0"/>
              <a:t> has confessed Jesus Christ is the Son of God -</a:t>
            </a:r>
            <a:r>
              <a:rPr sz="3600" b="1" u="sng" dirty="0">
                <a:latin typeface="Helvetica"/>
                <a:ea typeface="Helvetica"/>
                <a:cs typeface="Helvetica"/>
                <a:sym typeface="Helvetica"/>
              </a:rPr>
              <a:t>Acts 8:37</a:t>
            </a:r>
            <a:endParaRPr sz="3600" dirty="0"/>
          </a:p>
          <a:p>
            <a:pPr lvl="0">
              <a:defRPr sz="1800"/>
            </a:pPr>
            <a:r>
              <a:rPr sz="3600" dirty="0"/>
              <a:t>A </a:t>
            </a:r>
            <a:r>
              <a:rPr sz="3600" b="1" dirty="0">
                <a:latin typeface="Helvetica"/>
                <a:ea typeface="Helvetica"/>
                <a:cs typeface="Helvetica"/>
                <a:sym typeface="Helvetica"/>
              </a:rPr>
              <a:t>"Christian"</a:t>
            </a:r>
            <a:r>
              <a:rPr sz="3600" dirty="0"/>
              <a:t> has risen out of the watery grave of baptism to </a:t>
            </a:r>
            <a:r>
              <a:rPr sz="3600" i="1" dirty="0"/>
              <a:t>newness</a:t>
            </a:r>
            <a:r>
              <a:rPr sz="3600" dirty="0"/>
              <a:t> of life - </a:t>
            </a:r>
            <a:r>
              <a:rPr sz="3600" b="1" u="sng" dirty="0">
                <a:latin typeface="Helvetica"/>
                <a:ea typeface="Helvetica"/>
                <a:cs typeface="Helvetica"/>
                <a:sym typeface="Helvetica"/>
              </a:rPr>
              <a:t>Romans 6:4-5</a:t>
            </a:r>
          </a:p>
        </p:txBody>
      </p:sp>
      <p:sp>
        <p:nvSpPr>
          <p:cNvPr id="48" name="Shape 48"/>
          <p:cNvSpPr/>
          <p:nvPr/>
        </p:nvSpPr>
        <p:spPr>
          <a:xfrm>
            <a:off x="952499" y="7403732"/>
            <a:ext cx="11099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defTabSz="490727">
              <a:defRPr sz="6719" u="sng"/>
            </a:lvl1pPr>
          </a:lstStyle>
          <a:p>
            <a:pPr lvl="0">
              <a:defRPr sz="1800" u="none"/>
            </a:pPr>
            <a:r>
              <a:rPr sz="6719" u="sng"/>
              <a:t>Don't Call Me Just A  "Christian"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84497" y="155166"/>
            <a:ext cx="12531242" cy="886459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 b="1" u="sng">
                <a:latin typeface="Helvetica"/>
                <a:ea typeface="Helvetica"/>
                <a:cs typeface="Helvetica"/>
                <a:sym typeface="Helvetica"/>
              </a:rPr>
              <a:t>Don't Call Me Just A "Christian"</a:t>
            </a:r>
          </a:p>
          <a:p>
            <a:pPr lvl="0">
              <a:defRPr sz="1800"/>
            </a:pPr>
            <a:endParaRPr sz="8000" u="sng"/>
          </a:p>
          <a:p>
            <a:pPr lvl="0">
              <a:defRPr sz="1800"/>
            </a:pPr>
            <a:endParaRPr sz="5000"/>
          </a:p>
          <a:p>
            <a:pPr lvl="0">
              <a:defRPr sz="1800"/>
            </a:pPr>
            <a:r>
              <a:rPr sz="8000" u="sng"/>
              <a:t>We should strive to be called </a:t>
            </a:r>
            <a:r>
              <a:rPr sz="8000" b="1" u="sng">
                <a:latin typeface="Helvetica"/>
                <a:ea typeface="Helvetica"/>
                <a:cs typeface="Helvetica"/>
                <a:sym typeface="Helvetica"/>
              </a:rPr>
              <a:t>"Disciple"</a:t>
            </a:r>
            <a:endParaRPr sz="8000" u="sng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What is a </a:t>
            </a:r>
            <a:r>
              <a:rPr sz="8000" b="1">
                <a:latin typeface="Helvetica"/>
                <a:ea typeface="Helvetica"/>
                <a:cs typeface="Helvetica"/>
                <a:sym typeface="Helvetica"/>
              </a:rPr>
              <a:t>"Disciple"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952500" y="1626953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Disciple(s)</a:t>
            </a:r>
            <a:r>
              <a:rPr sz="3600"/>
              <a:t> appears over </a:t>
            </a:r>
            <a:r>
              <a:rPr sz="3600" b="1" u="sng">
                <a:latin typeface="Helvetica"/>
                <a:ea typeface="Helvetica"/>
                <a:cs typeface="Helvetica"/>
                <a:sym typeface="Helvetica"/>
              </a:rPr>
              <a:t>270 times </a:t>
            </a:r>
            <a:r>
              <a:rPr sz="3600"/>
              <a:t>times in the New Testament. </a:t>
            </a:r>
          </a:p>
          <a:p>
            <a:pPr lvl="0">
              <a:defRPr sz="1800"/>
            </a:pPr>
            <a:r>
              <a:rPr sz="3600"/>
              <a:t>Being a disciple is more than                                             - a one time confession, repenting, and baptism         - just listening to the word</a:t>
            </a:r>
          </a:p>
          <a:p>
            <a:pPr lvl="0">
              <a:defRPr sz="1800"/>
            </a:pPr>
            <a:r>
              <a:rPr sz="3600"/>
              <a:t>What if we did what the disciples did?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952500" y="-73256"/>
            <a:ext cx="11099800" cy="2159001"/>
          </a:xfrm>
          <a:prstGeom prst="rect">
            <a:avLst/>
          </a:prstGeom>
        </p:spPr>
        <p:txBody>
          <a:bodyPr/>
          <a:lstStyle>
            <a:lvl1pPr>
              <a:defRPr sz="5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5000" b="1"/>
              <a:t>Matthew 28:19-20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952500" y="17335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lvl="0" indent="0" defTabSz="502412">
              <a:spcBef>
                <a:spcPts val="3600"/>
              </a:spcBef>
              <a:buSzTx/>
              <a:buNone/>
              <a:defRPr sz="1800"/>
            </a:pPr>
            <a:r>
              <a:rPr sz="3096"/>
              <a:t>A </a:t>
            </a:r>
            <a:r>
              <a:rPr sz="3096" b="1">
                <a:latin typeface="Helvetica"/>
                <a:ea typeface="Helvetica"/>
                <a:cs typeface="Helvetica"/>
                <a:sym typeface="Helvetica"/>
              </a:rPr>
              <a:t>Disciple</a:t>
            </a:r>
            <a:r>
              <a:rPr sz="3096"/>
              <a:t> is a- </a:t>
            </a:r>
          </a:p>
          <a:p>
            <a:pPr marL="382270" lvl="0" indent="-382270" defTabSz="502412">
              <a:spcBef>
                <a:spcPts val="3600"/>
              </a:spcBef>
              <a:defRPr sz="1800"/>
            </a:pPr>
            <a:r>
              <a:rPr sz="3096"/>
              <a:t>learner of the word; </a:t>
            </a:r>
          </a:p>
          <a:p>
            <a:pPr marL="382270" lvl="0" indent="-382270" defTabSz="502412">
              <a:spcBef>
                <a:spcPts val="3600"/>
              </a:spcBef>
              <a:defRPr sz="1800"/>
            </a:pPr>
            <a:r>
              <a:rPr sz="3096"/>
              <a:t>a student of the teachings of Christ; </a:t>
            </a:r>
          </a:p>
          <a:p>
            <a:pPr marL="382270" lvl="0" indent="-382270" defTabSz="502412">
              <a:spcBef>
                <a:spcPts val="3600"/>
              </a:spcBef>
              <a:defRPr sz="1800"/>
            </a:pPr>
            <a:r>
              <a:rPr sz="3096"/>
              <a:t>a teacher of the teachings of Christ to </a:t>
            </a:r>
            <a:r>
              <a:rPr sz="3096" b="1" u="sng">
                <a:latin typeface="Helvetica"/>
                <a:ea typeface="Helvetica"/>
                <a:cs typeface="Helvetica"/>
                <a:sym typeface="Helvetica"/>
              </a:rPr>
              <a:t>ALL</a:t>
            </a:r>
            <a:r>
              <a:rPr sz="3096"/>
              <a:t>; </a:t>
            </a:r>
          </a:p>
          <a:p>
            <a:pPr marL="382270" lvl="0" indent="-382270" defTabSz="502412">
              <a:spcBef>
                <a:spcPts val="3600"/>
              </a:spcBef>
              <a:defRPr sz="1800"/>
            </a:pPr>
            <a:r>
              <a:rPr sz="3096"/>
              <a:t>disciplined in Christ teachings</a:t>
            </a:r>
          </a:p>
          <a:p>
            <a:pPr marL="382270" lvl="0" indent="-382270" defTabSz="502412">
              <a:spcBef>
                <a:spcPts val="3600"/>
              </a:spcBef>
              <a:defRPr sz="1800"/>
            </a:pPr>
            <a:r>
              <a:rPr sz="3096"/>
              <a:t>Some </a:t>
            </a:r>
            <a:r>
              <a:rPr sz="3096" b="1">
                <a:latin typeface="Helvetica"/>
                <a:ea typeface="Helvetica"/>
                <a:cs typeface="Helvetica"/>
                <a:sym typeface="Helvetica"/>
              </a:rPr>
              <a:t>Christians</a:t>
            </a:r>
            <a:r>
              <a:rPr sz="3096"/>
              <a:t> are not </a:t>
            </a:r>
            <a:r>
              <a:rPr sz="3096" b="1">
                <a:latin typeface="Helvetica"/>
                <a:ea typeface="Helvetica"/>
                <a:cs typeface="Helvetica"/>
                <a:sym typeface="Helvetica"/>
              </a:rPr>
              <a:t>Disciples</a:t>
            </a:r>
          </a:p>
          <a:p>
            <a:pPr marL="488456" lvl="0" indent="-488456" algn="ctr" defTabSz="502412">
              <a:spcBef>
                <a:spcPts val="3600"/>
              </a:spcBef>
              <a:defRPr sz="1800"/>
            </a:pPr>
            <a:r>
              <a:rPr sz="3956" b="1">
                <a:latin typeface="Helvetica"/>
                <a:ea typeface="Helvetica"/>
                <a:cs typeface="Helvetica"/>
                <a:sym typeface="Helvetica"/>
              </a:rPr>
              <a:t>II Timothy 2:2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389059" y="155166"/>
            <a:ext cx="12226680" cy="8864599"/>
          </a:xfrm>
          <a:prstGeom prst="rect">
            <a:avLst/>
          </a:prstGeom>
        </p:spPr>
        <p:txBody>
          <a:bodyPr/>
          <a:lstStyle/>
          <a:p>
            <a:pPr lvl="0" defTabSz="566674">
              <a:defRPr sz="1800"/>
            </a:pPr>
            <a:r>
              <a:rPr sz="7760" b="1" u="sng">
                <a:latin typeface="Helvetica"/>
                <a:ea typeface="Helvetica"/>
                <a:cs typeface="Helvetica"/>
                <a:sym typeface="Helvetica"/>
              </a:rPr>
              <a:t>Don't Call Me Just A "Christian"</a:t>
            </a:r>
          </a:p>
          <a:p>
            <a:pPr lvl="0" defTabSz="566674">
              <a:defRPr sz="1800"/>
            </a:pPr>
            <a:endParaRPr sz="7760" u="sng"/>
          </a:p>
          <a:p>
            <a:pPr lvl="0" defTabSz="566674">
              <a:defRPr sz="1800"/>
            </a:pPr>
            <a:endParaRPr sz="4850"/>
          </a:p>
          <a:p>
            <a:pPr lvl="0" defTabSz="566674">
              <a:defRPr sz="1800"/>
            </a:pPr>
            <a:r>
              <a:rPr sz="7760" u="sng"/>
              <a:t>We should strive to be called  </a:t>
            </a:r>
            <a:r>
              <a:rPr sz="7760" b="1" u="sng">
                <a:latin typeface="Helvetica"/>
                <a:ea typeface="Helvetica"/>
                <a:cs typeface="Helvetica"/>
                <a:sym typeface="Helvetica"/>
              </a:rPr>
              <a:t>"light of the world"</a:t>
            </a:r>
            <a:endParaRPr sz="7760" u="sng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7119"/>
              <a:t>Have We Darkened World? 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952499" y="2609850"/>
            <a:ext cx="11099801" cy="6286500"/>
          </a:xfrm>
          <a:prstGeom prst="rect">
            <a:avLst/>
          </a:prstGeom>
        </p:spPr>
        <p:txBody>
          <a:bodyPr/>
          <a:lstStyle/>
          <a:p>
            <a:pPr marL="0" lvl="0" indent="0" algn="ctr" defTabSz="531622">
              <a:spcBef>
                <a:spcPts val="0"/>
              </a:spcBef>
              <a:buSzTx/>
              <a:buNone/>
              <a:defRPr sz="1800"/>
            </a:pPr>
            <a:r>
              <a:rPr sz="7280"/>
              <a:t>Matthew 23:1-15</a:t>
            </a:r>
          </a:p>
          <a:p>
            <a:pPr marL="505618" lvl="0" indent="-505618" defTabSz="531622">
              <a:spcBef>
                <a:spcPts val="0"/>
              </a:spcBef>
              <a:defRPr sz="1800"/>
            </a:pPr>
            <a:r>
              <a:rPr sz="4095"/>
              <a:t>Jesus rebukes the scribes &amp; Pharisees</a:t>
            </a:r>
          </a:p>
          <a:p>
            <a:pPr marL="505618" lvl="0" indent="-505618" defTabSz="531622">
              <a:spcBef>
                <a:spcPts val="0"/>
              </a:spcBef>
              <a:defRPr sz="1800"/>
            </a:pPr>
            <a:r>
              <a:rPr sz="4095"/>
              <a:t>Calls them Hypocrites 7 times</a:t>
            </a:r>
          </a:p>
          <a:p>
            <a:pPr marL="505618" lvl="0" indent="-505618" defTabSz="531622">
              <a:spcBef>
                <a:spcPts val="0"/>
              </a:spcBef>
              <a:defRPr sz="1800"/>
            </a:pPr>
            <a:r>
              <a:rPr sz="4095"/>
              <a:t>Living in "Gotcha" religious world: </a:t>
            </a:r>
            <a:r>
              <a:rPr sz="4095" b="1">
                <a:latin typeface="Helvetica"/>
                <a:ea typeface="Helvetica"/>
                <a:cs typeface="Helvetica"/>
                <a:sym typeface="Helvetica"/>
              </a:rPr>
              <a:t>v3-4</a:t>
            </a:r>
          </a:p>
          <a:p>
            <a:pPr marL="505618" lvl="0" indent="-505618" defTabSz="531622">
              <a:spcBef>
                <a:spcPts val="0"/>
              </a:spcBef>
              <a:defRPr sz="1800"/>
            </a:pPr>
            <a:endParaRPr sz="4095"/>
          </a:p>
          <a:p>
            <a:pPr marL="0" lvl="0" indent="0" defTabSz="531622">
              <a:spcBef>
                <a:spcPts val="0"/>
              </a:spcBef>
              <a:buSzTx/>
              <a:buNone/>
              <a:defRPr sz="1800"/>
            </a:pPr>
            <a:r>
              <a:rPr sz="4095"/>
              <a:t>Have we done the same?  Have we turned into a group of "Gotcha's". </a:t>
            </a:r>
            <a:r>
              <a:rPr sz="4095" b="1">
                <a:latin typeface="Helvetica"/>
                <a:ea typeface="Helvetica"/>
                <a:cs typeface="Helvetica"/>
                <a:sym typeface="Helvetica"/>
              </a:rPr>
              <a:t>v13</a:t>
            </a:r>
            <a:endParaRPr sz="4095"/>
          </a:p>
          <a:p>
            <a:pPr marL="0" lvl="0" indent="0" defTabSz="531622">
              <a:spcBef>
                <a:spcPts val="0"/>
              </a:spcBef>
              <a:buSzTx/>
              <a:buNone/>
              <a:defRPr sz="1800"/>
            </a:pPr>
            <a:endParaRPr sz="4095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Have we taken the good out of serving God?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830674" y="1733549"/>
            <a:ext cx="11099801" cy="62865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Have we left our first love? - </a:t>
            </a: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Rev 2:4</a:t>
            </a:r>
            <a:endParaRPr sz="3600"/>
          </a:p>
          <a:p>
            <a:pPr lvl="0">
              <a:defRPr sz="1800"/>
            </a:pPr>
            <a:r>
              <a:rPr sz="3600"/>
              <a:t>What God created was Good, do we see the Good? </a:t>
            </a: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Gen: 1-4, 10, 12, 18, 21, 25, 31</a:t>
            </a:r>
          </a:p>
          <a:p>
            <a:pPr lvl="0">
              <a:defRPr sz="1800"/>
            </a:pPr>
            <a:r>
              <a:rPr sz="3600"/>
              <a:t>Have we bound ourselves and forgot Jesus came to give us life more abundantly? </a:t>
            </a:r>
            <a:r>
              <a:rPr sz="3600" b="1">
                <a:latin typeface="Helvetica"/>
                <a:ea typeface="Helvetica"/>
                <a:cs typeface="Helvetica"/>
                <a:sym typeface="Helvetica"/>
              </a:rPr>
              <a:t>John 10:10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432</Words>
  <Application>Microsoft Office PowerPoint</Application>
  <PresentationFormat>Custom</PresentationFormat>
  <Paragraphs>58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White</vt:lpstr>
      <vt:lpstr>Slide 1</vt:lpstr>
      <vt:lpstr>Don't Call Me Just A "Christian"</vt:lpstr>
      <vt:lpstr>What is a "Christian"</vt:lpstr>
      <vt:lpstr>Don't Call Me Just A "Christian"   We should strive to be called "Disciple"</vt:lpstr>
      <vt:lpstr>What is a "Disciple"</vt:lpstr>
      <vt:lpstr>Matthew 28:19-20</vt:lpstr>
      <vt:lpstr>Don't Call Me Just A "Christian"   We should strive to be called  "light of the world"</vt:lpstr>
      <vt:lpstr>Have We Darkened World? </vt:lpstr>
      <vt:lpstr>Have we taken the good out of serving God?</vt:lpstr>
      <vt:lpstr>Be the Light of the World</vt:lpstr>
      <vt:lpstr>Don't Call Me Just A "Christian"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cp:lastModifiedBy>Danny McKibben</cp:lastModifiedBy>
  <cp:revision>3</cp:revision>
  <dcterms:modified xsi:type="dcterms:W3CDTF">2015-05-10T18:32:24Z</dcterms:modified>
</cp:coreProperties>
</file>