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5"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C2796-38F0-4163-B63C-6A929A5D6120}" type="datetimeFigureOut">
              <a:rPr lang="en-US" smtClean="0"/>
              <a:pPr/>
              <a:t>4/19/2015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F8A3-7C65-4CBF-A992-414CE124F4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12:04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4/19/2015 12:04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plit orient="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plit orient="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3403"/>
            <a:ext cx="8382000" cy="664797"/>
          </a:xfrm>
        </p:spPr>
        <p:txBody>
          <a:bodyPr/>
          <a:lstStyle/>
          <a:p>
            <a:pPr algn="ctr"/>
            <a:r>
              <a:rPr lang="en-US" sz="7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Alacrity</a:t>
            </a:r>
            <a:endParaRPr 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Content Placeholder 4"/>
          <p:cNvSpPr>
            <a:spLocks noGrp="1"/>
          </p:cNvSpPr>
          <p:nvPr>
            <p:ph idx="1"/>
          </p:nvPr>
        </p:nvSpPr>
        <p:spPr>
          <a:xfrm>
            <a:off x="228600" y="1229951"/>
            <a:ext cx="8610600" cy="4561249"/>
          </a:xfrm>
        </p:spPr>
        <p:txBody>
          <a:bodyPr/>
          <a:lstStyle/>
          <a:p>
            <a:r>
              <a:rPr lang="en-US" sz="3800" dirty="0" smtClean="0"/>
              <a:t>We need all the members to have more alacrity.</a:t>
            </a:r>
          </a:p>
          <a:p>
            <a:r>
              <a:rPr lang="en-US" sz="3800" dirty="0" smtClean="0"/>
              <a:t>There are far too many Christians in the world that lack alacrity.</a:t>
            </a:r>
          </a:p>
          <a:p>
            <a:r>
              <a:rPr lang="en-US" sz="3800" dirty="0" smtClean="0"/>
              <a:t>Problems come within the congregation when the members lack alacrity.</a:t>
            </a:r>
          </a:p>
          <a:p>
            <a:r>
              <a:rPr lang="en-US" sz="3800" dirty="0" smtClean="0"/>
              <a:t>The Cause of Christ will prosper when we have alacrity in our serving.</a:t>
            </a:r>
            <a:endParaRPr lang="en-US" sz="3800"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0188"/>
            <a:ext cx="4038600" cy="830997"/>
          </a:xfrm>
        </p:spPr>
        <p:txBody>
          <a:bodyPr/>
          <a:lstStyle/>
          <a:p>
            <a:r>
              <a:rPr lang="en-US"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Alacrity</a:t>
            </a:r>
            <a:endParaRPr lang="en-US" sz="6000" dirty="0"/>
          </a:p>
        </p:txBody>
      </p:sp>
      <p:sp>
        <p:nvSpPr>
          <p:cNvPr id="3" name="Content Placeholder 2"/>
          <p:cNvSpPr>
            <a:spLocks noGrp="1"/>
          </p:cNvSpPr>
          <p:nvPr>
            <p:ph idx="1"/>
          </p:nvPr>
        </p:nvSpPr>
        <p:spPr>
          <a:xfrm>
            <a:off x="381000" y="1412875"/>
            <a:ext cx="8382000" cy="4321183"/>
          </a:xfrm>
        </p:spPr>
        <p:txBody>
          <a:bodyPr/>
          <a:lstStyle/>
          <a:p>
            <a:r>
              <a:rPr lang="en-US" sz="3600" dirty="0" smtClean="0"/>
              <a:t>Give a verse where it is used.</a:t>
            </a:r>
          </a:p>
          <a:p>
            <a:r>
              <a:rPr lang="en-US" sz="3600" dirty="0" smtClean="0"/>
              <a:t>Acts 17:11</a:t>
            </a:r>
          </a:p>
          <a:p>
            <a:r>
              <a:rPr lang="en-US" sz="3600" dirty="0" smtClean="0"/>
              <a:t>Predisposition, that is, alacrity: - forwardness of mind, readiness (of mind), ready (willing) mind.</a:t>
            </a:r>
          </a:p>
          <a:p>
            <a:r>
              <a:rPr lang="en-US" sz="3600" dirty="0" smtClean="0">
                <a:solidFill>
                  <a:schemeClr val="accent1">
                    <a:lumMod val="60000"/>
                    <a:lumOff val="40000"/>
                  </a:schemeClr>
                </a:solidFill>
              </a:rPr>
              <a:t>Thesaurus:  </a:t>
            </a:r>
            <a:r>
              <a:rPr lang="en-US" sz="3600" dirty="0" smtClean="0"/>
              <a:t>Eagerness, Readiness, Quickness, Promptness, Speed, Swiftness, Zeal</a:t>
            </a:r>
            <a:endParaRPr lang="en-US" sz="3600"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3403"/>
            <a:ext cx="8382000" cy="664797"/>
          </a:xfrm>
        </p:spPr>
        <p:txBody>
          <a:bodyPr/>
          <a:lstStyle/>
          <a:p>
            <a:pPr algn="ctr"/>
            <a:r>
              <a:rPr lang="en-US" sz="7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Alacrity</a:t>
            </a:r>
            <a:endParaRPr 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Content Placeholder 4"/>
          <p:cNvSpPr>
            <a:spLocks noGrp="1"/>
          </p:cNvSpPr>
          <p:nvPr>
            <p:ph idx="1"/>
          </p:nvPr>
        </p:nvSpPr>
        <p:spPr>
          <a:xfrm>
            <a:off x="228600" y="1229951"/>
            <a:ext cx="8610600" cy="4561249"/>
          </a:xfrm>
        </p:spPr>
        <p:txBody>
          <a:bodyPr/>
          <a:lstStyle/>
          <a:p>
            <a:r>
              <a:rPr lang="en-US" sz="3800" dirty="0" smtClean="0"/>
              <a:t>We need all the members to have more </a:t>
            </a:r>
            <a:r>
              <a:rPr lang="en-US" sz="3800" u="sng" dirty="0" smtClean="0"/>
              <a:t>enthusiasm</a:t>
            </a:r>
            <a:r>
              <a:rPr lang="en-US" sz="3800" dirty="0" smtClean="0"/>
              <a:t>.</a:t>
            </a:r>
          </a:p>
          <a:p>
            <a:r>
              <a:rPr lang="en-US" sz="3800" dirty="0" smtClean="0"/>
              <a:t>There are far too many Christians in the world that lack </a:t>
            </a:r>
            <a:r>
              <a:rPr lang="en-US" sz="3800" u="sng" dirty="0" smtClean="0"/>
              <a:t>zeal</a:t>
            </a:r>
            <a:r>
              <a:rPr lang="en-US" sz="3800" dirty="0" smtClean="0"/>
              <a:t>.</a:t>
            </a:r>
          </a:p>
          <a:p>
            <a:r>
              <a:rPr lang="en-US" sz="3800" dirty="0" smtClean="0"/>
              <a:t>Problems come within the congregation when the members lack </a:t>
            </a:r>
            <a:r>
              <a:rPr lang="en-US" sz="3800" u="sng" dirty="0" smtClean="0"/>
              <a:t>readiness</a:t>
            </a:r>
            <a:r>
              <a:rPr lang="en-US" sz="3800" dirty="0" smtClean="0"/>
              <a:t>.</a:t>
            </a:r>
          </a:p>
          <a:p>
            <a:r>
              <a:rPr lang="en-US" sz="3800" dirty="0" smtClean="0"/>
              <a:t>The Cause of Christ will prosper when we have </a:t>
            </a:r>
            <a:r>
              <a:rPr lang="en-US" sz="3800" u="sng" dirty="0" smtClean="0"/>
              <a:t>eagerness</a:t>
            </a:r>
            <a:r>
              <a:rPr lang="en-US" sz="3800" dirty="0" smtClean="0"/>
              <a:t> in our serving.</a:t>
            </a:r>
            <a:endParaRPr lang="en-US" sz="3800"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5703"/>
            <a:ext cx="3505200" cy="692497"/>
          </a:xfrm>
        </p:spPr>
        <p:txBody>
          <a:bodyPr/>
          <a:lstStyle/>
          <a:p>
            <a:r>
              <a:rPr lang="en-US" sz="5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Alacrity</a:t>
            </a:r>
            <a:endParaRPr lang="en-US" sz="5000" dirty="0"/>
          </a:p>
        </p:txBody>
      </p:sp>
      <p:sp>
        <p:nvSpPr>
          <p:cNvPr id="3" name="Content Placeholder 2"/>
          <p:cNvSpPr>
            <a:spLocks noGrp="1"/>
          </p:cNvSpPr>
          <p:nvPr>
            <p:ph idx="1"/>
          </p:nvPr>
        </p:nvSpPr>
        <p:spPr>
          <a:xfrm>
            <a:off x="0" y="914400"/>
            <a:ext cx="9144000" cy="5219891"/>
          </a:xfrm>
        </p:spPr>
        <p:txBody>
          <a:bodyPr/>
          <a:lstStyle/>
          <a:p>
            <a:r>
              <a:rPr lang="en-US" dirty="0" smtClean="0"/>
              <a:t>In the Study &amp; Acceptance of the Scriptures, </a:t>
            </a:r>
            <a:r>
              <a:rPr lang="en-US" dirty="0" smtClean="0">
                <a:solidFill>
                  <a:schemeClr val="accent1">
                    <a:lumMod val="60000"/>
                    <a:lumOff val="40000"/>
                  </a:schemeClr>
                </a:solidFill>
              </a:rPr>
              <a:t>Acts 17:11, Prov.8:1-17</a:t>
            </a:r>
          </a:p>
          <a:p>
            <a:r>
              <a:rPr lang="en-US" dirty="0" smtClean="0"/>
              <a:t>In Teaching the Gospel, </a:t>
            </a:r>
            <a:r>
              <a:rPr lang="en-US" dirty="0" smtClean="0">
                <a:solidFill>
                  <a:schemeClr val="accent1">
                    <a:lumMod val="60000"/>
                    <a:lumOff val="40000"/>
                  </a:schemeClr>
                </a:solidFill>
              </a:rPr>
              <a:t>Rom.1:15</a:t>
            </a:r>
          </a:p>
          <a:p>
            <a:r>
              <a:rPr lang="en-US" dirty="0" smtClean="0"/>
              <a:t>In Our Giving, </a:t>
            </a:r>
            <a:r>
              <a:rPr lang="en-US" dirty="0" smtClean="0">
                <a:solidFill>
                  <a:schemeClr val="accent1">
                    <a:lumMod val="60000"/>
                    <a:lumOff val="40000"/>
                  </a:schemeClr>
                </a:solidFill>
              </a:rPr>
              <a:t>2 Cor.8:11-12,  2 Cor.9:2</a:t>
            </a:r>
          </a:p>
          <a:p>
            <a:r>
              <a:rPr lang="en-US" dirty="0" smtClean="0"/>
              <a:t>To Stay with God, </a:t>
            </a:r>
            <a:r>
              <a:rPr lang="en-US" dirty="0" smtClean="0">
                <a:solidFill>
                  <a:schemeClr val="accent1">
                    <a:lumMod val="60000"/>
                    <a:lumOff val="40000"/>
                  </a:schemeClr>
                </a:solidFill>
              </a:rPr>
              <a:t>Acts 11:23</a:t>
            </a:r>
          </a:p>
          <a:p>
            <a:r>
              <a:rPr lang="en-US" dirty="0" smtClean="0"/>
              <a:t>Part of the Life of Paul</a:t>
            </a:r>
            <a:r>
              <a:rPr lang="en-US" smtClean="0"/>
              <a:t>, </a:t>
            </a:r>
            <a:r>
              <a:rPr lang="en-US" smtClean="0">
                <a:solidFill>
                  <a:schemeClr val="accent1">
                    <a:lumMod val="60000"/>
                    <a:lumOff val="40000"/>
                  </a:schemeClr>
                </a:solidFill>
              </a:rPr>
              <a:t>2 Tim.3:10</a:t>
            </a:r>
            <a:endParaRPr lang="en-US" dirty="0" smtClean="0">
              <a:solidFill>
                <a:schemeClr val="accent1">
                  <a:lumMod val="60000"/>
                  <a:lumOff val="40000"/>
                </a:schemeClr>
              </a:solidFill>
            </a:endParaRPr>
          </a:p>
          <a:p>
            <a:r>
              <a:rPr lang="en-US" dirty="0" smtClean="0"/>
              <a:t>Spirit can be Ready, but not the Flesh, </a:t>
            </a:r>
            <a:r>
              <a:rPr lang="en-US" dirty="0" smtClean="0">
                <a:solidFill>
                  <a:schemeClr val="accent1">
                    <a:lumMod val="60000"/>
                    <a:lumOff val="40000"/>
                  </a:schemeClr>
                </a:solidFill>
              </a:rPr>
              <a:t>Mk.14:38</a:t>
            </a:r>
          </a:p>
          <a:p>
            <a:r>
              <a:rPr lang="en-US" dirty="0" smtClean="0"/>
              <a:t>What is Needed to have Alacrity?  </a:t>
            </a:r>
          </a:p>
          <a:p>
            <a:r>
              <a:rPr lang="en-US" dirty="0" smtClean="0"/>
              <a:t>Faith,  Endless Source from Above, </a:t>
            </a:r>
            <a:r>
              <a:rPr lang="en-US" dirty="0" smtClean="0">
                <a:solidFill>
                  <a:schemeClr val="accent1">
                    <a:lumMod val="60000"/>
                    <a:lumOff val="40000"/>
                  </a:schemeClr>
                </a:solidFill>
              </a:rPr>
              <a:t>Is.40:28-31</a:t>
            </a:r>
            <a:r>
              <a:rPr lang="en-US" dirty="0" smtClean="0"/>
              <a:t> </a:t>
            </a:r>
          </a:p>
          <a:p>
            <a:r>
              <a:rPr lang="en-US" dirty="0" smtClean="0"/>
              <a:t>Eagles have the Sun, We have the Son!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28600"/>
            <a:ext cx="8167688" cy="838200"/>
          </a:xfrm>
        </p:spPr>
        <p:txBody>
          <a:bodyPr>
            <a:noAutofit/>
          </a:bodyPr>
          <a:lstStyle/>
          <a:p>
            <a:pPr algn="ctr"/>
            <a:r>
              <a:rPr lang="en-US" sz="4800"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latin typeface="Rockwell" pitchFamily="18" charset="0"/>
              </a:rPr>
              <a:t>The </a:t>
            </a:r>
            <a:r>
              <a:rPr lang="en-US" sz="4800"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latin typeface="Rockwell" pitchFamily="18" charset="0"/>
              </a:rPr>
              <a:t>Plan of Salvation</a:t>
            </a:r>
          </a:p>
        </p:txBody>
      </p:sp>
      <p:sp>
        <p:nvSpPr>
          <p:cNvPr id="16387" name="Rectangle 3"/>
          <p:cNvSpPr>
            <a:spLocks noGrp="1" noChangeArrowheads="1"/>
          </p:cNvSpPr>
          <p:nvPr>
            <p:ph type="body" idx="1"/>
          </p:nvPr>
        </p:nvSpPr>
        <p:spPr>
          <a:xfrm>
            <a:off x="304800" y="1143000"/>
            <a:ext cx="8534400" cy="5257800"/>
          </a:xfrm>
        </p:spPr>
        <p:txBody>
          <a:bodyPr>
            <a:normAutofit lnSpcReduction="10000"/>
          </a:bodyPr>
          <a:lstStyle/>
          <a:p>
            <a:pPr marL="609600" indent="-609600">
              <a:lnSpc>
                <a:spcPct val="90000"/>
              </a:lnSpc>
              <a:buSzPct val="94000"/>
              <a:buFont typeface="Wingdings" pitchFamily="2" charset="2"/>
              <a:buAutoNum type="arabicPeriod"/>
            </a:pPr>
            <a:r>
              <a:rPr lang="en-US" sz="4000" dirty="0"/>
              <a:t>Hear the Gospel of Christ, </a:t>
            </a:r>
            <a:r>
              <a:rPr lang="en-US" dirty="0"/>
              <a:t>Acts </a:t>
            </a:r>
            <a:r>
              <a:rPr lang="en-US" dirty="0" smtClean="0"/>
              <a:t>18:8</a:t>
            </a:r>
            <a:endParaRPr lang="en-US" sz="2400" dirty="0"/>
          </a:p>
          <a:p>
            <a:pPr marL="609600" indent="-609600">
              <a:lnSpc>
                <a:spcPct val="90000"/>
              </a:lnSpc>
              <a:buSzPct val="94000"/>
              <a:buFont typeface="Wingdings" pitchFamily="2" charset="2"/>
              <a:buAutoNum type="arabicPeriod"/>
            </a:pPr>
            <a:r>
              <a:rPr lang="en-US" sz="4000" dirty="0"/>
              <a:t>Believe in Jesus Christ,  </a:t>
            </a:r>
            <a:r>
              <a:rPr lang="en-US" dirty="0" smtClean="0"/>
              <a:t>Rom.5:1</a:t>
            </a:r>
            <a:endParaRPr lang="en-US" sz="1050" dirty="0"/>
          </a:p>
          <a:p>
            <a:pPr marL="609600" indent="-609600">
              <a:lnSpc>
                <a:spcPct val="90000"/>
              </a:lnSpc>
              <a:buSzPct val="94000"/>
              <a:buFont typeface="Wingdings" pitchFamily="2" charset="2"/>
              <a:buAutoNum type="arabicPeriod"/>
            </a:pPr>
            <a:r>
              <a:rPr lang="en-US" sz="4000" dirty="0"/>
              <a:t>Repent and Turn to God</a:t>
            </a:r>
            <a:r>
              <a:rPr lang="en-US" sz="3600" dirty="0"/>
              <a:t>, </a:t>
            </a:r>
            <a:r>
              <a:rPr lang="en-US" dirty="0"/>
              <a:t>Luke </a:t>
            </a:r>
            <a:r>
              <a:rPr lang="en-US" dirty="0" smtClean="0"/>
              <a:t>24:47</a:t>
            </a:r>
            <a:endParaRPr lang="en-US" dirty="0"/>
          </a:p>
          <a:p>
            <a:pPr marL="609600" indent="-609600">
              <a:lnSpc>
                <a:spcPct val="90000"/>
              </a:lnSpc>
              <a:buSzPct val="94000"/>
              <a:buFont typeface="Wingdings" pitchFamily="2" charset="2"/>
              <a:buAutoNum type="arabicPeriod"/>
            </a:pPr>
            <a:r>
              <a:rPr lang="en-US" sz="4000" dirty="0"/>
              <a:t>Confess Jesus Before Men</a:t>
            </a:r>
            <a:r>
              <a:rPr lang="en-US" sz="3600" dirty="0"/>
              <a:t>,  </a:t>
            </a:r>
            <a:r>
              <a:rPr lang="en-US" dirty="0"/>
              <a:t>Matt.10:32</a:t>
            </a:r>
          </a:p>
          <a:p>
            <a:pPr marL="609600" indent="-609600">
              <a:lnSpc>
                <a:spcPct val="90000"/>
              </a:lnSpc>
              <a:buSzPct val="94000"/>
              <a:buFont typeface="Wingdings" pitchFamily="2" charset="2"/>
              <a:buAutoNum type="arabicPeriod"/>
            </a:pPr>
            <a:r>
              <a:rPr lang="en-US" sz="4000" dirty="0"/>
              <a:t>Baptized Into Christ, </a:t>
            </a:r>
            <a:r>
              <a:rPr lang="en-US" dirty="0" smtClean="0"/>
              <a:t>Gal.3:26-27</a:t>
            </a:r>
            <a:endParaRPr lang="en-US" sz="3600" dirty="0"/>
          </a:p>
          <a:p>
            <a:pPr marL="609600" indent="-609600">
              <a:lnSpc>
                <a:spcPct val="90000"/>
              </a:lnSpc>
              <a:buSzPct val="94000"/>
              <a:buFont typeface="Wingdings" pitchFamily="2" charset="2"/>
              <a:buNone/>
            </a:pPr>
            <a:r>
              <a:rPr lang="en-US" sz="2400" dirty="0"/>
              <a:t>            -----------------------------</a:t>
            </a:r>
          </a:p>
          <a:p>
            <a:pPr marL="609600" indent="-609600">
              <a:lnSpc>
                <a:spcPct val="90000"/>
              </a:lnSpc>
              <a:buSzPct val="94000"/>
              <a:buFont typeface="Wingdings" pitchFamily="2" charset="2"/>
              <a:buChar char="v"/>
            </a:pPr>
            <a:r>
              <a:rPr lang="en-US" sz="4000" dirty="0">
                <a:solidFill>
                  <a:srgbClr val="FFFF00"/>
                </a:solidFill>
              </a:rPr>
              <a:t>Grow And Be Faithful</a:t>
            </a:r>
            <a:r>
              <a:rPr lang="en-US" sz="4400" dirty="0">
                <a:solidFill>
                  <a:srgbClr val="FFFF00"/>
                </a:solidFill>
              </a:rPr>
              <a:t>, </a:t>
            </a:r>
            <a:r>
              <a:rPr lang="en-US" dirty="0">
                <a:solidFill>
                  <a:srgbClr val="FFFF00"/>
                </a:solidFill>
              </a:rPr>
              <a:t>2 Pet.3:18</a:t>
            </a:r>
            <a:endParaRPr lang="en-US" sz="3600" dirty="0">
              <a:solidFill>
                <a:srgbClr val="FFFF00"/>
              </a:solidFill>
            </a:endParaRPr>
          </a:p>
          <a:p>
            <a:pPr marL="609600" indent="-609600">
              <a:lnSpc>
                <a:spcPct val="90000"/>
              </a:lnSpc>
              <a:buSzPct val="94000"/>
              <a:buFont typeface="Wingdings" pitchFamily="2" charset="2"/>
              <a:buChar char="v"/>
            </a:pPr>
            <a:r>
              <a:rPr lang="en-US" sz="4000" dirty="0">
                <a:solidFill>
                  <a:srgbClr val="FFFF00"/>
                </a:solidFill>
              </a:rPr>
              <a:t>If </a:t>
            </a:r>
            <a:r>
              <a:rPr lang="en-US" sz="4000" dirty="0" smtClean="0">
                <a:solidFill>
                  <a:srgbClr val="FFFF00"/>
                </a:solidFill>
              </a:rPr>
              <a:t>An Erring Christian</a:t>
            </a:r>
            <a:r>
              <a:rPr lang="en-US" sz="3600" dirty="0" smtClean="0">
                <a:solidFill>
                  <a:srgbClr val="FFFF00"/>
                </a:solidFill>
              </a:rPr>
              <a:t>: </a:t>
            </a:r>
            <a:r>
              <a:rPr lang="en-US" sz="4000" dirty="0">
                <a:solidFill>
                  <a:srgbClr val="FFFF00"/>
                </a:solidFill>
              </a:rPr>
              <a:t>Repent and Pray </a:t>
            </a:r>
            <a:r>
              <a:rPr lang="en-US" sz="4000" dirty="0" smtClean="0">
                <a:solidFill>
                  <a:srgbClr val="FFFF00"/>
                </a:solidFill>
              </a:rPr>
              <a:t>God,</a:t>
            </a:r>
            <a:r>
              <a:rPr lang="en-US" sz="3600" dirty="0" smtClean="0">
                <a:solidFill>
                  <a:srgbClr val="FFFF00"/>
                </a:solidFill>
              </a:rPr>
              <a:t> </a:t>
            </a:r>
            <a:r>
              <a:rPr lang="en-US" dirty="0" smtClean="0">
                <a:solidFill>
                  <a:srgbClr val="FFFF00"/>
                </a:solidFill>
              </a:rPr>
              <a:t>I </a:t>
            </a:r>
            <a:r>
              <a:rPr lang="en-US" dirty="0">
                <a:solidFill>
                  <a:srgbClr val="FFFF00"/>
                </a:solidFill>
              </a:rPr>
              <a:t>Jn.1:9</a:t>
            </a:r>
            <a:endParaRPr lang="en-US" sz="3600" dirty="0">
              <a:solidFill>
                <a:srgbClr val="FFFF00"/>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fade">
                                      <p:cBhvr>
                                        <p:cTn id="11" dur="1000"/>
                                        <p:tgtEl>
                                          <p:spTgt spid="16387">
                                            <p:txEl>
                                              <p:pRg st="0" end="0"/>
                                            </p:txEl>
                                          </p:spTgt>
                                        </p:tgtEl>
                                      </p:cBhvr>
                                    </p:animEffect>
                                    <p:anim calcmode="lin" valueType="num">
                                      <p:cBhvr>
                                        <p:cTn id="12"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1000"/>
                                        <p:tgtEl>
                                          <p:spTgt spid="16387">
                                            <p:txEl>
                                              <p:pRg st="1" end="1"/>
                                            </p:txEl>
                                          </p:spTgt>
                                        </p:tgtEl>
                                      </p:cBhvr>
                                    </p:animEffect>
                                    <p:anim calcmode="lin" valueType="num">
                                      <p:cBhvr>
                                        <p:cTn id="1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50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fade">
                                      <p:cBhvr>
                                        <p:cTn id="23" dur="1000"/>
                                        <p:tgtEl>
                                          <p:spTgt spid="16387">
                                            <p:txEl>
                                              <p:pRg st="2" end="2"/>
                                            </p:txEl>
                                          </p:spTgt>
                                        </p:tgtEl>
                                      </p:cBhvr>
                                    </p:animEffect>
                                    <p:anim calcmode="lin" valueType="num">
                                      <p:cBhvr>
                                        <p:cTn id="24"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500"/>
                                  </p:stCondLst>
                                  <p:childTnLst>
                                    <p:set>
                                      <p:cBhvr>
                                        <p:cTn id="28" dur="1" fill="hold">
                                          <p:stCondLst>
                                            <p:cond delay="0"/>
                                          </p:stCondLst>
                                        </p:cTn>
                                        <p:tgtEl>
                                          <p:spTgt spid="16387">
                                            <p:txEl>
                                              <p:pRg st="3" end="3"/>
                                            </p:txEl>
                                          </p:spTgt>
                                        </p:tgtEl>
                                        <p:attrNameLst>
                                          <p:attrName>style.visibility</p:attrName>
                                        </p:attrNameLst>
                                      </p:cBhvr>
                                      <p:to>
                                        <p:strVal val="visible"/>
                                      </p:to>
                                    </p:set>
                                    <p:animEffect transition="in" filter="fade">
                                      <p:cBhvr>
                                        <p:cTn id="29" dur="1000"/>
                                        <p:tgtEl>
                                          <p:spTgt spid="16387">
                                            <p:txEl>
                                              <p:pRg st="3" end="3"/>
                                            </p:txEl>
                                          </p:spTgt>
                                        </p:tgtEl>
                                      </p:cBhvr>
                                    </p:animEffect>
                                    <p:anim calcmode="lin" valueType="num">
                                      <p:cBhvr>
                                        <p:cTn id="30"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grpId="0" nodeType="afterEffect">
                                  <p:stCondLst>
                                    <p:cond delay="50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grpId="0" nodeType="afterEffect">
                                  <p:stCondLst>
                                    <p:cond delay="50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42" presetClass="entr" presetSubtype="0" fill="hold" grpId="0" nodeType="afterEffect">
                                  <p:stCondLst>
                                    <p:cond delay="500"/>
                                  </p:stCondLst>
                                  <p:childTnLst>
                                    <p:set>
                                      <p:cBhvr>
                                        <p:cTn id="46" dur="1" fill="hold">
                                          <p:stCondLst>
                                            <p:cond delay="0"/>
                                          </p:stCondLst>
                                        </p:cTn>
                                        <p:tgtEl>
                                          <p:spTgt spid="16387">
                                            <p:txEl>
                                              <p:pRg st="6" end="6"/>
                                            </p:txEl>
                                          </p:spTgt>
                                        </p:tgtEl>
                                        <p:attrNameLst>
                                          <p:attrName>style.visibility</p:attrName>
                                        </p:attrNameLst>
                                      </p:cBhvr>
                                      <p:to>
                                        <p:strVal val="visible"/>
                                      </p:to>
                                    </p:set>
                                    <p:animEffect transition="in" filter="fade">
                                      <p:cBhvr>
                                        <p:cTn id="47" dur="1000"/>
                                        <p:tgtEl>
                                          <p:spTgt spid="16387">
                                            <p:txEl>
                                              <p:pRg st="6" end="6"/>
                                            </p:txEl>
                                          </p:spTgt>
                                        </p:tgtEl>
                                      </p:cBhvr>
                                    </p:animEffect>
                                    <p:anim calcmode="lin" valueType="num">
                                      <p:cBhvr>
                                        <p:cTn id="48"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2" presetClass="entr" presetSubtype="0" fill="hold" grpId="0" nodeType="afterEffect">
                                  <p:stCondLst>
                                    <p:cond delay="500"/>
                                  </p:stCondLst>
                                  <p:childTnLst>
                                    <p:set>
                                      <p:cBhvr>
                                        <p:cTn id="52" dur="1" fill="hold">
                                          <p:stCondLst>
                                            <p:cond delay="0"/>
                                          </p:stCondLst>
                                        </p:cTn>
                                        <p:tgtEl>
                                          <p:spTgt spid="16387">
                                            <p:txEl>
                                              <p:pRg st="7" end="7"/>
                                            </p:txEl>
                                          </p:spTgt>
                                        </p:tgtEl>
                                        <p:attrNameLst>
                                          <p:attrName>style.visibility</p:attrName>
                                        </p:attrNameLst>
                                      </p:cBhvr>
                                      <p:to>
                                        <p:strVal val="visible"/>
                                      </p:to>
                                    </p:set>
                                    <p:animEffect transition="in" filter="fade">
                                      <p:cBhvr>
                                        <p:cTn id="53" dur="1000"/>
                                        <p:tgtEl>
                                          <p:spTgt spid="16387">
                                            <p:txEl>
                                              <p:pRg st="7" end="7"/>
                                            </p:txEl>
                                          </p:spTgt>
                                        </p:tgtEl>
                                      </p:cBhvr>
                                    </p:animEffect>
                                    <p:anim calcmode="lin" valueType="num">
                                      <p:cBhvr>
                                        <p:cTn id="54"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Green curves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2D4328B-7AED-4019-A1E2-17EAB1A500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curves template Segoe</Template>
  <TotalTime>1359</TotalTime>
  <Words>491</Words>
  <Application>Microsoft Office PowerPoint</Application>
  <PresentationFormat>On-screen Show (4:3)</PresentationFormat>
  <Paragraphs>43</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1_Green curves template Segoe</vt:lpstr>
      <vt:lpstr>White with Courier font for code slides</vt:lpstr>
      <vt:lpstr>Alacrity</vt:lpstr>
      <vt:lpstr>Alacrity</vt:lpstr>
      <vt:lpstr>Alacrity</vt:lpstr>
      <vt:lpstr>Alacrity</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Alacrity</dc:title>
  <dc:creator>Owner</dc:creator>
  <cp:keywords/>
  <cp:lastModifiedBy>Danny McKibben</cp:lastModifiedBy>
  <cp:revision>38</cp:revision>
  <dcterms:created xsi:type="dcterms:W3CDTF">2015-04-17T22:12:25Z</dcterms:created>
  <dcterms:modified xsi:type="dcterms:W3CDTF">2015-04-19T16:04:43Z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TC102867389990</vt:lpwstr>
  </property>
</Properties>
</file>