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2"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00D8E-BD79-47BE-AA74-0D4716B611F1}" type="datetimeFigureOut">
              <a:rPr lang="en-US" smtClean="0"/>
              <a:pPr/>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10CC0-7B66-438D-9572-4A76220421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3/20/2014 5:12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heel spokes="2"/>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14" descr="bottombar"/>
          <p:cNvPicPr>
            <a:picLocks noChangeAspect="1" noChangeArrowheads="1"/>
          </p:cNvPicPr>
          <p:nvPr/>
        </p:nvPicPr>
        <p:blipFill>
          <a:blip r:embed="rId15" cstate="print"/>
          <a:srcRect/>
          <a:stretch>
            <a:fillRect/>
          </a:stretch>
        </p:blipFill>
        <p:spPr bwMode="auto">
          <a:xfrm>
            <a:off x="0" y="6572250"/>
            <a:ext cx="9144000" cy="285750"/>
          </a:xfrm>
          <a:prstGeom prst="rect">
            <a:avLst/>
          </a:prstGeom>
          <a:noFill/>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heel spokes="2"/>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heel spokes="2"/>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990600"/>
            <a:ext cx="7681913" cy="1523495"/>
          </a:xfrm>
        </p:spPr>
        <p:txBody>
          <a:bodyPr/>
          <a:lstStyle/>
          <a:p>
            <a:pPr algn="ct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rPr>
              <a:t>The Wisdom of God</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2287588"/>
            <a:ext cx="7681913" cy="760412"/>
          </a:xfrm>
        </p:spPr>
        <p:txBody>
          <a:bodyPr>
            <a:normAutofit/>
          </a:bodyPr>
          <a:lstStyle/>
          <a:p>
            <a:pPr algn="ctr"/>
            <a:r>
              <a:rPr lang="en-US" sz="4000" dirty="0" smtClean="0">
                <a:solidFill>
                  <a:schemeClr val="tx2">
                    <a:lumMod val="75000"/>
                  </a:schemeClr>
                </a:solidFill>
                <a:effectLst>
                  <a:outerShdw blurRad="38100" dist="38100" dir="2700000" algn="tl">
                    <a:srgbClr val="000000">
                      <a:alpha val="43137"/>
                    </a:srgbClr>
                  </a:outerShdw>
                </a:effectLst>
              </a:rPr>
              <a:t>1 Cor.1:17-31</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4" name="TextBox 3"/>
          <p:cNvSpPr txBox="1"/>
          <p:nvPr/>
        </p:nvSpPr>
        <p:spPr>
          <a:xfrm>
            <a:off x="1066800" y="3733800"/>
            <a:ext cx="7010400" cy="2062103"/>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Pantheism, Humanism, Pluralism, Narcissism, Hedonism, Materialism, Empiricism, Atheism, Agnosticism, Catholicism, Denominationalism,</a:t>
            </a:r>
            <a:endParaRPr lang="en-US" sz="3200" b="1" dirty="0">
              <a:effectLst>
                <a:outerShdw blurRad="38100" dist="38100" dir="2700000" algn="tl">
                  <a:srgbClr val="000000">
                    <a:alpha val="43137"/>
                  </a:srgbClr>
                </a:outerShdw>
              </a:effectLst>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Wisdom of God</a:t>
            </a:r>
            <a:endParaRPr lang="en-US" dirty="0"/>
          </a:p>
        </p:txBody>
      </p:sp>
      <p:sp>
        <p:nvSpPr>
          <p:cNvPr id="6" name="Text Placeholder 5"/>
          <p:cNvSpPr>
            <a:spLocks noGrp="1"/>
          </p:cNvSpPr>
          <p:nvPr>
            <p:ph sz="half" idx="1"/>
          </p:nvPr>
        </p:nvSpPr>
        <p:spPr>
          <a:xfrm>
            <a:off x="381000" y="1143000"/>
            <a:ext cx="4267200" cy="5084469"/>
          </a:xfrm>
        </p:spPr>
        <p:txBody>
          <a:bodyPr/>
          <a:lstStyle/>
          <a:p>
            <a:r>
              <a:rPr lang="en-US" b="1" dirty="0" smtClean="0"/>
              <a:t>Summed Up In Christ Jesus, vs.24</a:t>
            </a:r>
          </a:p>
          <a:p>
            <a:r>
              <a:rPr lang="en-US" b="1" dirty="0" smtClean="0"/>
              <a:t>God’s Message in the Gospel, vs.21</a:t>
            </a:r>
          </a:p>
          <a:p>
            <a:r>
              <a:rPr lang="en-US" b="1" dirty="0" smtClean="0"/>
              <a:t>The Preaching of the Cross, vs.18,  23</a:t>
            </a:r>
          </a:p>
          <a:p>
            <a:r>
              <a:rPr lang="en-US" b="1" dirty="0" smtClean="0"/>
              <a:t>God’s “Foolishness” is Smarter than Man’s wisdom, vs.25</a:t>
            </a:r>
          </a:p>
          <a:p>
            <a:r>
              <a:rPr lang="en-US" b="1" dirty="0" smtClean="0"/>
              <a:t>Not Many Accept it of the High and Mighty, vs.26</a:t>
            </a:r>
          </a:p>
          <a:p>
            <a:r>
              <a:rPr lang="en-US" b="1" dirty="0" smtClean="0"/>
              <a:t>God’s Choices, vs.27-28</a:t>
            </a:r>
            <a:endParaRPr lang="en-US" b="1" dirty="0"/>
          </a:p>
        </p:txBody>
      </p:sp>
      <p:sp>
        <p:nvSpPr>
          <p:cNvPr id="7" name="Content Placeholder 6"/>
          <p:cNvSpPr>
            <a:spLocks noGrp="1"/>
          </p:cNvSpPr>
          <p:nvPr>
            <p:ph sz="half" idx="2"/>
          </p:nvPr>
        </p:nvSpPr>
        <p:spPr>
          <a:xfrm>
            <a:off x="4648200" y="1110020"/>
            <a:ext cx="4191000" cy="5366980"/>
          </a:xfrm>
        </p:spPr>
        <p:txBody>
          <a:bodyPr/>
          <a:lstStyle/>
          <a:p>
            <a:r>
              <a:rPr lang="en-US" b="1" dirty="0" smtClean="0">
                <a:solidFill>
                  <a:schemeClr val="tx2">
                    <a:lumMod val="75000"/>
                  </a:schemeClr>
                </a:solidFill>
              </a:rPr>
              <a:t>Birth of Jesus</a:t>
            </a:r>
          </a:p>
          <a:p>
            <a:r>
              <a:rPr lang="en-US" b="1" dirty="0" smtClean="0">
                <a:solidFill>
                  <a:schemeClr val="tx2">
                    <a:lumMod val="75000"/>
                  </a:schemeClr>
                </a:solidFill>
              </a:rPr>
              <a:t>From Nazareth</a:t>
            </a:r>
          </a:p>
          <a:p>
            <a:r>
              <a:rPr lang="en-US" b="1" dirty="0" smtClean="0">
                <a:solidFill>
                  <a:schemeClr val="tx2">
                    <a:lumMod val="75000"/>
                  </a:schemeClr>
                </a:solidFill>
              </a:rPr>
              <a:t>The “Apostles”</a:t>
            </a:r>
          </a:p>
          <a:p>
            <a:r>
              <a:rPr lang="en-US" b="1" dirty="0" smtClean="0">
                <a:solidFill>
                  <a:schemeClr val="tx2">
                    <a:lumMod val="75000"/>
                  </a:schemeClr>
                </a:solidFill>
              </a:rPr>
              <a:t>Preaching</a:t>
            </a:r>
          </a:p>
          <a:p>
            <a:r>
              <a:rPr lang="en-US" b="1" dirty="0" smtClean="0">
                <a:solidFill>
                  <a:schemeClr val="tx2">
                    <a:lumMod val="75000"/>
                  </a:schemeClr>
                </a:solidFill>
              </a:rPr>
              <a:t>The Cross</a:t>
            </a:r>
          </a:p>
          <a:p>
            <a:r>
              <a:rPr lang="en-US" b="1" dirty="0" smtClean="0">
                <a:solidFill>
                  <a:schemeClr val="tx2">
                    <a:lumMod val="75000"/>
                  </a:schemeClr>
                </a:solidFill>
              </a:rPr>
              <a:t>The Blood of Jesus</a:t>
            </a:r>
          </a:p>
          <a:p>
            <a:r>
              <a:rPr lang="en-US" b="1" dirty="0" smtClean="0">
                <a:solidFill>
                  <a:schemeClr val="tx2">
                    <a:lumMod val="75000"/>
                  </a:schemeClr>
                </a:solidFill>
              </a:rPr>
              <a:t>The Church</a:t>
            </a:r>
          </a:p>
          <a:p>
            <a:r>
              <a:rPr lang="en-US" b="1" dirty="0" smtClean="0">
                <a:solidFill>
                  <a:schemeClr val="tx2">
                    <a:lumMod val="75000"/>
                  </a:schemeClr>
                </a:solidFill>
              </a:rPr>
              <a:t>Baptism</a:t>
            </a:r>
          </a:p>
          <a:p>
            <a:r>
              <a:rPr lang="en-US" b="1" dirty="0" smtClean="0">
                <a:solidFill>
                  <a:schemeClr val="tx2">
                    <a:lumMod val="75000"/>
                  </a:schemeClr>
                </a:solidFill>
              </a:rPr>
              <a:t>The Weekly Memorial</a:t>
            </a:r>
          </a:p>
          <a:p>
            <a:r>
              <a:rPr lang="en-US" b="1" dirty="0" smtClean="0">
                <a:solidFill>
                  <a:schemeClr val="tx2">
                    <a:lumMod val="75000"/>
                  </a:schemeClr>
                </a:solidFill>
              </a:rPr>
              <a:t>The Worship Service</a:t>
            </a:r>
          </a:p>
          <a:p>
            <a:r>
              <a:rPr lang="en-US" b="1" dirty="0" smtClean="0"/>
              <a:t>The Reason, vs.29-31</a:t>
            </a:r>
            <a:endParaRPr lang="en-US" b="1"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 calcmode="lin" valueType="num">
                                      <p:cBhvr>
                                        <p:cTn id="62" dur="500" fill="hold"/>
                                        <p:tgtEl>
                                          <p:spTgt spid="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7">
                                            <p:txEl>
                                              <p:pRg st="1" end="1"/>
                                            </p:txEl>
                                          </p:spTgt>
                                        </p:tgtEl>
                                        <p:attrNameLst>
                                          <p:attrName>style.visibility</p:attrName>
                                        </p:attrNameLst>
                                      </p:cBhvr>
                                      <p:to>
                                        <p:strVal val="visible"/>
                                      </p:to>
                                    </p:set>
                                    <p:anim calcmode="lin" valueType="num">
                                      <p:cBhvr>
                                        <p:cTn id="70" dur="500" fill="hold"/>
                                        <p:tgtEl>
                                          <p:spTgt spid="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7">
                                            <p:txEl>
                                              <p:pRg st="2" end="2"/>
                                            </p:txEl>
                                          </p:spTgt>
                                        </p:tgtEl>
                                        <p:attrNameLst>
                                          <p:attrName>style.visibility</p:attrName>
                                        </p:attrNameLst>
                                      </p:cBhvr>
                                      <p:to>
                                        <p:strVal val="visible"/>
                                      </p:to>
                                    </p:set>
                                    <p:anim calcmode="lin" valueType="num">
                                      <p:cBhvr>
                                        <p:cTn id="78" dur="500" fill="hold"/>
                                        <p:tgtEl>
                                          <p:spTgt spid="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7">
                                            <p:txEl>
                                              <p:pRg st="3" end="3"/>
                                            </p:txEl>
                                          </p:spTgt>
                                        </p:tgtEl>
                                        <p:attrNameLst>
                                          <p:attrName>style.visibility</p:attrName>
                                        </p:attrNameLst>
                                      </p:cBhvr>
                                      <p:to>
                                        <p:strVal val="visible"/>
                                      </p:to>
                                    </p:set>
                                    <p:anim calcmode="lin" valueType="num">
                                      <p:cBhvr>
                                        <p:cTn id="86" dur="500" fill="hold"/>
                                        <p:tgtEl>
                                          <p:spTgt spid="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9" presetClass="entr" presetSubtype="0" accel="100000" fill="hold" grpId="0" nodeType="clickEffect">
                                  <p:stCondLst>
                                    <p:cond delay="0"/>
                                  </p:stCondLst>
                                  <p:childTnLst>
                                    <p:set>
                                      <p:cBhvr>
                                        <p:cTn id="93" dur="1" fill="hold">
                                          <p:stCondLst>
                                            <p:cond delay="0"/>
                                          </p:stCondLst>
                                        </p:cTn>
                                        <p:tgtEl>
                                          <p:spTgt spid="7">
                                            <p:txEl>
                                              <p:pRg st="4" end="4"/>
                                            </p:txEl>
                                          </p:spTgt>
                                        </p:tgtEl>
                                        <p:attrNameLst>
                                          <p:attrName>style.visibility</p:attrName>
                                        </p:attrNameLst>
                                      </p:cBhvr>
                                      <p:to>
                                        <p:strVal val="visible"/>
                                      </p:to>
                                    </p:set>
                                    <p:anim calcmode="lin" valueType="num">
                                      <p:cBhvr>
                                        <p:cTn id="94" dur="500" fill="hold"/>
                                        <p:tgtEl>
                                          <p:spTgt spid="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9" presetClass="entr" presetSubtype="0" accel="100000" fill="hold" grpId="0" nodeType="clickEffect">
                                  <p:stCondLst>
                                    <p:cond delay="0"/>
                                  </p:stCondLst>
                                  <p:childTnLst>
                                    <p:set>
                                      <p:cBhvr>
                                        <p:cTn id="101" dur="1" fill="hold">
                                          <p:stCondLst>
                                            <p:cond delay="0"/>
                                          </p:stCondLst>
                                        </p:cTn>
                                        <p:tgtEl>
                                          <p:spTgt spid="7">
                                            <p:txEl>
                                              <p:pRg st="5" end="5"/>
                                            </p:txEl>
                                          </p:spTgt>
                                        </p:tgtEl>
                                        <p:attrNameLst>
                                          <p:attrName>style.visibility</p:attrName>
                                        </p:attrNameLst>
                                      </p:cBhvr>
                                      <p:to>
                                        <p:strVal val="visible"/>
                                      </p:to>
                                    </p:set>
                                    <p:anim calcmode="lin" valueType="num">
                                      <p:cBhvr>
                                        <p:cTn id="102" dur="500" fill="hold"/>
                                        <p:tgtEl>
                                          <p:spTgt spid="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3" dur="500" fill="hold"/>
                                        <p:tgtEl>
                                          <p:spTgt spid="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4" dur="500" fill="hold"/>
                                        <p:tgtEl>
                                          <p:spTgt spid="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5"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39" presetClass="entr" presetSubtype="0" accel="100000" fill="hold" grpId="0" nodeType="clickEffect">
                                  <p:stCondLst>
                                    <p:cond delay="0"/>
                                  </p:stCondLst>
                                  <p:childTnLst>
                                    <p:set>
                                      <p:cBhvr>
                                        <p:cTn id="109" dur="1" fill="hold">
                                          <p:stCondLst>
                                            <p:cond delay="0"/>
                                          </p:stCondLst>
                                        </p:cTn>
                                        <p:tgtEl>
                                          <p:spTgt spid="7">
                                            <p:txEl>
                                              <p:pRg st="6" end="6"/>
                                            </p:txEl>
                                          </p:spTgt>
                                        </p:tgtEl>
                                        <p:attrNameLst>
                                          <p:attrName>style.visibility</p:attrName>
                                        </p:attrNameLst>
                                      </p:cBhvr>
                                      <p:to>
                                        <p:strVal val="visible"/>
                                      </p:to>
                                    </p:set>
                                    <p:anim calcmode="lin" valueType="num">
                                      <p:cBhvr>
                                        <p:cTn id="110" dur="500" fill="hold"/>
                                        <p:tgtEl>
                                          <p:spTgt spid="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1" dur="500" fill="hold"/>
                                        <p:tgtEl>
                                          <p:spTgt spid="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2" dur="500" fill="hold"/>
                                        <p:tgtEl>
                                          <p:spTgt spid="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3"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39" presetClass="entr" presetSubtype="0" accel="100000" fill="hold" grpId="0" nodeType="clickEffect">
                                  <p:stCondLst>
                                    <p:cond delay="0"/>
                                  </p:stCondLst>
                                  <p:childTnLst>
                                    <p:set>
                                      <p:cBhvr>
                                        <p:cTn id="117" dur="1" fill="hold">
                                          <p:stCondLst>
                                            <p:cond delay="0"/>
                                          </p:stCondLst>
                                        </p:cTn>
                                        <p:tgtEl>
                                          <p:spTgt spid="7">
                                            <p:txEl>
                                              <p:pRg st="7" end="7"/>
                                            </p:txEl>
                                          </p:spTgt>
                                        </p:tgtEl>
                                        <p:attrNameLst>
                                          <p:attrName>style.visibility</p:attrName>
                                        </p:attrNameLst>
                                      </p:cBhvr>
                                      <p:to>
                                        <p:strVal val="visible"/>
                                      </p:to>
                                    </p:set>
                                    <p:anim calcmode="lin" valueType="num">
                                      <p:cBhvr>
                                        <p:cTn id="118" dur="500" fill="hold"/>
                                        <p:tgtEl>
                                          <p:spTgt spid="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39" presetClass="entr" presetSubtype="0" accel="100000" fill="hold" grpId="0" nodeType="clickEffect">
                                  <p:stCondLst>
                                    <p:cond delay="0"/>
                                  </p:stCondLst>
                                  <p:childTnLst>
                                    <p:set>
                                      <p:cBhvr>
                                        <p:cTn id="125" dur="1" fill="hold">
                                          <p:stCondLst>
                                            <p:cond delay="0"/>
                                          </p:stCondLst>
                                        </p:cTn>
                                        <p:tgtEl>
                                          <p:spTgt spid="7">
                                            <p:txEl>
                                              <p:pRg st="8" end="8"/>
                                            </p:txEl>
                                          </p:spTgt>
                                        </p:tgtEl>
                                        <p:attrNameLst>
                                          <p:attrName>style.visibility</p:attrName>
                                        </p:attrNameLst>
                                      </p:cBhvr>
                                      <p:to>
                                        <p:strVal val="visible"/>
                                      </p:to>
                                    </p:set>
                                    <p:anim calcmode="lin" valueType="num">
                                      <p:cBhvr>
                                        <p:cTn id="126" dur="500" fill="hold"/>
                                        <p:tgtEl>
                                          <p:spTgt spid="7">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7" dur="500" fill="hold"/>
                                        <p:tgtEl>
                                          <p:spTgt spid="7">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8" dur="500" fill="hold"/>
                                        <p:tgtEl>
                                          <p:spTgt spid="7">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9"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39" presetClass="entr" presetSubtype="0" accel="100000" fill="hold" grpId="0" nodeType="clickEffect">
                                  <p:stCondLst>
                                    <p:cond delay="0"/>
                                  </p:stCondLst>
                                  <p:childTnLst>
                                    <p:set>
                                      <p:cBhvr>
                                        <p:cTn id="133" dur="1" fill="hold">
                                          <p:stCondLst>
                                            <p:cond delay="0"/>
                                          </p:stCondLst>
                                        </p:cTn>
                                        <p:tgtEl>
                                          <p:spTgt spid="7">
                                            <p:txEl>
                                              <p:pRg st="9" end="9"/>
                                            </p:txEl>
                                          </p:spTgt>
                                        </p:tgtEl>
                                        <p:attrNameLst>
                                          <p:attrName>style.visibility</p:attrName>
                                        </p:attrNameLst>
                                      </p:cBhvr>
                                      <p:to>
                                        <p:strVal val="visible"/>
                                      </p:to>
                                    </p:set>
                                    <p:anim calcmode="lin" valueType="num">
                                      <p:cBhvr>
                                        <p:cTn id="134" dur="500" fill="hold"/>
                                        <p:tgtEl>
                                          <p:spTgt spid="7">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5" dur="500" fill="hold"/>
                                        <p:tgtEl>
                                          <p:spTgt spid="7">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6" dur="500" fill="hold"/>
                                        <p:tgtEl>
                                          <p:spTgt spid="7">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7"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39" presetClass="entr" presetSubtype="0" accel="100000" fill="hold" grpId="0" nodeType="clickEffect">
                                  <p:stCondLst>
                                    <p:cond delay="0"/>
                                  </p:stCondLst>
                                  <p:childTnLst>
                                    <p:set>
                                      <p:cBhvr>
                                        <p:cTn id="141" dur="1" fill="hold">
                                          <p:stCondLst>
                                            <p:cond delay="0"/>
                                          </p:stCondLst>
                                        </p:cTn>
                                        <p:tgtEl>
                                          <p:spTgt spid="7">
                                            <p:txEl>
                                              <p:pRg st="10" end="10"/>
                                            </p:txEl>
                                          </p:spTgt>
                                        </p:tgtEl>
                                        <p:attrNameLst>
                                          <p:attrName>style.visibility</p:attrName>
                                        </p:attrNameLst>
                                      </p:cBhvr>
                                      <p:to>
                                        <p:strVal val="visible"/>
                                      </p:to>
                                    </p:set>
                                    <p:anim calcmode="lin" valueType="num">
                                      <p:cBhvr>
                                        <p:cTn id="142" dur="500" fill="hold"/>
                                        <p:tgtEl>
                                          <p:spTgt spid="7">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3" dur="500" fill="hold"/>
                                        <p:tgtEl>
                                          <p:spTgt spid="7">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4" dur="500" fill="hold"/>
                                        <p:tgtEl>
                                          <p:spTgt spid="7">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5" dur="5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228600" y="228600"/>
            <a:ext cx="8763000" cy="838200"/>
          </a:xfrm>
        </p:spPr>
        <p:txBody>
          <a:bodyPr>
            <a:noAutofit/>
          </a:bodyPr>
          <a:lstStyle/>
          <a:p>
            <a:pPr algn="ctr"/>
            <a:r>
              <a:rPr lang="en-US" sz="6000" dirty="0" smtClean="0">
                <a:latin typeface="OldCentury" pitchFamily="2" charset="0"/>
              </a:rPr>
              <a:t>Have You Accepted God’s Wisdom?</a:t>
            </a:r>
            <a:endParaRPr lang="en-US" sz="6600" dirty="0">
              <a:latin typeface="OldCentury" pitchFamily="2" charset="0"/>
            </a:endParaRPr>
          </a:p>
        </p:txBody>
      </p:sp>
      <p:sp>
        <p:nvSpPr>
          <p:cNvPr id="7" name="Rectangle 3"/>
          <p:cNvSpPr txBox="1">
            <a:spLocks noChangeArrowheads="1"/>
          </p:cNvSpPr>
          <p:nvPr/>
        </p:nvSpPr>
        <p:spPr bwMode="auto">
          <a:xfrm>
            <a:off x="304800" y="1143000"/>
            <a:ext cx="81534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AutoNum type="arabicPeriod"/>
              <a:tabLst/>
              <a:defRPr/>
            </a:pPr>
            <a:r>
              <a:rPr kumimoji="0" lang="en-US" sz="3600" b="1" i="0" u="none" strike="noStrike" kern="1200" cap="none" spc="0" normalizeH="0" baseline="0" noProof="0" dirty="0" smtClean="0">
                <a:ln>
                  <a:noFill/>
                </a:ln>
                <a:solidFill>
                  <a:schemeClr val="tx2">
                    <a:lumMod val="75000"/>
                  </a:schemeClr>
                </a:solidFill>
                <a:effectLst/>
                <a:uLnTx/>
                <a:uFillTx/>
                <a:latin typeface="+mn-lt"/>
                <a:ea typeface="+mn-ea"/>
                <a:cs typeface="+mn-cs"/>
              </a:rPr>
              <a:t>Hear the Gospel of Christ, </a:t>
            </a:r>
            <a:r>
              <a:rPr kumimoji="0" lang="en-US" sz="2800" b="1" i="0" u="none" strike="noStrike" kern="1200" cap="none" spc="0" normalizeH="0" baseline="0" noProof="0" dirty="0" smtClean="0">
                <a:ln>
                  <a:noFill/>
                </a:ln>
                <a:solidFill>
                  <a:schemeClr val="tx2">
                    <a:lumMod val="75000"/>
                  </a:schemeClr>
                </a:solidFill>
                <a:effectLst/>
                <a:uLnTx/>
                <a:uFillTx/>
                <a:latin typeface="+mn-lt"/>
                <a:ea typeface="+mn-ea"/>
                <a:cs typeface="+mn-cs"/>
              </a:rPr>
              <a:t>Acts 18:8</a:t>
            </a:r>
            <a:endParaRPr kumimoji="0" lang="en-US" sz="2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AutoNum type="arabicPeriod"/>
              <a:tabLst/>
              <a:defRPr/>
            </a:pPr>
            <a:r>
              <a:rPr kumimoji="0" lang="en-US" sz="3600" b="1" i="0" u="none" strike="noStrike" kern="1200" cap="none" spc="0" normalizeH="0" baseline="0" noProof="0" dirty="0" smtClean="0">
                <a:ln>
                  <a:noFill/>
                </a:ln>
                <a:solidFill>
                  <a:schemeClr val="tx2">
                    <a:lumMod val="75000"/>
                  </a:schemeClr>
                </a:solidFill>
                <a:effectLst/>
                <a:uLnTx/>
                <a:uFillTx/>
                <a:latin typeface="+mn-lt"/>
                <a:ea typeface="+mn-ea"/>
                <a:cs typeface="+mn-cs"/>
              </a:rPr>
              <a:t>Believe in Jesus Christ,  </a:t>
            </a:r>
            <a:r>
              <a:rPr kumimoji="0" lang="en-US" sz="2800" b="1" i="0" u="none" strike="noStrike" kern="1200" cap="none" spc="0" normalizeH="0" baseline="0" noProof="0" dirty="0" smtClean="0">
                <a:ln>
                  <a:noFill/>
                </a:ln>
                <a:solidFill>
                  <a:schemeClr val="tx2">
                    <a:lumMod val="75000"/>
                  </a:schemeClr>
                </a:solidFill>
                <a:effectLst/>
                <a:uLnTx/>
                <a:uFillTx/>
                <a:latin typeface="+mn-lt"/>
                <a:ea typeface="+mn-ea"/>
                <a:cs typeface="+mn-cs"/>
              </a:rPr>
              <a:t>Rom.5:1</a:t>
            </a:r>
            <a:endParaRPr kumimoji="0" lang="en-US" sz="9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AutoNum type="arabicPeriod"/>
              <a:tabLst/>
              <a:defRPr/>
            </a:pPr>
            <a:r>
              <a:rPr kumimoji="0" lang="en-US" sz="3600" b="1" i="0" u="none" strike="noStrike" kern="1200" cap="none" spc="0" normalizeH="0" baseline="0" noProof="0" dirty="0" smtClean="0">
                <a:ln>
                  <a:noFill/>
                </a:ln>
                <a:solidFill>
                  <a:schemeClr val="tx2">
                    <a:lumMod val="75000"/>
                  </a:schemeClr>
                </a:solidFill>
                <a:effectLst/>
                <a:uLnTx/>
                <a:uFillTx/>
                <a:latin typeface="+mn-lt"/>
                <a:ea typeface="+mn-ea"/>
                <a:cs typeface="+mn-cs"/>
              </a:rPr>
              <a:t>Repent and Turn to God</a:t>
            </a:r>
            <a:r>
              <a:rPr kumimoji="0" lang="en-US" sz="3200" b="1"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lumMod val="75000"/>
                  </a:schemeClr>
                </a:solidFill>
                <a:effectLst/>
                <a:uLnTx/>
                <a:uFillTx/>
                <a:latin typeface="+mn-lt"/>
                <a:ea typeface="+mn-ea"/>
                <a:cs typeface="+mn-cs"/>
              </a:rPr>
              <a:t>Luke 24:47</a:t>
            </a: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AutoNum type="arabicPeriod"/>
              <a:tabLst/>
              <a:defRPr/>
            </a:pPr>
            <a:r>
              <a:rPr kumimoji="0" lang="en-US" sz="3600" b="1" i="0" u="none" strike="noStrike" kern="1200" cap="none" spc="0" normalizeH="0" baseline="0" noProof="0" dirty="0" smtClean="0">
                <a:ln>
                  <a:noFill/>
                </a:ln>
                <a:solidFill>
                  <a:schemeClr val="tx2">
                    <a:lumMod val="75000"/>
                  </a:schemeClr>
                </a:solidFill>
                <a:effectLst/>
                <a:uLnTx/>
                <a:uFillTx/>
                <a:latin typeface="+mn-lt"/>
                <a:ea typeface="+mn-ea"/>
                <a:cs typeface="+mn-cs"/>
              </a:rPr>
              <a:t>Confess Jesus Before Men</a:t>
            </a:r>
            <a:r>
              <a:rPr kumimoji="0" lang="en-US" sz="3200" b="1"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lumMod val="75000"/>
                  </a:schemeClr>
                </a:solidFill>
                <a:effectLst/>
                <a:uLnTx/>
                <a:uFillTx/>
                <a:latin typeface="+mn-lt"/>
                <a:ea typeface="+mn-ea"/>
                <a:cs typeface="+mn-cs"/>
              </a:rPr>
              <a:t>Matt.10:32</a:t>
            </a: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AutoNum type="arabicPeriod"/>
              <a:tabLst/>
              <a:defRPr/>
            </a:pPr>
            <a:r>
              <a:rPr kumimoji="0" lang="en-US" sz="3600" b="1" i="0" u="none" strike="noStrike" kern="1200" cap="none" spc="0" normalizeH="0" baseline="0" noProof="0" dirty="0" smtClean="0">
                <a:ln>
                  <a:noFill/>
                </a:ln>
                <a:solidFill>
                  <a:schemeClr val="tx2">
                    <a:lumMod val="75000"/>
                  </a:schemeClr>
                </a:solidFill>
                <a:effectLst/>
                <a:uLnTx/>
                <a:uFillTx/>
                <a:latin typeface="+mn-lt"/>
                <a:ea typeface="+mn-ea"/>
                <a:cs typeface="+mn-cs"/>
              </a:rPr>
              <a:t>Baptized Into Christ, </a:t>
            </a:r>
            <a:r>
              <a:rPr kumimoji="0" lang="en-US" sz="2800" b="1" i="0" u="none" strike="noStrike" kern="1200" cap="none" spc="0" normalizeH="0" baseline="0" noProof="0" dirty="0" smtClean="0">
                <a:ln>
                  <a:noFill/>
                </a:ln>
                <a:solidFill>
                  <a:schemeClr val="tx2">
                    <a:lumMod val="75000"/>
                  </a:schemeClr>
                </a:solidFill>
                <a:effectLst/>
                <a:uLnTx/>
                <a:uFillTx/>
                <a:latin typeface="+mn-lt"/>
                <a:ea typeface="+mn-ea"/>
                <a:cs typeface="+mn-cs"/>
              </a:rPr>
              <a:t>Gal.3:26-27</a:t>
            </a:r>
            <a:endParaRPr kumimoji="0" lang="en-US" sz="32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None/>
              <a:tabLst/>
              <a:defRPr/>
            </a:pPr>
            <a:r>
              <a:rPr kumimoji="0" lang="en-US" b="1" i="0" u="none" strike="noStrike" kern="1200" cap="none" spc="0" normalizeH="0" baseline="0" noProof="0" dirty="0" smtClean="0">
                <a:ln>
                  <a:noFill/>
                </a:ln>
                <a:solidFill>
                  <a:schemeClr val="tx2">
                    <a:lumMod val="75000"/>
                  </a:schemeClr>
                </a:solidFill>
                <a:effectLst/>
                <a:uLnTx/>
                <a:uFillTx/>
                <a:latin typeface="+mn-lt"/>
                <a:ea typeface="+mn-ea"/>
                <a:cs typeface="+mn-cs"/>
              </a:rPr>
              <a:t>            -----------------------------</a:t>
            </a: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Char char="v"/>
              <a:tabLst/>
              <a:defRPr/>
            </a:pPr>
            <a:r>
              <a:rPr kumimoji="0" lang="en-US" sz="36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Grow And Be Faithful</a:t>
            </a:r>
            <a:r>
              <a:rPr kumimoji="0" lang="en-US" sz="40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 </a:t>
            </a:r>
            <a:r>
              <a:rPr lang="en-US" sz="2800" b="1" dirty="0" smtClean="0">
                <a:solidFill>
                  <a:schemeClr val="accent4">
                    <a:lumMod val="20000"/>
                    <a:lumOff val="80000"/>
                  </a:schemeClr>
                </a:solidFill>
                <a:latin typeface="+mn-lt"/>
              </a:rPr>
              <a:t>1 Pet.2:2</a:t>
            </a:r>
            <a:endParaRPr kumimoji="0" lang="en-US" sz="32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endParaRPr>
          </a:p>
          <a:p>
            <a:pPr marL="609600" marR="0" lvl="0" indent="-609600" algn="l" defTabSz="914400" rtl="0" eaLnBrk="1" fontAlgn="base" latinLnBrk="0" hangingPunct="1">
              <a:lnSpc>
                <a:spcPct val="90000"/>
              </a:lnSpc>
              <a:spcBef>
                <a:spcPct val="20000"/>
              </a:spcBef>
              <a:spcAft>
                <a:spcPct val="0"/>
              </a:spcAft>
              <a:buSzPct val="90000"/>
              <a:buFont typeface="Wingdings" pitchFamily="2" charset="2"/>
              <a:buChar char="v"/>
              <a:tabLst/>
              <a:defRPr/>
            </a:pPr>
            <a:r>
              <a:rPr kumimoji="0" lang="en-US" sz="36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If An Erring Christian</a:t>
            </a:r>
            <a:r>
              <a:rPr kumimoji="0" lang="en-US" sz="32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 </a:t>
            </a:r>
            <a:r>
              <a:rPr kumimoji="0" lang="en-US" sz="36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Repent and Pray God,</a:t>
            </a:r>
            <a:r>
              <a:rPr kumimoji="0" lang="en-US" sz="32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 </a:t>
            </a:r>
            <a:r>
              <a:rPr kumimoji="0" lang="en-US" sz="2800" b="1" i="0" u="none" strike="noStrike" kern="1200" cap="none" spc="0" normalizeH="0" baseline="0" noProof="0" dirty="0" smtClean="0">
                <a:ln>
                  <a:noFill/>
                </a:ln>
                <a:solidFill>
                  <a:schemeClr val="accent4">
                    <a:lumMod val="20000"/>
                    <a:lumOff val="80000"/>
                  </a:schemeClr>
                </a:solidFill>
                <a:effectLst/>
                <a:uLnTx/>
                <a:uFillTx/>
                <a:latin typeface="+mn-lt"/>
                <a:ea typeface="+mn-ea"/>
                <a:cs typeface="+mn-cs"/>
              </a:rPr>
              <a:t>I Jn.1:9</a:t>
            </a:r>
            <a:endParaRPr kumimoji="0" lang="en-US" sz="3200" b="1" i="0" u="none" strike="noStrike" kern="1200" cap="none" spc="0" normalizeH="0" baseline="0" noProof="0" dirty="0">
              <a:ln>
                <a:noFill/>
              </a:ln>
              <a:solidFill>
                <a:schemeClr val="accent4">
                  <a:lumMod val="20000"/>
                  <a:lumOff val="80000"/>
                </a:schemeClr>
              </a:solidFill>
              <a:effectLst/>
              <a:uLnTx/>
              <a:uFillTx/>
              <a:latin typeface="+mn-lt"/>
              <a:ea typeface="+mn-ea"/>
              <a:cs typeface="+mn-cs"/>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50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50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grpId="0" nodeType="afterEffect">
                                  <p:stCondLst>
                                    <p:cond delay="50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grpId="0" nodeType="afterEffect">
                                  <p:stCondLst>
                                    <p:cond delay="50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fade">
                                      <p:cBhvr>
                                        <p:cTn id="41" dur="1000"/>
                                        <p:tgtEl>
                                          <p:spTgt spid="7">
                                            <p:txEl>
                                              <p:pRg st="5" end="5"/>
                                            </p:txEl>
                                          </p:spTgt>
                                        </p:tgtEl>
                                      </p:cBhvr>
                                    </p:animEffect>
                                    <p:anim calcmode="lin" valueType="num">
                                      <p:cBhvr>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42" presetClass="entr" presetSubtype="0" fill="hold" grpId="0" nodeType="afterEffect">
                                  <p:stCondLst>
                                    <p:cond delay="50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fade">
                                      <p:cBhvr>
                                        <p:cTn id="47" dur="1000"/>
                                        <p:tgtEl>
                                          <p:spTgt spid="7">
                                            <p:txEl>
                                              <p:pRg st="6" end="6"/>
                                            </p:txEl>
                                          </p:spTgt>
                                        </p:tgtEl>
                                      </p:cBhvr>
                                    </p:animEffect>
                                    <p:anim calcmode="lin" valueType="num">
                                      <p:cBhvr>
                                        <p:cTn id="4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2" presetClass="entr" presetSubtype="0" fill="hold" grpId="0" nodeType="afterEffect">
                                  <p:stCondLst>
                                    <p:cond delay="50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fade">
                                      <p:cBhvr>
                                        <p:cTn id="53" dur="1000"/>
                                        <p:tgtEl>
                                          <p:spTgt spid="7">
                                            <p:txEl>
                                              <p:pRg st="7" end="7"/>
                                            </p:txEl>
                                          </p:spTgt>
                                        </p:tgtEl>
                                      </p:cBhvr>
                                    </p:animEffect>
                                    <p:anim calcmode="lin" valueType="num">
                                      <p:cBhvr>
                                        <p:cTn id="5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build="p" autoUpdateAnimBg="0" advAuto="10000"/>
    </p:bldLst>
  </p:timing>
</p:sld>
</file>

<file path=ppt/theme/theme1.xml><?xml version="1.0" encoding="utf-8"?>
<a:theme xmlns:a="http://schemas.openxmlformats.org/drawingml/2006/main" name="1_Soft Blue with Bar Trebuchet">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5B5691-0686-4C8F-9AB9-A93F5285A6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1_Soft Blue with Bar Trebuchet</Template>
  <TotalTime>159</TotalTime>
  <Words>272</Words>
  <Application>Microsoft Office PowerPoint</Application>
  <PresentationFormat>On-screen Show (4:3)</PresentationFormat>
  <Paragraphs>34</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1_Soft Blue with Bar Trebuchet</vt:lpstr>
      <vt:lpstr>White with Courier font for code slides</vt:lpstr>
      <vt:lpstr>The Wisdom of God</vt:lpstr>
      <vt:lpstr>The Wisdom of God</vt:lpstr>
      <vt:lpstr>Have You Accepted God’s Wisdom?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Wisdom of God</dc:title>
  <dc:creator>Owner</dc:creator>
  <cp:keywords/>
  <cp:lastModifiedBy>Danny McKibben</cp:lastModifiedBy>
  <cp:revision>20</cp:revision>
  <dcterms:created xsi:type="dcterms:W3CDTF">2014-03-15T21:14:18Z</dcterms:created>
  <dcterms:modified xsi:type="dcterms:W3CDTF">2014-03-20T21:13:05Z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TC102867759990</vt:lpwstr>
  </property>
</Properties>
</file>