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9"/>
  </p:notesMasterIdLst>
  <p:sldIdLst>
    <p:sldId id="257" r:id="rId4"/>
    <p:sldId id="256" r:id="rId5"/>
    <p:sldId id="282"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3" autoAdjust="0"/>
    <p:restoredTop sz="94660"/>
  </p:normalViewPr>
  <p:slideViewPr>
    <p:cSldViewPr snapToGrid="0">
      <p:cViewPr varScale="1">
        <p:scale>
          <a:sx n="69" d="100"/>
          <a:sy n="69" d="100"/>
        </p:scale>
        <p:origin x="-60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55FB00-D4A1-4399-AF52-7BF14E908913}" type="datetimeFigureOut">
              <a:rPr lang="en-US" smtClean="0"/>
              <a:t>10/19/2013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472E54-A272-478B-BF1A-92BFD9496280}" type="slidenum">
              <a:rPr lang="en-US" smtClean="0"/>
              <a:t>‹#›</a:t>
            </a:fld>
            <a:endParaRPr lang="en-US"/>
          </a:p>
        </p:txBody>
      </p:sp>
    </p:spTree>
    <p:extLst>
      <p:ext uri="{BB962C8B-B14F-4D97-AF65-F5344CB8AC3E}">
        <p14:creationId xmlns:p14="http://schemas.microsoft.com/office/powerpoint/2010/main" val="1571717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72E54-A272-478B-BF1A-92BFD9496280}" type="slidenum">
              <a:rPr lang="en-US" smtClean="0"/>
              <a:t>1</a:t>
            </a:fld>
            <a:endParaRPr lang="en-US"/>
          </a:p>
        </p:txBody>
      </p:sp>
    </p:spTree>
    <p:extLst>
      <p:ext uri="{BB962C8B-B14F-4D97-AF65-F5344CB8AC3E}">
        <p14:creationId xmlns:p14="http://schemas.microsoft.com/office/powerpoint/2010/main" val="1242659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72E54-A272-478B-BF1A-92BFD9496280}" type="slidenum">
              <a:rPr lang="en-US" smtClean="0"/>
              <a:t>3</a:t>
            </a:fld>
            <a:endParaRPr lang="en-US"/>
          </a:p>
        </p:txBody>
      </p:sp>
    </p:spTree>
    <p:extLst>
      <p:ext uri="{BB962C8B-B14F-4D97-AF65-F5344CB8AC3E}">
        <p14:creationId xmlns:p14="http://schemas.microsoft.com/office/powerpoint/2010/main" val="1242659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AD51D8-FD2A-4912-BAC5-271A2E133FA0}" type="datetimeFigureOut">
              <a:rPr lang="en-US" smtClean="0"/>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240198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D51D8-FD2A-4912-BAC5-271A2E133FA0}" type="datetimeFigureOut">
              <a:rPr lang="en-US" smtClean="0"/>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15226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D51D8-FD2A-4912-BAC5-271A2E133FA0}" type="datetimeFigureOut">
              <a:rPr lang="en-US" smtClean="0"/>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1839562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27B6F6D-42CD-4A6A-A50B-9D0ADE6A748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83465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460DB2E-3431-4897-A429-10C8CCD1A4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05321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365118B-86EF-4B48-9FDA-80E1252A9E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54066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47C484F-0DF5-406C-A91C-22317E5A45E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16580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9D99611C-5041-4E52-95E8-FB4860144A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56362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41F65B5-29E2-4933-980D-F30D5444613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09874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0DC01C85-B83F-4FA5-83A9-D6A738CC1C0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9234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DFE8792-67DF-4700-9237-6C07D78DC19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2509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D51D8-FD2A-4912-BAC5-271A2E133FA0}" type="datetimeFigureOut">
              <a:rPr lang="en-US" smtClean="0"/>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2432740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96790348-FAA0-4147-8499-B3CF722C307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6015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5D74CEE-81E0-4C9A-B781-E85D3D0C022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1537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49EF35A-3DD0-4221-8154-33B82589CFE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94392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27B6F6D-42CD-4A6A-A50B-9D0ADE6A748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720698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460DB2E-3431-4897-A429-10C8CCD1A4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66071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365118B-86EF-4B48-9FDA-80E1252A9E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378570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47C484F-0DF5-406C-A91C-22317E5A45E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59976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9D99611C-5041-4E52-95E8-FB4860144A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958783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41F65B5-29E2-4933-980D-F30D5444613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895413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0DC01C85-B83F-4FA5-83A9-D6A738CC1C0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8627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D51D8-FD2A-4912-BAC5-271A2E133FA0}" type="datetimeFigureOut">
              <a:rPr lang="en-US" smtClean="0"/>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18184220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DFE8792-67DF-4700-9237-6C07D78DC19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946515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96790348-FAA0-4147-8499-B3CF722C307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85786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5D74CEE-81E0-4C9A-B781-E85D3D0C022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418222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49EF35A-3DD0-4221-8154-33B82589CFE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404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AD51D8-FD2A-4912-BAC5-271A2E133FA0}" type="datetimeFigureOut">
              <a:rPr lang="en-US" smtClean="0"/>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159391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AD51D8-FD2A-4912-BAC5-271A2E133FA0}" type="datetimeFigureOut">
              <a:rPr lang="en-US" smtClean="0"/>
              <a:t>10/19/2013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97376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AD51D8-FD2A-4912-BAC5-271A2E133FA0}" type="datetimeFigureOut">
              <a:rPr lang="en-US" smtClean="0"/>
              <a:t>10/19/2013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3637433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D51D8-FD2A-4912-BAC5-271A2E133FA0}" type="datetimeFigureOut">
              <a:rPr lang="en-US" smtClean="0"/>
              <a:t>10/19/2013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262914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D51D8-FD2A-4912-BAC5-271A2E133FA0}" type="datetimeFigureOut">
              <a:rPr lang="en-US" smtClean="0"/>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4148613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D51D8-FD2A-4912-BAC5-271A2E133FA0}" type="datetimeFigureOut">
              <a:rPr lang="en-US" smtClean="0"/>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D1124-CA51-4C8C-9CE8-5A83C593CFF9}" type="slidenum">
              <a:rPr lang="en-US" smtClean="0"/>
              <a:t>‹#›</a:t>
            </a:fld>
            <a:endParaRPr lang="en-US"/>
          </a:p>
        </p:txBody>
      </p:sp>
    </p:spTree>
    <p:extLst>
      <p:ext uri="{BB962C8B-B14F-4D97-AF65-F5344CB8AC3E}">
        <p14:creationId xmlns:p14="http://schemas.microsoft.com/office/powerpoint/2010/main" val="228354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7D3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D51D8-FD2A-4912-BAC5-271A2E133FA0}" type="datetimeFigureOut">
              <a:rPr lang="en-US" smtClean="0"/>
              <a:t>10/19/2013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D1124-CA51-4C8C-9CE8-5A83C593CFF9}" type="slidenum">
              <a:rPr lang="en-US" smtClean="0"/>
              <a:t>‹#›</a:t>
            </a:fld>
            <a:endParaRPr lang="en-US"/>
          </a:p>
        </p:txBody>
      </p:sp>
    </p:spTree>
    <p:extLst>
      <p:ext uri="{BB962C8B-B14F-4D97-AF65-F5344CB8AC3E}">
        <p14:creationId xmlns:p14="http://schemas.microsoft.com/office/powerpoint/2010/main" val="3125710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D7D3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11B837D-CE67-4CBE-84E5-322FEA58E9B5}"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098706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ED7D3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11B837D-CE67-4CBE-84E5-322FEA58E9B5}"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6125172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81347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97904747dciiTY_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 name="Up Arrow 2"/>
          <p:cNvSpPr/>
          <p:nvPr/>
        </p:nvSpPr>
        <p:spPr>
          <a:xfrm>
            <a:off x="4821382" y="4225636"/>
            <a:ext cx="484632"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9310255" y="2385614"/>
            <a:ext cx="484632"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01586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528" y="858982"/>
            <a:ext cx="11845636" cy="5016758"/>
          </a:xfrm>
          <a:prstGeom prst="rect">
            <a:avLst/>
          </a:prstGeom>
          <a:noFill/>
        </p:spPr>
        <p:txBody>
          <a:bodyPr wrap="square" rtlCol="0">
            <a:spAutoFit/>
          </a:bodyPr>
          <a:lstStyle/>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25 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that there should be no schism in the body, but </a:t>
            </a:r>
            <a:r>
              <a:rPr lang="en-US" sz="4000"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that</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the members should have the same care for one another. </a:t>
            </a:r>
          </a:p>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26 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And if one member suffers, all the members suffer with </a:t>
            </a:r>
            <a:r>
              <a:rPr lang="en-US" sz="4000"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it;</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or if one member is honored, all the members rejoice with </a:t>
            </a:r>
            <a:r>
              <a:rPr lang="en-US" sz="4000"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it.</a:t>
            </a:r>
            <a:endPar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 Cor. 12 (NKJ)</a:t>
            </a:r>
          </a:p>
          <a:p>
            <a:endParaRPr lang="en-US" sz="4000" dirty="0"/>
          </a:p>
        </p:txBody>
      </p:sp>
    </p:spTree>
    <p:extLst>
      <p:ext uri="{BB962C8B-B14F-4D97-AF65-F5344CB8AC3E}">
        <p14:creationId xmlns:p14="http://schemas.microsoft.com/office/powerpoint/2010/main" val="1573917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8472" y="1357746"/>
            <a:ext cx="10903527" cy="461665"/>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 GEESE </a:t>
            </a:r>
            <a:r>
              <a:rPr lang="en-US" sz="2400" dirty="0">
                <a:latin typeface="Verdana" panose="020B0604030504040204" pitchFamily="34" charset="0"/>
                <a:ea typeface="Verdana" panose="020B0604030504040204" pitchFamily="34" charset="0"/>
                <a:cs typeface="Verdana" panose="020B0604030504040204" pitchFamily="34" charset="0"/>
              </a:rPr>
              <a:t>ILLUSTRATE THE CONCEPT OF FELLOWSHIP</a:t>
            </a:r>
          </a:p>
        </p:txBody>
      </p:sp>
      <p:sp>
        <p:nvSpPr>
          <p:cNvPr id="3" name="Rectangle 3"/>
          <p:cNvSpPr txBox="1">
            <a:spLocks noChangeArrowheads="1"/>
          </p:cNvSpPr>
          <p:nvPr/>
        </p:nvSpPr>
        <p:spPr bwMode="auto">
          <a:xfrm>
            <a:off x="0" y="192667"/>
            <a:ext cx="12192000" cy="84642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rgbClr val="FFFFFF"/>
                </a:solidFill>
                <a:latin typeface="Verdana" panose="020B0604030504040204" pitchFamily="34" charset="0"/>
                <a:ea typeface="Verdana" panose="020B0604030504040204" pitchFamily="34" charset="0"/>
                <a:cs typeface="Verdana" panose="020B0604030504040204" pitchFamily="34" charset="0"/>
              </a:rPr>
              <a:t>A LESSON FROM GEESE</a:t>
            </a:r>
            <a:endParaRPr lang="en-US" altLang="en-US" sz="3600" b="1" kern="0" dirty="0">
              <a:solidFill>
                <a:srgbClr val="FFFFFF"/>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857386"/>
            <a:ext cx="1143000" cy="962025"/>
          </a:xfrm>
          <a:prstGeom prst="rect">
            <a:avLst/>
          </a:prstGeom>
          <a:solidFill>
            <a:srgbClr val="ED7D31"/>
          </a:solidFill>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2484130"/>
            <a:ext cx="1143000" cy="962025"/>
          </a:xfrm>
          <a:prstGeom prst="rect">
            <a:avLst/>
          </a:prstGeom>
          <a:solidFill>
            <a:srgbClr val="ED7D31"/>
          </a:solidFill>
        </p:spPr>
      </p:pic>
      <p:sp>
        <p:nvSpPr>
          <p:cNvPr id="6" name="TextBox 5"/>
          <p:cNvSpPr txBox="1"/>
          <p:nvPr/>
        </p:nvSpPr>
        <p:spPr>
          <a:xfrm>
            <a:off x="1288473" y="2984490"/>
            <a:ext cx="10903527" cy="461665"/>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 </a:t>
            </a:r>
            <a:r>
              <a:rPr lang="en-US" sz="2400" dirty="0">
                <a:latin typeface="Verdana" panose="020B0604030504040204" pitchFamily="34" charset="0"/>
                <a:ea typeface="Verdana" panose="020B0604030504040204" pitchFamily="34" charset="0"/>
                <a:cs typeface="Verdana" panose="020B0604030504040204" pitchFamily="34" charset="0"/>
              </a:rPr>
              <a:t>GEESE ILLUSTRATE THE CONCEPT OF SHARING THE WORKLOAD</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3855296"/>
            <a:ext cx="1143000" cy="962025"/>
          </a:xfrm>
          <a:prstGeom prst="rect">
            <a:avLst/>
          </a:prstGeom>
          <a:solidFill>
            <a:srgbClr val="ED7D31"/>
          </a:solidFill>
        </p:spPr>
      </p:pic>
      <p:sp>
        <p:nvSpPr>
          <p:cNvPr id="8" name="TextBox 7"/>
          <p:cNvSpPr txBox="1"/>
          <p:nvPr/>
        </p:nvSpPr>
        <p:spPr>
          <a:xfrm>
            <a:off x="1288473" y="4380401"/>
            <a:ext cx="10903527" cy="461665"/>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 </a:t>
            </a:r>
            <a:r>
              <a:rPr lang="en-US" sz="2400" dirty="0">
                <a:latin typeface="Verdana" panose="020B0604030504040204" pitchFamily="34" charset="0"/>
                <a:ea typeface="Verdana" panose="020B0604030504040204" pitchFamily="34" charset="0"/>
                <a:cs typeface="Verdana" panose="020B0604030504040204" pitchFamily="34" charset="0"/>
              </a:rPr>
              <a:t>GEESE ILLUSTRATE THE CONCEPT OF ENCOURAGEMENT</a:t>
            </a:r>
          </a:p>
        </p:txBody>
      </p:sp>
    </p:spTree>
    <p:extLst>
      <p:ext uri="{BB962C8B-B14F-4D97-AF65-F5344CB8AC3E}">
        <p14:creationId xmlns:p14="http://schemas.microsoft.com/office/powerpoint/2010/main" val="20549948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97904747dciiTY_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TextBox 1"/>
          <p:cNvSpPr txBox="1"/>
          <p:nvPr/>
        </p:nvSpPr>
        <p:spPr>
          <a:xfrm rot="19402446">
            <a:off x="1634837" y="533246"/>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6" name="TextBox 5"/>
          <p:cNvSpPr txBox="1"/>
          <p:nvPr/>
        </p:nvSpPr>
        <p:spPr>
          <a:xfrm>
            <a:off x="4767584" y="723262"/>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7" name="TextBox 6"/>
          <p:cNvSpPr txBox="1"/>
          <p:nvPr/>
        </p:nvSpPr>
        <p:spPr>
          <a:xfrm>
            <a:off x="4468898" y="2001827"/>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8" name="TextBox 7"/>
          <p:cNvSpPr txBox="1"/>
          <p:nvPr/>
        </p:nvSpPr>
        <p:spPr>
          <a:xfrm rot="2565499">
            <a:off x="8548634" y="776477"/>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Tree>
    <p:extLst>
      <p:ext uri="{BB962C8B-B14F-4D97-AF65-F5344CB8AC3E}">
        <p14:creationId xmlns:p14="http://schemas.microsoft.com/office/powerpoint/2010/main" val="1455804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VTIqHaU9o6M/UijGLoqhNsI/AAAAAAAABEw/YFLSkHhijlg/s1600/k577907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82" y="97896"/>
            <a:ext cx="5112327" cy="676010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rot="19402446">
            <a:off x="1634837" y="533246"/>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4" name="TextBox 3"/>
          <p:cNvSpPr txBox="1"/>
          <p:nvPr/>
        </p:nvSpPr>
        <p:spPr>
          <a:xfrm rot="19402446">
            <a:off x="277090" y="596878"/>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5" name="TextBox 4"/>
          <p:cNvSpPr txBox="1"/>
          <p:nvPr/>
        </p:nvSpPr>
        <p:spPr>
          <a:xfrm rot="19402446">
            <a:off x="55041" y="2184516"/>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6" name="TextBox 5"/>
          <p:cNvSpPr txBox="1"/>
          <p:nvPr/>
        </p:nvSpPr>
        <p:spPr>
          <a:xfrm rot="19402446">
            <a:off x="1945429" y="1697027"/>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7" name="TextBox 6"/>
          <p:cNvSpPr txBox="1"/>
          <p:nvPr/>
        </p:nvSpPr>
        <p:spPr>
          <a:xfrm rot="19402446">
            <a:off x="374073" y="3082000"/>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8" name="TextBox 7"/>
          <p:cNvSpPr txBox="1"/>
          <p:nvPr/>
        </p:nvSpPr>
        <p:spPr>
          <a:xfrm rot="19402446">
            <a:off x="1766456" y="3185560"/>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9" name="TextBox 8"/>
          <p:cNvSpPr txBox="1"/>
          <p:nvPr/>
        </p:nvSpPr>
        <p:spPr>
          <a:xfrm rot="19402446">
            <a:off x="68897" y="4440228"/>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0" name="TextBox 9"/>
          <p:cNvSpPr txBox="1"/>
          <p:nvPr/>
        </p:nvSpPr>
        <p:spPr>
          <a:xfrm rot="19402446">
            <a:off x="1496672" y="4440226"/>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1" name="TextBox 10"/>
          <p:cNvSpPr txBox="1"/>
          <p:nvPr/>
        </p:nvSpPr>
        <p:spPr>
          <a:xfrm rot="19402446">
            <a:off x="-117005" y="5739979"/>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2" name="TextBox 11"/>
          <p:cNvSpPr txBox="1"/>
          <p:nvPr/>
        </p:nvSpPr>
        <p:spPr>
          <a:xfrm rot="19402446">
            <a:off x="1392003" y="5631720"/>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3" name="TextBox 12"/>
          <p:cNvSpPr txBox="1"/>
          <p:nvPr/>
        </p:nvSpPr>
        <p:spPr>
          <a:xfrm rot="1305405">
            <a:off x="10137777" y="720138"/>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4" name="TextBox 13"/>
          <p:cNvSpPr txBox="1"/>
          <p:nvPr/>
        </p:nvSpPr>
        <p:spPr>
          <a:xfrm rot="1305405">
            <a:off x="10224654" y="1721182"/>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5" name="TextBox 14"/>
          <p:cNvSpPr txBox="1"/>
          <p:nvPr/>
        </p:nvSpPr>
        <p:spPr>
          <a:xfrm rot="1305405">
            <a:off x="10224653" y="2823256"/>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6" name="TextBox 15"/>
          <p:cNvSpPr txBox="1"/>
          <p:nvPr/>
        </p:nvSpPr>
        <p:spPr>
          <a:xfrm rot="1305405">
            <a:off x="8544505" y="1058285"/>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7" name="TextBox 16"/>
          <p:cNvSpPr txBox="1"/>
          <p:nvPr/>
        </p:nvSpPr>
        <p:spPr>
          <a:xfrm rot="1305405">
            <a:off x="10137775" y="3689969"/>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8" name="TextBox 17"/>
          <p:cNvSpPr txBox="1"/>
          <p:nvPr/>
        </p:nvSpPr>
        <p:spPr>
          <a:xfrm rot="1305405">
            <a:off x="8537008" y="2184515"/>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19" name="TextBox 18"/>
          <p:cNvSpPr txBox="1"/>
          <p:nvPr/>
        </p:nvSpPr>
        <p:spPr>
          <a:xfrm rot="1305405">
            <a:off x="10172985" y="4998226"/>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20" name="TextBox 19"/>
          <p:cNvSpPr txBox="1"/>
          <p:nvPr/>
        </p:nvSpPr>
        <p:spPr>
          <a:xfrm rot="1305405">
            <a:off x="8523152" y="3081998"/>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21" name="TextBox 20"/>
          <p:cNvSpPr txBox="1"/>
          <p:nvPr/>
        </p:nvSpPr>
        <p:spPr>
          <a:xfrm rot="1305405">
            <a:off x="8523152" y="4312740"/>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
        <p:nvSpPr>
          <p:cNvPr id="22" name="TextBox 21"/>
          <p:cNvSpPr txBox="1"/>
          <p:nvPr/>
        </p:nvSpPr>
        <p:spPr>
          <a:xfrm rot="1305405">
            <a:off x="8769928" y="5977601"/>
            <a:ext cx="1981200" cy="584775"/>
          </a:xfrm>
          <a:prstGeom prst="rect">
            <a:avLst/>
          </a:prstGeom>
          <a:noFill/>
        </p:spPr>
        <p:txBody>
          <a:bodyPr wrap="square" rtlCol="0">
            <a:spAutoFit/>
          </a:bodyPr>
          <a:lstStyle/>
          <a:p>
            <a:r>
              <a:rPr lang="en-US" sz="3200" b="1" dirty="0" smtClean="0">
                <a:solidFill>
                  <a:schemeClr val="bg1"/>
                </a:solidFill>
                <a:latin typeface="Kristen ITC" panose="03050502040202030202" pitchFamily="66" charset="0"/>
              </a:rPr>
              <a:t>HONK</a:t>
            </a:r>
            <a:endParaRPr lang="en-US" sz="3200" b="1" dirty="0">
              <a:solidFill>
                <a:schemeClr val="bg1"/>
              </a:solidFill>
              <a:latin typeface="Kristen ITC" panose="03050502040202030202" pitchFamily="66" charset="0"/>
            </a:endParaRPr>
          </a:p>
        </p:txBody>
      </p:sp>
    </p:spTree>
    <p:extLst>
      <p:ext uri="{BB962C8B-B14F-4D97-AF65-F5344CB8AC3E}">
        <p14:creationId xmlns:p14="http://schemas.microsoft.com/office/powerpoint/2010/main" val="260131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childTnLst>
                                </p:cTn>
                              </p:par>
                            </p:childTnLst>
                          </p:cTn>
                        </p:par>
                        <p:par>
                          <p:cTn id="70" fill="hold">
                            <p:stCondLst>
                              <p:cond delay="6000"/>
                            </p:stCondLst>
                            <p:childTnLst>
                              <p:par>
                                <p:cTn id="71" presetID="53" presetClass="entr" presetSubtype="16"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500" fill="hold"/>
                                        <p:tgtEl>
                                          <p:spTgt spid="14"/>
                                        </p:tgtEl>
                                        <p:attrNameLst>
                                          <p:attrName>ppt_w</p:attrName>
                                        </p:attrNameLst>
                                      </p:cBhvr>
                                      <p:tavLst>
                                        <p:tav tm="0">
                                          <p:val>
                                            <p:fltVal val="0"/>
                                          </p:val>
                                        </p:tav>
                                        <p:tav tm="100000">
                                          <p:val>
                                            <p:strVal val="#ppt_w"/>
                                          </p:val>
                                        </p:tav>
                                      </p:tavLst>
                                    </p:anim>
                                    <p:anim calcmode="lin" valueType="num">
                                      <p:cBhvr>
                                        <p:cTn id="74" dur="500" fill="hold"/>
                                        <p:tgtEl>
                                          <p:spTgt spid="14"/>
                                        </p:tgtEl>
                                        <p:attrNameLst>
                                          <p:attrName>ppt_h</p:attrName>
                                        </p:attrNameLst>
                                      </p:cBhvr>
                                      <p:tavLst>
                                        <p:tav tm="0">
                                          <p:val>
                                            <p:fltVal val="0"/>
                                          </p:val>
                                        </p:tav>
                                        <p:tav tm="100000">
                                          <p:val>
                                            <p:strVal val="#ppt_h"/>
                                          </p:val>
                                        </p:tav>
                                      </p:tavLst>
                                    </p:anim>
                                    <p:animEffect transition="in" filter="fade">
                                      <p:cBhvr>
                                        <p:cTn id="75" dur="500"/>
                                        <p:tgtEl>
                                          <p:spTgt spid="14"/>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500" fill="hold"/>
                                        <p:tgtEl>
                                          <p:spTgt spid="15"/>
                                        </p:tgtEl>
                                        <p:attrNameLst>
                                          <p:attrName>ppt_w</p:attrName>
                                        </p:attrNameLst>
                                      </p:cBhvr>
                                      <p:tavLst>
                                        <p:tav tm="0">
                                          <p:val>
                                            <p:fltVal val="0"/>
                                          </p:val>
                                        </p:tav>
                                        <p:tav tm="100000">
                                          <p:val>
                                            <p:strVal val="#ppt_w"/>
                                          </p:val>
                                        </p:tav>
                                      </p:tavLst>
                                    </p:anim>
                                    <p:anim calcmode="lin" valueType="num">
                                      <p:cBhvr>
                                        <p:cTn id="80" dur="500" fill="hold"/>
                                        <p:tgtEl>
                                          <p:spTgt spid="15"/>
                                        </p:tgtEl>
                                        <p:attrNameLst>
                                          <p:attrName>ppt_h</p:attrName>
                                        </p:attrNameLst>
                                      </p:cBhvr>
                                      <p:tavLst>
                                        <p:tav tm="0">
                                          <p:val>
                                            <p:fltVal val="0"/>
                                          </p:val>
                                        </p:tav>
                                        <p:tav tm="100000">
                                          <p:val>
                                            <p:strVal val="#ppt_h"/>
                                          </p:val>
                                        </p:tav>
                                      </p:tavLst>
                                    </p:anim>
                                    <p:animEffect transition="in" filter="fade">
                                      <p:cBhvr>
                                        <p:cTn id="81" dur="500"/>
                                        <p:tgtEl>
                                          <p:spTgt spid="15"/>
                                        </p:tgtEl>
                                      </p:cBhvr>
                                    </p:animEffect>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500" fill="hold"/>
                                        <p:tgtEl>
                                          <p:spTgt spid="16"/>
                                        </p:tgtEl>
                                        <p:attrNameLst>
                                          <p:attrName>ppt_w</p:attrName>
                                        </p:attrNameLst>
                                      </p:cBhvr>
                                      <p:tavLst>
                                        <p:tav tm="0">
                                          <p:val>
                                            <p:fltVal val="0"/>
                                          </p:val>
                                        </p:tav>
                                        <p:tav tm="100000">
                                          <p:val>
                                            <p:strVal val="#ppt_w"/>
                                          </p:val>
                                        </p:tav>
                                      </p:tavLst>
                                    </p:anim>
                                    <p:anim calcmode="lin" valueType="num">
                                      <p:cBhvr>
                                        <p:cTn id="86" dur="500" fill="hold"/>
                                        <p:tgtEl>
                                          <p:spTgt spid="16"/>
                                        </p:tgtEl>
                                        <p:attrNameLst>
                                          <p:attrName>ppt_h</p:attrName>
                                        </p:attrNameLst>
                                      </p:cBhvr>
                                      <p:tavLst>
                                        <p:tav tm="0">
                                          <p:val>
                                            <p:fltVal val="0"/>
                                          </p:val>
                                        </p:tav>
                                        <p:tav tm="100000">
                                          <p:val>
                                            <p:strVal val="#ppt_h"/>
                                          </p:val>
                                        </p:tav>
                                      </p:tavLst>
                                    </p:anim>
                                    <p:animEffect transition="in" filter="fade">
                                      <p:cBhvr>
                                        <p:cTn id="87" dur="500"/>
                                        <p:tgtEl>
                                          <p:spTgt spid="16"/>
                                        </p:tgtEl>
                                      </p:cBhvr>
                                    </p:animEffect>
                                  </p:childTnLst>
                                </p:cTn>
                              </p:par>
                            </p:childTnLst>
                          </p:cTn>
                        </p:par>
                        <p:par>
                          <p:cTn id="88" fill="hold">
                            <p:stCondLst>
                              <p:cond delay="7500"/>
                            </p:stCondLst>
                            <p:childTnLst>
                              <p:par>
                                <p:cTn id="89" presetID="53" presetClass="entr" presetSubtype="16" fill="hold" grpId="0" nodeType="after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8000"/>
                            </p:stCondLst>
                            <p:childTnLst>
                              <p:par>
                                <p:cTn id="95" presetID="53" presetClass="entr" presetSubtype="16"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childTnLst>
                          </p:cTn>
                        </p:par>
                        <p:par>
                          <p:cTn id="100" fill="hold">
                            <p:stCondLst>
                              <p:cond delay="8500"/>
                            </p:stCondLst>
                            <p:childTnLst>
                              <p:par>
                                <p:cTn id="101" presetID="53" presetClass="entr" presetSubtype="16"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500" fill="hold"/>
                                        <p:tgtEl>
                                          <p:spTgt spid="19"/>
                                        </p:tgtEl>
                                        <p:attrNameLst>
                                          <p:attrName>ppt_w</p:attrName>
                                        </p:attrNameLst>
                                      </p:cBhvr>
                                      <p:tavLst>
                                        <p:tav tm="0">
                                          <p:val>
                                            <p:fltVal val="0"/>
                                          </p:val>
                                        </p:tav>
                                        <p:tav tm="100000">
                                          <p:val>
                                            <p:strVal val="#ppt_w"/>
                                          </p:val>
                                        </p:tav>
                                      </p:tavLst>
                                    </p:anim>
                                    <p:anim calcmode="lin" valueType="num">
                                      <p:cBhvr>
                                        <p:cTn id="104" dur="500" fill="hold"/>
                                        <p:tgtEl>
                                          <p:spTgt spid="19"/>
                                        </p:tgtEl>
                                        <p:attrNameLst>
                                          <p:attrName>ppt_h</p:attrName>
                                        </p:attrNameLst>
                                      </p:cBhvr>
                                      <p:tavLst>
                                        <p:tav tm="0">
                                          <p:val>
                                            <p:fltVal val="0"/>
                                          </p:val>
                                        </p:tav>
                                        <p:tav tm="100000">
                                          <p:val>
                                            <p:strVal val="#ppt_h"/>
                                          </p:val>
                                        </p:tav>
                                      </p:tavLst>
                                    </p:anim>
                                    <p:animEffect transition="in" filter="fade">
                                      <p:cBhvr>
                                        <p:cTn id="105" dur="500"/>
                                        <p:tgtEl>
                                          <p:spTgt spid="19"/>
                                        </p:tgtEl>
                                      </p:cBhvr>
                                    </p:animEffect>
                                  </p:childTnLst>
                                </p:cTn>
                              </p:par>
                            </p:childTnLst>
                          </p:cTn>
                        </p:par>
                        <p:par>
                          <p:cTn id="106" fill="hold">
                            <p:stCondLst>
                              <p:cond delay="9000"/>
                            </p:stCondLst>
                            <p:childTnLst>
                              <p:par>
                                <p:cTn id="107" presetID="53" presetClass="entr" presetSubtype="16" fill="hold" grpId="0" nodeType="after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p:cTn id="109" dur="500" fill="hold"/>
                                        <p:tgtEl>
                                          <p:spTgt spid="20"/>
                                        </p:tgtEl>
                                        <p:attrNameLst>
                                          <p:attrName>ppt_w</p:attrName>
                                        </p:attrNameLst>
                                      </p:cBhvr>
                                      <p:tavLst>
                                        <p:tav tm="0">
                                          <p:val>
                                            <p:fltVal val="0"/>
                                          </p:val>
                                        </p:tav>
                                        <p:tav tm="100000">
                                          <p:val>
                                            <p:strVal val="#ppt_w"/>
                                          </p:val>
                                        </p:tav>
                                      </p:tavLst>
                                    </p:anim>
                                    <p:anim calcmode="lin" valueType="num">
                                      <p:cBhvr>
                                        <p:cTn id="110" dur="500" fill="hold"/>
                                        <p:tgtEl>
                                          <p:spTgt spid="20"/>
                                        </p:tgtEl>
                                        <p:attrNameLst>
                                          <p:attrName>ppt_h</p:attrName>
                                        </p:attrNameLst>
                                      </p:cBhvr>
                                      <p:tavLst>
                                        <p:tav tm="0">
                                          <p:val>
                                            <p:fltVal val="0"/>
                                          </p:val>
                                        </p:tav>
                                        <p:tav tm="100000">
                                          <p:val>
                                            <p:strVal val="#ppt_h"/>
                                          </p:val>
                                        </p:tav>
                                      </p:tavLst>
                                    </p:anim>
                                    <p:animEffect transition="in" filter="fade">
                                      <p:cBhvr>
                                        <p:cTn id="111" dur="500"/>
                                        <p:tgtEl>
                                          <p:spTgt spid="20"/>
                                        </p:tgtEl>
                                      </p:cBhvr>
                                    </p:animEffect>
                                  </p:childTnLst>
                                </p:cTn>
                              </p:par>
                            </p:childTnLst>
                          </p:cTn>
                        </p:par>
                        <p:par>
                          <p:cTn id="112" fill="hold">
                            <p:stCondLst>
                              <p:cond delay="9500"/>
                            </p:stCondLst>
                            <p:childTnLst>
                              <p:par>
                                <p:cTn id="113" presetID="53" presetClass="entr" presetSubtype="16"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p:cTn id="115" dur="500" fill="hold"/>
                                        <p:tgtEl>
                                          <p:spTgt spid="21"/>
                                        </p:tgtEl>
                                        <p:attrNameLst>
                                          <p:attrName>ppt_w</p:attrName>
                                        </p:attrNameLst>
                                      </p:cBhvr>
                                      <p:tavLst>
                                        <p:tav tm="0">
                                          <p:val>
                                            <p:fltVal val="0"/>
                                          </p:val>
                                        </p:tav>
                                        <p:tav tm="100000">
                                          <p:val>
                                            <p:strVal val="#ppt_w"/>
                                          </p:val>
                                        </p:tav>
                                      </p:tavLst>
                                    </p:anim>
                                    <p:anim calcmode="lin" valueType="num">
                                      <p:cBhvr>
                                        <p:cTn id="116" dur="500" fill="hold"/>
                                        <p:tgtEl>
                                          <p:spTgt spid="21"/>
                                        </p:tgtEl>
                                        <p:attrNameLst>
                                          <p:attrName>ppt_h</p:attrName>
                                        </p:attrNameLst>
                                      </p:cBhvr>
                                      <p:tavLst>
                                        <p:tav tm="0">
                                          <p:val>
                                            <p:fltVal val="0"/>
                                          </p:val>
                                        </p:tav>
                                        <p:tav tm="100000">
                                          <p:val>
                                            <p:strVal val="#ppt_h"/>
                                          </p:val>
                                        </p:tav>
                                      </p:tavLst>
                                    </p:anim>
                                    <p:animEffect transition="in" filter="fade">
                                      <p:cBhvr>
                                        <p:cTn id="117" dur="500"/>
                                        <p:tgtEl>
                                          <p:spTgt spid="21"/>
                                        </p:tgtEl>
                                      </p:cBhvr>
                                    </p:animEffect>
                                  </p:childTnLst>
                                </p:cTn>
                              </p:par>
                            </p:childTnLst>
                          </p:cTn>
                        </p:par>
                        <p:par>
                          <p:cTn id="118" fill="hold">
                            <p:stCondLst>
                              <p:cond delay="10000"/>
                            </p:stCondLst>
                            <p:childTnLst>
                              <p:par>
                                <p:cTn id="119" presetID="53" presetClass="entr" presetSubtype="16" fill="hold" grpId="0" nodeType="after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500" fill="hold"/>
                                        <p:tgtEl>
                                          <p:spTgt spid="22"/>
                                        </p:tgtEl>
                                        <p:attrNameLst>
                                          <p:attrName>ppt_w</p:attrName>
                                        </p:attrNameLst>
                                      </p:cBhvr>
                                      <p:tavLst>
                                        <p:tav tm="0">
                                          <p:val>
                                            <p:fltVal val="0"/>
                                          </p:val>
                                        </p:tav>
                                        <p:tav tm="100000">
                                          <p:val>
                                            <p:strVal val="#ppt_w"/>
                                          </p:val>
                                        </p:tav>
                                      </p:tavLst>
                                    </p:anim>
                                    <p:anim calcmode="lin" valueType="num">
                                      <p:cBhvr>
                                        <p:cTn id="122" dur="500" fill="hold"/>
                                        <p:tgtEl>
                                          <p:spTgt spid="22"/>
                                        </p:tgtEl>
                                        <p:attrNameLst>
                                          <p:attrName>ppt_h</p:attrName>
                                        </p:attrNameLst>
                                      </p:cBhvr>
                                      <p:tavLst>
                                        <p:tav tm="0">
                                          <p:val>
                                            <p:fltVal val="0"/>
                                          </p:val>
                                        </p:tav>
                                        <p:tav tm="100000">
                                          <p:val>
                                            <p:strVal val="#ppt_h"/>
                                          </p:val>
                                        </p:tav>
                                      </p:tavLst>
                                    </p:anim>
                                    <p:animEffect transition="in" filter="fade">
                                      <p:cBhvr>
                                        <p:cTn id="12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528" y="858982"/>
            <a:ext cx="11845636" cy="2554545"/>
          </a:xfrm>
          <a:prstGeom prst="rect">
            <a:avLst/>
          </a:prstGeom>
          <a:noFill/>
        </p:spPr>
        <p:txBody>
          <a:bodyPr wrap="square" rtlCol="0">
            <a:spAutoFit/>
          </a:bodyPr>
          <a:lstStyle/>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11 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Therefore comfort each other and edify one another, just as you also are doing.</a:t>
            </a:r>
          </a:p>
          <a:p>
            <a:pPr algn="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 Thess. 5 (NKJ)</a:t>
            </a:r>
          </a:p>
          <a:p>
            <a:endParaRPr lang="en-US" sz="4000" dirty="0"/>
          </a:p>
        </p:txBody>
      </p:sp>
    </p:spTree>
    <p:extLst>
      <p:ext uri="{BB962C8B-B14F-4D97-AF65-F5344CB8AC3E}">
        <p14:creationId xmlns:p14="http://schemas.microsoft.com/office/powerpoint/2010/main" val="2916160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528" y="858982"/>
            <a:ext cx="11845636" cy="3170099"/>
          </a:xfrm>
          <a:prstGeom prst="rect">
            <a:avLst/>
          </a:prstGeom>
          <a:noFill/>
        </p:spPr>
        <p:txBody>
          <a:bodyPr wrap="square" rtlCol="0">
            <a:spAutoFit/>
          </a:bodyPr>
          <a:lstStyle/>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13 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but exhort one another daily, while it is called “Today,” lest any of you be hardened through the deceitfulness of sin. </a:t>
            </a:r>
          </a:p>
          <a:p>
            <a:pPr algn="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Heb. 3 (NKJ)</a:t>
            </a:r>
          </a:p>
          <a:p>
            <a:endParaRPr lang="en-US" sz="4000" dirty="0"/>
          </a:p>
        </p:txBody>
      </p:sp>
    </p:spTree>
    <p:extLst>
      <p:ext uri="{BB962C8B-B14F-4D97-AF65-F5344CB8AC3E}">
        <p14:creationId xmlns:p14="http://schemas.microsoft.com/office/powerpoint/2010/main" val="336776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528" y="858982"/>
            <a:ext cx="11845636" cy="3785652"/>
          </a:xfrm>
          <a:prstGeom prst="rect">
            <a:avLst/>
          </a:prstGeom>
          <a:noFill/>
        </p:spPr>
        <p:txBody>
          <a:bodyPr wrap="square" rtlCol="0">
            <a:spAutoFit/>
          </a:bodyPr>
          <a:lstStyle/>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36 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And </a:t>
            </a:r>
            <a:r>
              <a:rPr lang="en-US" sz="4000"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Joses</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who was also named Barnabas by the apostles (which is translated Son of Encouragement), a Levite of the country of Cyprus, </a:t>
            </a:r>
          </a:p>
          <a:p>
            <a:pPr algn="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Acts 4 (NKJ)</a:t>
            </a:r>
          </a:p>
          <a:p>
            <a:endParaRPr lang="en-US" sz="4000" dirty="0"/>
          </a:p>
        </p:txBody>
      </p:sp>
    </p:spTree>
    <p:extLst>
      <p:ext uri="{BB962C8B-B14F-4D97-AF65-F5344CB8AC3E}">
        <p14:creationId xmlns:p14="http://schemas.microsoft.com/office/powerpoint/2010/main" val="455296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8472" y="1357746"/>
            <a:ext cx="10903527" cy="461665"/>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 GEESE </a:t>
            </a:r>
            <a:r>
              <a:rPr lang="en-US" sz="2400" dirty="0">
                <a:latin typeface="Verdana" panose="020B0604030504040204" pitchFamily="34" charset="0"/>
                <a:ea typeface="Verdana" panose="020B0604030504040204" pitchFamily="34" charset="0"/>
                <a:cs typeface="Verdana" panose="020B0604030504040204" pitchFamily="34" charset="0"/>
              </a:rPr>
              <a:t>ILLUSTRATE THE CONCEPT OF FELLOWSHIP</a:t>
            </a:r>
          </a:p>
        </p:txBody>
      </p:sp>
      <p:sp>
        <p:nvSpPr>
          <p:cNvPr id="3" name="Rectangle 3"/>
          <p:cNvSpPr txBox="1">
            <a:spLocks noChangeArrowheads="1"/>
          </p:cNvSpPr>
          <p:nvPr/>
        </p:nvSpPr>
        <p:spPr bwMode="auto">
          <a:xfrm>
            <a:off x="0" y="192667"/>
            <a:ext cx="12192000" cy="84642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rgbClr val="FFFFFF"/>
                </a:solidFill>
                <a:latin typeface="Verdana" panose="020B0604030504040204" pitchFamily="34" charset="0"/>
                <a:ea typeface="Verdana" panose="020B0604030504040204" pitchFamily="34" charset="0"/>
                <a:cs typeface="Verdana" panose="020B0604030504040204" pitchFamily="34" charset="0"/>
              </a:rPr>
              <a:t>A LESSON FROM GEESE</a:t>
            </a:r>
            <a:endParaRPr lang="en-US" altLang="en-US" sz="3600" b="1" kern="0" dirty="0">
              <a:solidFill>
                <a:srgbClr val="FFFFFF"/>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857386"/>
            <a:ext cx="1143000" cy="962025"/>
          </a:xfrm>
          <a:prstGeom prst="rect">
            <a:avLst/>
          </a:prstGeom>
          <a:solidFill>
            <a:srgbClr val="ED7D31"/>
          </a:solidFill>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2484130"/>
            <a:ext cx="1143000" cy="962025"/>
          </a:xfrm>
          <a:prstGeom prst="rect">
            <a:avLst/>
          </a:prstGeom>
          <a:solidFill>
            <a:srgbClr val="ED7D31"/>
          </a:solidFill>
        </p:spPr>
      </p:pic>
      <p:sp>
        <p:nvSpPr>
          <p:cNvPr id="6" name="TextBox 5"/>
          <p:cNvSpPr txBox="1"/>
          <p:nvPr/>
        </p:nvSpPr>
        <p:spPr>
          <a:xfrm>
            <a:off x="1288473" y="2984490"/>
            <a:ext cx="10903527" cy="461665"/>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 </a:t>
            </a:r>
            <a:r>
              <a:rPr lang="en-US" sz="2400" dirty="0">
                <a:latin typeface="Verdana" panose="020B0604030504040204" pitchFamily="34" charset="0"/>
                <a:ea typeface="Verdana" panose="020B0604030504040204" pitchFamily="34" charset="0"/>
                <a:cs typeface="Verdana" panose="020B0604030504040204" pitchFamily="34" charset="0"/>
              </a:rPr>
              <a:t>GEESE ILLUSTRATE THE CONCEPT OF SHARING THE WORKLOAD</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3855296"/>
            <a:ext cx="1143000" cy="962025"/>
          </a:xfrm>
          <a:prstGeom prst="rect">
            <a:avLst/>
          </a:prstGeom>
          <a:solidFill>
            <a:srgbClr val="ED7D31"/>
          </a:solidFill>
        </p:spPr>
      </p:pic>
      <p:sp>
        <p:nvSpPr>
          <p:cNvPr id="8" name="TextBox 7"/>
          <p:cNvSpPr txBox="1"/>
          <p:nvPr/>
        </p:nvSpPr>
        <p:spPr>
          <a:xfrm>
            <a:off x="1288473" y="4355656"/>
            <a:ext cx="10903527" cy="461665"/>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 </a:t>
            </a:r>
            <a:r>
              <a:rPr lang="en-US" sz="2400" dirty="0">
                <a:latin typeface="Verdana" panose="020B0604030504040204" pitchFamily="34" charset="0"/>
                <a:ea typeface="Verdana" panose="020B0604030504040204" pitchFamily="34" charset="0"/>
                <a:cs typeface="Verdana" panose="020B0604030504040204" pitchFamily="34" charset="0"/>
              </a:rPr>
              <a:t>GEESE ILLUSTRATE THE CONCEPT OF ENCOURAGEMENT</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5421626"/>
            <a:ext cx="1143000" cy="962025"/>
          </a:xfrm>
          <a:prstGeom prst="rect">
            <a:avLst/>
          </a:prstGeom>
          <a:solidFill>
            <a:srgbClr val="ED7D31"/>
          </a:solidFill>
        </p:spPr>
      </p:pic>
      <p:sp>
        <p:nvSpPr>
          <p:cNvPr id="10" name="TextBox 9"/>
          <p:cNvSpPr txBox="1"/>
          <p:nvPr/>
        </p:nvSpPr>
        <p:spPr>
          <a:xfrm>
            <a:off x="1413164" y="5921986"/>
            <a:ext cx="10778836" cy="830997"/>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GEESE </a:t>
            </a:r>
            <a:r>
              <a:rPr lang="en-US" sz="2400" dirty="0">
                <a:latin typeface="Verdana" panose="020B0604030504040204" pitchFamily="34" charset="0"/>
                <a:ea typeface="Verdana" panose="020B0604030504040204" pitchFamily="34" charset="0"/>
                <a:cs typeface="Verdana" panose="020B0604030504040204" pitchFamily="34" charset="0"/>
              </a:rPr>
              <a:t>ILLUSTRATE THE CONCEPT OF SHARING BURDENS </a:t>
            </a:r>
            <a:r>
              <a:rPr lang="en-US" sz="2400" dirty="0" smtClean="0">
                <a:latin typeface="Verdana" panose="020B0604030504040204" pitchFamily="34" charset="0"/>
                <a:ea typeface="Verdana" panose="020B0604030504040204" pitchFamily="34" charset="0"/>
                <a:cs typeface="Verdana" panose="020B0604030504040204" pitchFamily="34" charset="0"/>
              </a:rPr>
              <a:t>WITH     ONE </a:t>
            </a:r>
            <a:r>
              <a:rPr lang="en-US" sz="2400" dirty="0">
                <a:latin typeface="Verdana" panose="020B0604030504040204" pitchFamily="34" charset="0"/>
                <a:ea typeface="Verdana" panose="020B0604030504040204" pitchFamily="34" charset="0"/>
                <a:cs typeface="Verdana" panose="020B0604030504040204" pitchFamily="34" charset="0"/>
              </a:rPr>
              <a:t>ANOTHER</a:t>
            </a:r>
          </a:p>
        </p:txBody>
      </p:sp>
    </p:spTree>
    <p:extLst>
      <p:ext uri="{BB962C8B-B14F-4D97-AF65-F5344CB8AC3E}">
        <p14:creationId xmlns:p14="http://schemas.microsoft.com/office/powerpoint/2010/main" val="1118214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01_09_3_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2985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818" y="858982"/>
            <a:ext cx="11693237" cy="6186309"/>
          </a:xfrm>
          <a:prstGeom prst="rect">
            <a:avLst/>
          </a:prstGeom>
          <a:noFill/>
        </p:spPr>
        <p:txBody>
          <a:bodyPr wrap="square" rtlCol="0">
            <a:spAutoFit/>
          </a:bodyPr>
          <a:lstStyle/>
          <a:p>
            <a:r>
              <a:rPr lang="en-US" sz="36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7 </a:t>
            </a: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“But now ask the beasts, and they will teach you;</a:t>
            </a:r>
            <a:b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And the birds of the air, and they will tell you;</a:t>
            </a:r>
            <a:b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8 </a:t>
            </a: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Or speak to the earth, and it will teach you;</a:t>
            </a:r>
            <a:b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And the fish of the sea will explain to you.</a:t>
            </a:r>
            <a:b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9 </a:t>
            </a: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Who among all these does not know</a:t>
            </a:r>
            <a:b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That the hand of the </a:t>
            </a:r>
            <a:r>
              <a:rPr lang="en-US" sz="3600" cap="small"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Lord</a:t>
            </a: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has done this,</a:t>
            </a:r>
            <a:b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10 </a:t>
            </a: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In whose hand </a:t>
            </a:r>
            <a:r>
              <a:rPr lang="en-US" sz="3600"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is</a:t>
            </a: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the life of every living thing, And the breath of all mankind?</a:t>
            </a:r>
          </a:p>
          <a:p>
            <a:pPr algn="r"/>
            <a:r>
              <a:rPr lang="en-U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Job 12 (NKJ)</a:t>
            </a:r>
          </a:p>
          <a:p>
            <a:endParaRPr lang="en-US" sz="3600" dirty="0"/>
          </a:p>
        </p:txBody>
      </p:sp>
    </p:spTree>
    <p:extLst>
      <p:ext uri="{BB962C8B-B14F-4D97-AF65-F5344CB8AC3E}">
        <p14:creationId xmlns:p14="http://schemas.microsoft.com/office/powerpoint/2010/main" val="4271993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528" y="858982"/>
            <a:ext cx="11845636" cy="2554545"/>
          </a:xfrm>
          <a:prstGeom prst="rect">
            <a:avLst/>
          </a:prstGeom>
          <a:noFill/>
        </p:spPr>
        <p:txBody>
          <a:bodyPr wrap="square" rtlCol="0">
            <a:spAutoFit/>
          </a:bodyPr>
          <a:lstStyle/>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2 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Bear one another’s burdens, and so fulfill the law of Christ. </a:t>
            </a:r>
          </a:p>
          <a:p>
            <a:pPr algn="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Gal. 6 (NKJ)</a:t>
            </a:r>
          </a:p>
          <a:p>
            <a:endParaRPr lang="en-US" sz="4000" dirty="0"/>
          </a:p>
        </p:txBody>
      </p:sp>
    </p:spTree>
    <p:extLst>
      <p:ext uri="{BB962C8B-B14F-4D97-AF65-F5344CB8AC3E}">
        <p14:creationId xmlns:p14="http://schemas.microsoft.com/office/powerpoint/2010/main" val="1833299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528" y="858982"/>
            <a:ext cx="11845636" cy="3785652"/>
          </a:xfrm>
          <a:prstGeom prst="rect">
            <a:avLst/>
          </a:prstGeom>
          <a:noFill/>
        </p:spPr>
        <p:txBody>
          <a:bodyPr wrap="square" rtlCol="0">
            <a:spAutoFit/>
          </a:bodyPr>
          <a:lstStyle/>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Now </a:t>
            </a:r>
            <a:r>
              <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rPr>
              <a:t>we who are strong ought to bear the weaknesses of those without strength and not </a:t>
            </a:r>
            <a:r>
              <a:rPr lang="en-US" sz="4000" i="1" dirty="0">
                <a:solidFill>
                  <a:schemeClr val="bg1"/>
                </a:solidFill>
                <a:latin typeface="Verdana" panose="020B0604030504040204" pitchFamily="34" charset="0"/>
                <a:ea typeface="Verdana" panose="020B0604030504040204" pitchFamily="34" charset="0"/>
                <a:cs typeface="Verdana" panose="020B0604030504040204" pitchFamily="34" charset="0"/>
              </a:rPr>
              <a:t>just</a:t>
            </a:r>
            <a:r>
              <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rPr>
              <a:t> please ourselves.</a:t>
            </a:r>
          </a:p>
          <a:p>
            <a:pPr algn="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Rom. 15</a:t>
            </a:r>
          </a:p>
          <a:p>
            <a:pPr algn="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(New American Standard Bible)</a:t>
            </a:r>
          </a:p>
          <a:p>
            <a:endParaRPr lang="en-US" sz="4000" dirty="0"/>
          </a:p>
        </p:txBody>
      </p:sp>
    </p:spTree>
    <p:extLst>
      <p:ext uri="{BB962C8B-B14F-4D97-AF65-F5344CB8AC3E}">
        <p14:creationId xmlns:p14="http://schemas.microsoft.com/office/powerpoint/2010/main" val="1765991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now_geese_in_suns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2291" name="Rectangle 3"/>
          <p:cNvSpPr>
            <a:spLocks noChangeArrowheads="1"/>
          </p:cNvSpPr>
          <p:nvPr/>
        </p:nvSpPr>
        <p:spPr bwMode="auto">
          <a:xfrm>
            <a:off x="406400" y="4111626"/>
            <a:ext cx="11480800" cy="1754326"/>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600" dirty="0">
                <a:solidFill>
                  <a:srgbClr val="FFFFFF"/>
                </a:solidFill>
              </a:rPr>
              <a:t>…To learn from God’s marvelous creation; you only need to stop long enough to observe and let God reveal His wonders to you.</a:t>
            </a:r>
          </a:p>
        </p:txBody>
      </p:sp>
      <p:sp>
        <p:nvSpPr>
          <p:cNvPr id="12292" name="Rectangle 4"/>
          <p:cNvSpPr>
            <a:spLocks noChangeArrowheads="1"/>
          </p:cNvSpPr>
          <p:nvPr/>
        </p:nvSpPr>
        <p:spPr bwMode="auto">
          <a:xfrm>
            <a:off x="406400" y="304801"/>
            <a:ext cx="11480800" cy="769441"/>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b="1" dirty="0">
                <a:solidFill>
                  <a:srgbClr val="FFFFFF"/>
                </a:solidFill>
              </a:rPr>
              <a:t>YOU DON’T HAVE TO BE A SCIENTIST...</a:t>
            </a:r>
          </a:p>
        </p:txBody>
      </p:sp>
    </p:spTree>
    <p:extLst>
      <p:ext uri="{BB962C8B-B14F-4D97-AF65-F5344CB8AC3E}">
        <p14:creationId xmlns:p14="http://schemas.microsoft.com/office/powerpoint/2010/main" val="5184542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2292"/>
                                        </p:tgtEl>
                                        <p:attrNameLst>
                                          <p:attrName>style.visibility</p:attrName>
                                        </p:attrNameLst>
                                      </p:cBhvr>
                                      <p:to>
                                        <p:strVal val="visible"/>
                                      </p:to>
                                    </p:set>
                                    <p:animEffect transition="in" filter="fade">
                                      <p:cBhvr>
                                        <p:cTn id="7" dur="500"/>
                                        <p:tgtEl>
                                          <p:spTgt spid="12292"/>
                                        </p:tgtEl>
                                      </p:cBhvr>
                                    </p:animEffect>
                                    <p:anim calcmode="lin" valueType="num">
                                      <p:cBhvr>
                                        <p:cTn id="8" dur="500" fill="hold"/>
                                        <p:tgtEl>
                                          <p:spTgt spid="12292"/>
                                        </p:tgtEl>
                                        <p:attrNameLst>
                                          <p:attrName>ppt_x</p:attrName>
                                        </p:attrNameLst>
                                      </p:cBhvr>
                                      <p:tavLst>
                                        <p:tav tm="0">
                                          <p:val>
                                            <p:strVal val="#ppt_x-.1"/>
                                          </p:val>
                                        </p:tav>
                                        <p:tav tm="100000">
                                          <p:val>
                                            <p:strVal val="#ppt_x"/>
                                          </p:val>
                                        </p:tav>
                                      </p:tavLst>
                                    </p:anim>
                                    <p:anim calcmode="lin" valueType="num">
                                      <p:cBhvr>
                                        <p:cTn id="9" dur="500" fill="hold"/>
                                        <p:tgtEl>
                                          <p:spTgt spid="12292"/>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900"/>
                            </p:stCondLst>
                            <p:childTnLst>
                              <p:par>
                                <p:cTn id="11" presetID="40" presetClass="entr" presetSubtype="0" fill="hold" grpId="0" nodeType="afterEffect">
                                  <p:stCondLst>
                                    <p:cond delay="400"/>
                                  </p:stCondLst>
                                  <p:iterate type="lt">
                                    <p:tmPct val="10000"/>
                                  </p:iterate>
                                  <p:childTnLst>
                                    <p:set>
                                      <p:cBhvr>
                                        <p:cTn id="12" dur="1" fill="hold">
                                          <p:stCondLst>
                                            <p:cond delay="0"/>
                                          </p:stCondLst>
                                        </p:cTn>
                                        <p:tgtEl>
                                          <p:spTgt spid="12291"/>
                                        </p:tgtEl>
                                        <p:attrNameLst>
                                          <p:attrName>style.visibility</p:attrName>
                                        </p:attrNameLst>
                                      </p:cBhvr>
                                      <p:to>
                                        <p:strVal val="visible"/>
                                      </p:to>
                                    </p:set>
                                    <p:animEffect transition="in" filter="fade">
                                      <p:cBhvr>
                                        <p:cTn id="13" dur="500"/>
                                        <p:tgtEl>
                                          <p:spTgt spid="12291"/>
                                        </p:tgtEl>
                                      </p:cBhvr>
                                    </p:animEffect>
                                    <p:anim calcmode="lin" valueType="num">
                                      <p:cBhvr>
                                        <p:cTn id="14" dur="500" fill="hold"/>
                                        <p:tgtEl>
                                          <p:spTgt spid="12291"/>
                                        </p:tgtEl>
                                        <p:attrNameLst>
                                          <p:attrName>ppt_x</p:attrName>
                                        </p:attrNameLst>
                                      </p:cBhvr>
                                      <p:tavLst>
                                        <p:tav tm="0">
                                          <p:val>
                                            <p:strVal val="#ppt_x-.1"/>
                                          </p:val>
                                        </p:tav>
                                        <p:tav tm="100000">
                                          <p:val>
                                            <p:strVal val="#ppt_x"/>
                                          </p:val>
                                        </p:tav>
                                      </p:tavLst>
                                    </p:anim>
                                    <p:anim calcmode="lin" valueType="num">
                                      <p:cBhvr>
                                        <p:cTn id="15" dur="500" fill="hold"/>
                                        <p:tgtEl>
                                          <p:spTgt spid="122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46364" y="1260764"/>
            <a:ext cx="11430000" cy="5299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eaLnBrk="0" hangingPunct="0">
              <a:lnSpc>
                <a:spcPct val="90000"/>
              </a:lnSpc>
              <a:spcBef>
                <a:spcPct val="20000"/>
              </a:spcBef>
              <a:buClr>
                <a:srgbClr val="FFFFFF"/>
              </a:buClr>
              <a:buFont typeface="Wingdings" pitchFamily="2" charset="2"/>
              <a:buAutoNum type="arabicPeriod"/>
            </a:pPr>
            <a:r>
              <a:rPr lang="en-US" sz="3200" dirty="0">
                <a:solidFill>
                  <a:srgbClr val="FFFFFF"/>
                </a:solidFill>
                <a:latin typeface="Verdana" panose="020B0604030504040204" pitchFamily="34" charset="0"/>
                <a:ea typeface="Verdana" panose="020B0604030504040204" pitchFamily="34" charset="0"/>
                <a:cs typeface="Verdana" panose="020B0604030504040204" pitchFamily="34" charset="0"/>
              </a:rPr>
              <a:t>Hear the Gospel of Christ - Rom.10:17</a:t>
            </a:r>
          </a:p>
          <a:p>
            <a:pPr marL="609600" indent="-609600" eaLnBrk="0" hangingPunct="0">
              <a:lnSpc>
                <a:spcPct val="90000"/>
              </a:lnSpc>
              <a:spcBef>
                <a:spcPct val="20000"/>
              </a:spcBef>
              <a:buClr>
                <a:srgbClr val="FFFFFF"/>
              </a:buClr>
              <a:buFont typeface="Wingdings" pitchFamily="2" charset="2"/>
              <a:buAutoNum type="arabicPeriod"/>
            </a:pPr>
            <a:r>
              <a:rPr lang="en-US" sz="3200" dirty="0">
                <a:solidFill>
                  <a:srgbClr val="FFFFFF"/>
                </a:solidFill>
                <a:latin typeface="Verdana" panose="020B0604030504040204" pitchFamily="34" charset="0"/>
                <a:ea typeface="Verdana" panose="020B0604030504040204" pitchFamily="34" charset="0"/>
                <a:cs typeface="Verdana" panose="020B0604030504040204" pitchFamily="34" charset="0"/>
              </a:rPr>
              <a:t>Believe in Jesus Christ - Rom.1:16</a:t>
            </a:r>
          </a:p>
          <a:p>
            <a:pPr marL="609600" indent="-609600" eaLnBrk="0" hangingPunct="0">
              <a:lnSpc>
                <a:spcPct val="90000"/>
              </a:lnSpc>
              <a:spcBef>
                <a:spcPct val="20000"/>
              </a:spcBef>
              <a:buClr>
                <a:srgbClr val="FFFFFF"/>
              </a:buClr>
              <a:buFont typeface="Wingdings" pitchFamily="2" charset="2"/>
              <a:buAutoNum type="arabicPeriod"/>
            </a:pPr>
            <a:r>
              <a:rPr lang="en-US" sz="3200" dirty="0">
                <a:solidFill>
                  <a:srgbClr val="FFFFFF"/>
                </a:solidFill>
                <a:latin typeface="Verdana" panose="020B0604030504040204" pitchFamily="34" charset="0"/>
                <a:ea typeface="Verdana" panose="020B0604030504040204" pitchFamily="34" charset="0"/>
                <a:cs typeface="Verdana" panose="020B0604030504040204" pitchFamily="34" charset="0"/>
              </a:rPr>
              <a:t>Repent and Turn to God - Luke 13:3</a:t>
            </a:r>
          </a:p>
          <a:p>
            <a:pPr marL="609600" indent="-609600" eaLnBrk="0" hangingPunct="0">
              <a:lnSpc>
                <a:spcPct val="90000"/>
              </a:lnSpc>
              <a:spcBef>
                <a:spcPct val="20000"/>
              </a:spcBef>
              <a:buClr>
                <a:srgbClr val="FFFFFF"/>
              </a:buClr>
              <a:buFont typeface="Wingdings" pitchFamily="2" charset="2"/>
              <a:buAutoNum type="arabicPeriod"/>
            </a:pPr>
            <a:r>
              <a:rPr lang="en-US" sz="3200" dirty="0">
                <a:solidFill>
                  <a:srgbClr val="FFFFFF"/>
                </a:solidFill>
                <a:latin typeface="Verdana" panose="020B0604030504040204" pitchFamily="34" charset="0"/>
                <a:ea typeface="Verdana" panose="020B0604030504040204" pitchFamily="34" charset="0"/>
                <a:cs typeface="Verdana" panose="020B0604030504040204" pitchFamily="34" charset="0"/>
              </a:rPr>
              <a:t>Confess Jesus Before Men - Matt.10:32</a:t>
            </a:r>
          </a:p>
          <a:p>
            <a:pPr marL="609600" indent="-609600" eaLnBrk="0" hangingPunct="0">
              <a:lnSpc>
                <a:spcPct val="90000"/>
              </a:lnSpc>
              <a:spcBef>
                <a:spcPct val="20000"/>
              </a:spcBef>
              <a:buClr>
                <a:srgbClr val="FFFFFF"/>
              </a:buClr>
              <a:buFont typeface="Wingdings" pitchFamily="2" charset="2"/>
              <a:buAutoNum type="arabicPeriod"/>
            </a:pPr>
            <a:r>
              <a:rPr lang="en-US" sz="3200" dirty="0">
                <a:solidFill>
                  <a:srgbClr val="FFFFFF"/>
                </a:solidFill>
                <a:latin typeface="Verdana" panose="020B0604030504040204" pitchFamily="34" charset="0"/>
                <a:ea typeface="Verdana" panose="020B0604030504040204" pitchFamily="34" charset="0"/>
                <a:cs typeface="Verdana" panose="020B0604030504040204" pitchFamily="34" charset="0"/>
              </a:rPr>
              <a:t>Baptized Into Christ - Acts 2:38-39</a:t>
            </a:r>
          </a:p>
          <a:p>
            <a:pPr marL="609600" indent="-609600" eaLnBrk="0" hangingPunct="0">
              <a:lnSpc>
                <a:spcPct val="90000"/>
              </a:lnSpc>
              <a:spcBef>
                <a:spcPct val="20000"/>
              </a:spcBef>
              <a:buClr>
                <a:srgbClr val="33CCFF"/>
              </a:buClr>
              <a:buFont typeface="Wingdings" pitchFamily="2" charset="2"/>
              <a:buChar char="Ø"/>
            </a:pPr>
            <a:endParaRPr lang="en-US" sz="3200" dirty="0">
              <a:solidFill>
                <a:srgbClr val="FFFFFF"/>
              </a:solidFill>
              <a:latin typeface="Verdana" panose="020B0604030504040204" pitchFamily="34" charset="0"/>
              <a:ea typeface="Verdana" panose="020B0604030504040204" pitchFamily="34" charset="0"/>
              <a:cs typeface="Verdana" panose="020B0604030504040204" pitchFamily="34" charset="0"/>
            </a:endParaRPr>
          </a:p>
          <a:p>
            <a:pPr marL="609600" indent="-609600" eaLnBrk="0" hangingPunct="0">
              <a:lnSpc>
                <a:spcPct val="90000"/>
              </a:lnSpc>
              <a:spcBef>
                <a:spcPct val="20000"/>
              </a:spcBef>
              <a:buClr>
                <a:srgbClr val="FFFFFF"/>
              </a:buClr>
              <a:buFont typeface="Wingdings" pitchFamily="2" charset="2"/>
              <a:buChar char="Ø"/>
            </a:pPr>
            <a:r>
              <a:rPr lang="en-US" sz="3200" dirty="0">
                <a:solidFill>
                  <a:srgbClr val="FFFFFF"/>
                </a:solidFill>
                <a:latin typeface="Verdana" panose="020B0604030504040204" pitchFamily="34" charset="0"/>
                <a:ea typeface="Verdana" panose="020B0604030504040204" pitchFamily="34" charset="0"/>
                <a:cs typeface="Verdana" panose="020B0604030504040204" pitchFamily="34" charset="0"/>
              </a:rPr>
              <a:t>Grow And Be Faithful - 2 Pet.3:18</a:t>
            </a:r>
          </a:p>
          <a:p>
            <a:pPr marL="609600" indent="-609600" eaLnBrk="0" hangingPunct="0">
              <a:lnSpc>
                <a:spcPct val="90000"/>
              </a:lnSpc>
              <a:spcBef>
                <a:spcPct val="20000"/>
              </a:spcBef>
              <a:buClr>
                <a:schemeClr val="bg1"/>
              </a:buClr>
              <a:buFont typeface="Wingdings" pitchFamily="2" charset="2"/>
              <a:buChar char="Ø"/>
            </a:pPr>
            <a:r>
              <a:rPr lang="en-US" sz="3200" dirty="0">
                <a:solidFill>
                  <a:srgbClr val="FFFFFF"/>
                </a:solidFill>
                <a:latin typeface="Verdana" panose="020B0604030504040204" pitchFamily="34" charset="0"/>
                <a:ea typeface="Verdana" panose="020B0604030504040204" pitchFamily="34" charset="0"/>
                <a:cs typeface="Verdana" panose="020B0604030504040204" pitchFamily="34" charset="0"/>
              </a:rPr>
              <a:t>If Err From The Faith: Repent and Pray God – 1 John 1:9</a:t>
            </a:r>
          </a:p>
        </p:txBody>
      </p:sp>
      <p:sp>
        <p:nvSpPr>
          <p:cNvPr id="7" name="Rectangle 6"/>
          <p:cNvSpPr>
            <a:spLocks noChangeArrowheads="1"/>
          </p:cNvSpPr>
          <p:nvPr/>
        </p:nvSpPr>
        <p:spPr bwMode="auto">
          <a:xfrm>
            <a:off x="0" y="277091"/>
            <a:ext cx="12192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eaLnBrk="0" hangingPunct="0"/>
            <a:r>
              <a:rPr lang="en-US" sz="4800" dirty="0">
                <a:solidFill>
                  <a:schemeClr val="bg1"/>
                </a:solidFill>
                <a:latin typeface="Verdana" panose="020B0604030504040204" pitchFamily="34" charset="0"/>
                <a:ea typeface="Verdana" panose="020B0604030504040204" pitchFamily="34" charset="0"/>
                <a:cs typeface="Verdana" panose="020B0604030504040204" pitchFamily="34" charset="0"/>
              </a:rPr>
              <a:t>The </a:t>
            </a:r>
            <a:r>
              <a:rPr lang="en-US" sz="4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Conditions </a:t>
            </a:r>
            <a:r>
              <a:rPr lang="en-US" sz="4800" dirty="0">
                <a:solidFill>
                  <a:schemeClr val="bg1"/>
                </a:solidFill>
                <a:latin typeface="Verdana" panose="020B0604030504040204" pitchFamily="34" charset="0"/>
                <a:ea typeface="Verdana" panose="020B0604030504040204" pitchFamily="34" charset="0"/>
                <a:cs typeface="Verdana" panose="020B0604030504040204" pitchFamily="34" charset="0"/>
              </a:rPr>
              <a:t>Of Salvation</a:t>
            </a:r>
          </a:p>
        </p:txBody>
      </p:sp>
    </p:spTree>
    <p:extLst>
      <p:ext uri="{BB962C8B-B14F-4D97-AF65-F5344CB8AC3E}">
        <p14:creationId xmlns:p14="http://schemas.microsoft.com/office/powerpoint/2010/main" val="70797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90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right)">
                                      <p:cBhvr>
                                        <p:cTn id="7" dur="500"/>
                                        <p:tgtEl>
                                          <p:spTgt spid="6">
                                            <p:txEl>
                                              <p:pRg st="0" end="0"/>
                                            </p:txEl>
                                          </p:spTgt>
                                        </p:tgtEl>
                                      </p:cBhvr>
                                    </p:animEffect>
                                  </p:childTnLst>
                                </p:cTn>
                              </p:par>
                            </p:childTnLst>
                          </p:cTn>
                        </p:par>
                        <p:par>
                          <p:cTn id="8" fill="hold">
                            <p:stCondLst>
                              <p:cond delay="9500"/>
                            </p:stCondLst>
                            <p:childTnLst>
                              <p:par>
                                <p:cTn id="9" presetID="22" presetClass="entr" presetSubtype="2" fill="hold" grpId="0" nodeType="afterEffect">
                                  <p:stCondLst>
                                    <p:cond delay="900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right)">
                                      <p:cBhvr>
                                        <p:cTn id="11" dur="500"/>
                                        <p:tgtEl>
                                          <p:spTgt spid="6">
                                            <p:txEl>
                                              <p:pRg st="1" end="1"/>
                                            </p:txEl>
                                          </p:spTgt>
                                        </p:tgtEl>
                                      </p:cBhvr>
                                    </p:animEffect>
                                  </p:childTnLst>
                                </p:cTn>
                              </p:par>
                            </p:childTnLst>
                          </p:cTn>
                        </p:par>
                        <p:par>
                          <p:cTn id="12" fill="hold">
                            <p:stCondLst>
                              <p:cond delay="19000"/>
                            </p:stCondLst>
                            <p:childTnLst>
                              <p:par>
                                <p:cTn id="13" presetID="22" presetClass="entr" presetSubtype="2" fill="hold" grpId="0" nodeType="afterEffect">
                                  <p:stCondLst>
                                    <p:cond delay="900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right)">
                                      <p:cBhvr>
                                        <p:cTn id="15" dur="500"/>
                                        <p:tgtEl>
                                          <p:spTgt spid="6">
                                            <p:txEl>
                                              <p:pRg st="2" end="2"/>
                                            </p:txEl>
                                          </p:spTgt>
                                        </p:tgtEl>
                                      </p:cBhvr>
                                    </p:animEffect>
                                  </p:childTnLst>
                                </p:cTn>
                              </p:par>
                            </p:childTnLst>
                          </p:cTn>
                        </p:par>
                        <p:par>
                          <p:cTn id="16" fill="hold">
                            <p:stCondLst>
                              <p:cond delay="28500"/>
                            </p:stCondLst>
                            <p:childTnLst>
                              <p:par>
                                <p:cTn id="17" presetID="22" presetClass="entr" presetSubtype="2" fill="hold" grpId="0" nodeType="afterEffect">
                                  <p:stCondLst>
                                    <p:cond delay="900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right)">
                                      <p:cBhvr>
                                        <p:cTn id="19" dur="500"/>
                                        <p:tgtEl>
                                          <p:spTgt spid="6">
                                            <p:txEl>
                                              <p:pRg st="3" end="3"/>
                                            </p:txEl>
                                          </p:spTgt>
                                        </p:tgtEl>
                                      </p:cBhvr>
                                    </p:animEffect>
                                  </p:childTnLst>
                                </p:cTn>
                              </p:par>
                            </p:childTnLst>
                          </p:cTn>
                        </p:par>
                        <p:par>
                          <p:cTn id="20" fill="hold">
                            <p:stCondLst>
                              <p:cond delay="38000"/>
                            </p:stCondLst>
                            <p:childTnLst>
                              <p:par>
                                <p:cTn id="21" presetID="22" presetClass="entr" presetSubtype="2" fill="hold" grpId="0" nodeType="afterEffect">
                                  <p:stCondLst>
                                    <p:cond delay="900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right)">
                                      <p:cBhvr>
                                        <p:cTn id="23" dur="500"/>
                                        <p:tgtEl>
                                          <p:spTgt spid="6">
                                            <p:txEl>
                                              <p:pRg st="4" end="4"/>
                                            </p:txEl>
                                          </p:spTgt>
                                        </p:tgtEl>
                                      </p:cBhvr>
                                    </p:animEffect>
                                  </p:childTnLst>
                                </p:cTn>
                              </p:par>
                            </p:childTnLst>
                          </p:cTn>
                        </p:par>
                        <p:par>
                          <p:cTn id="24" fill="hold">
                            <p:stCondLst>
                              <p:cond delay="47500"/>
                            </p:stCondLst>
                            <p:childTnLst>
                              <p:par>
                                <p:cTn id="25" presetID="22" presetClass="entr" presetSubtype="2" fill="hold" grpId="0" nodeType="afterEffect">
                                  <p:stCondLst>
                                    <p:cond delay="900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wipe(right)">
                                      <p:cBhvr>
                                        <p:cTn id="27" dur="500"/>
                                        <p:tgtEl>
                                          <p:spTgt spid="6">
                                            <p:txEl>
                                              <p:pRg st="6" end="6"/>
                                            </p:txEl>
                                          </p:spTgt>
                                        </p:tgtEl>
                                      </p:cBhvr>
                                    </p:animEffect>
                                  </p:childTnLst>
                                </p:cTn>
                              </p:par>
                            </p:childTnLst>
                          </p:cTn>
                        </p:par>
                        <p:par>
                          <p:cTn id="28" fill="hold">
                            <p:stCondLst>
                              <p:cond delay="57000"/>
                            </p:stCondLst>
                            <p:childTnLst>
                              <p:par>
                                <p:cTn id="29" presetID="22" presetClass="entr" presetSubtype="2" fill="hold" grpId="0" nodeType="afterEffect">
                                  <p:stCondLst>
                                    <p:cond delay="900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wipe(right)">
                                      <p:cBhvr>
                                        <p:cTn id="31"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advAuto="900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6803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6473" y="512618"/>
            <a:ext cx="11319163" cy="1938992"/>
          </a:xfrm>
          <a:prstGeom prst="rect">
            <a:avLst/>
          </a:prstGeom>
          <a:noFill/>
        </p:spPr>
        <p:txBody>
          <a:bodyPr wrap="square" rtlCol="0">
            <a:spAutoFit/>
          </a:bodyPr>
          <a:lstStyle/>
          <a:p>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Preached at:</a:t>
            </a:r>
          </a:p>
          <a:p>
            <a:endPar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Bethel – </a:t>
            </a:r>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10/13/2013</a:t>
            </a:r>
          </a:p>
          <a:p>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Vaught Ridge – 10/20/2013</a:t>
            </a:r>
          </a:p>
          <a:p>
            <a:r>
              <a:rPr lang="en-US"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Providence – 10/20/2013</a:t>
            </a:r>
            <a:endPar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92521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0" name="Picture 2" descr="Copy of 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txBox="1">
            <a:spLocks noChangeArrowheads="1"/>
          </p:cNvSpPr>
          <p:nvPr/>
        </p:nvSpPr>
        <p:spPr bwMode="auto">
          <a:xfrm>
            <a:off x="1524000" y="3462338"/>
            <a:ext cx="9144000" cy="14700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rgbClr val="FFFFFF"/>
                </a:solidFill>
                <a:latin typeface="Verdana" panose="020B0604030504040204" pitchFamily="34" charset="0"/>
                <a:ea typeface="Verdana" panose="020B0604030504040204" pitchFamily="34" charset="0"/>
                <a:cs typeface="Verdana" panose="020B0604030504040204" pitchFamily="34" charset="0"/>
              </a:rPr>
              <a:t>A LESSON FROM GEESE</a:t>
            </a:r>
            <a:r>
              <a:rPr lang="en-US" altLang="en-US" sz="3600" b="1" kern="0" dirty="0" smtClean="0">
                <a:solidFill>
                  <a:srgbClr val="FFFFFF"/>
                </a:solidFill>
              </a:rPr>
              <a:t/>
            </a:r>
            <a:br>
              <a:rPr lang="en-US" altLang="en-US" sz="3600" b="1" kern="0" dirty="0" smtClean="0">
                <a:solidFill>
                  <a:srgbClr val="FFFFFF"/>
                </a:solidFill>
              </a:rPr>
            </a:br>
            <a:endParaRPr lang="en-US" altLang="en-US" sz="3600" b="1" kern="0" dirty="0">
              <a:solidFill>
                <a:srgbClr val="FFFFFF"/>
              </a:solidFill>
            </a:endParaRPr>
          </a:p>
        </p:txBody>
      </p:sp>
    </p:spTree>
    <p:extLst>
      <p:ext uri="{BB962C8B-B14F-4D97-AF65-F5344CB8AC3E}">
        <p14:creationId xmlns:p14="http://schemas.microsoft.com/office/powerpoint/2010/main" val="4290937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8472" y="1357746"/>
            <a:ext cx="10903527" cy="461665"/>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 GEESE </a:t>
            </a:r>
            <a:r>
              <a:rPr lang="en-US" sz="2400" dirty="0">
                <a:latin typeface="Verdana" panose="020B0604030504040204" pitchFamily="34" charset="0"/>
                <a:ea typeface="Verdana" panose="020B0604030504040204" pitchFamily="34" charset="0"/>
                <a:cs typeface="Verdana" panose="020B0604030504040204" pitchFamily="34" charset="0"/>
              </a:rPr>
              <a:t>ILLUSTRATE THE CONCEPT OF FELLOWSHIP</a:t>
            </a:r>
          </a:p>
        </p:txBody>
      </p:sp>
      <p:sp>
        <p:nvSpPr>
          <p:cNvPr id="3" name="Rectangle 3"/>
          <p:cNvSpPr txBox="1">
            <a:spLocks noChangeArrowheads="1"/>
          </p:cNvSpPr>
          <p:nvPr/>
        </p:nvSpPr>
        <p:spPr bwMode="auto">
          <a:xfrm>
            <a:off x="0" y="192667"/>
            <a:ext cx="12192000" cy="84642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rgbClr val="FFFFFF"/>
                </a:solidFill>
                <a:latin typeface="Verdana" panose="020B0604030504040204" pitchFamily="34" charset="0"/>
                <a:ea typeface="Verdana" panose="020B0604030504040204" pitchFamily="34" charset="0"/>
                <a:cs typeface="Verdana" panose="020B0604030504040204" pitchFamily="34" charset="0"/>
              </a:rPr>
              <a:t>A LESSON FROM GEESE</a:t>
            </a:r>
            <a:endParaRPr lang="en-US" altLang="en-US" sz="3600" b="1" kern="0" dirty="0">
              <a:solidFill>
                <a:srgbClr val="FFFFFF"/>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857386"/>
            <a:ext cx="1143000" cy="962025"/>
          </a:xfrm>
          <a:prstGeom prst="rect">
            <a:avLst/>
          </a:prstGeom>
          <a:solidFill>
            <a:srgbClr val="ED7D31"/>
          </a:solidFill>
        </p:spPr>
      </p:pic>
    </p:spTree>
    <p:extLst>
      <p:ext uri="{BB962C8B-B14F-4D97-AF65-F5344CB8AC3E}">
        <p14:creationId xmlns:p14="http://schemas.microsoft.com/office/powerpoint/2010/main" val="426904360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192667"/>
            <a:ext cx="12192000" cy="84642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rgbClr val="FFFFFF"/>
                </a:solidFill>
                <a:latin typeface="Verdana" panose="020B0604030504040204" pitchFamily="34" charset="0"/>
                <a:ea typeface="Verdana" panose="020B0604030504040204" pitchFamily="34" charset="0"/>
                <a:cs typeface="Verdana" panose="020B0604030504040204" pitchFamily="34" charset="0"/>
              </a:rPr>
              <a:t>A LESSON FROM GEESE</a:t>
            </a:r>
            <a:endParaRPr lang="en-US" altLang="en-US" sz="3600" b="1" kern="0" dirty="0">
              <a:solidFill>
                <a:srgbClr val="FFFFFF"/>
              </a:solidFill>
            </a:endParaRPr>
          </a:p>
        </p:txBody>
      </p:sp>
      <p:sp>
        <p:nvSpPr>
          <p:cNvPr id="5" name="TextBox 4"/>
          <p:cNvSpPr txBox="1"/>
          <p:nvPr/>
        </p:nvSpPr>
        <p:spPr>
          <a:xfrm>
            <a:off x="1136073" y="1662545"/>
            <a:ext cx="10210800" cy="3170099"/>
          </a:xfrm>
          <a:prstGeom prst="rect">
            <a:avLst/>
          </a:prstGeom>
          <a:noFill/>
        </p:spPr>
        <p:txBody>
          <a:bodyPr wrap="square" rtlCol="0">
            <a:spAutoFit/>
          </a:bodyPr>
          <a:lstStyle/>
          <a:p>
            <a:pPr algn="ctr"/>
            <a:r>
              <a:rPr lang="en-US" sz="4000" dirty="0" smtClean="0">
                <a:latin typeface="Verdana" panose="020B0604030504040204" pitchFamily="34" charset="0"/>
                <a:ea typeface="Verdana" panose="020B0604030504040204" pitchFamily="34" charset="0"/>
                <a:cs typeface="Verdana" panose="020B0604030504040204" pitchFamily="34" charset="0"/>
              </a:rPr>
              <a:t>Fellowship:</a:t>
            </a:r>
          </a:p>
          <a:p>
            <a:pPr algn="ctr"/>
            <a:endParaRPr lang="en-US" sz="4000" dirty="0" smtClean="0">
              <a:latin typeface="Verdana" panose="020B0604030504040204" pitchFamily="34" charset="0"/>
              <a:ea typeface="Verdana" panose="020B0604030504040204" pitchFamily="34" charset="0"/>
              <a:cs typeface="Verdana" panose="020B0604030504040204" pitchFamily="34" charset="0"/>
            </a:endParaRPr>
          </a:p>
          <a:p>
            <a:pPr algn="ctr"/>
            <a:r>
              <a:rPr lang="en-US" sz="4000" dirty="0" smtClean="0">
                <a:latin typeface="Verdana" panose="020B0604030504040204" pitchFamily="34" charset="0"/>
                <a:ea typeface="Verdana" panose="020B0604030504040204" pitchFamily="34" charset="0"/>
                <a:cs typeface="Verdana" panose="020B0604030504040204" pitchFamily="34" charset="0"/>
              </a:rPr>
              <a:t>“</a:t>
            </a:r>
            <a:r>
              <a:rPr lang="en-US" sz="4000" dirty="0">
                <a:latin typeface="Verdana" panose="020B0604030504040204" pitchFamily="34" charset="0"/>
                <a:ea typeface="Verdana" panose="020B0604030504040204" pitchFamily="34" charset="0"/>
                <a:cs typeface="Verdana" panose="020B0604030504040204" pitchFamily="34" charset="0"/>
              </a:rPr>
              <a:t>to have in common</a:t>
            </a:r>
            <a:r>
              <a:rPr lang="en-US" sz="4000" dirty="0" smtClean="0">
                <a:latin typeface="Verdana" panose="020B0604030504040204" pitchFamily="34" charset="0"/>
                <a:ea typeface="Verdana" panose="020B0604030504040204" pitchFamily="34" charset="0"/>
                <a:cs typeface="Verdana" panose="020B0604030504040204" pitchFamily="34" charset="0"/>
              </a:rPr>
              <a:t>”</a:t>
            </a:r>
          </a:p>
          <a:p>
            <a:pPr algn="ctr"/>
            <a:r>
              <a:rPr lang="en-US" sz="4000" dirty="0" smtClean="0">
                <a:latin typeface="Verdana" panose="020B0604030504040204" pitchFamily="34" charset="0"/>
                <a:ea typeface="Verdana" panose="020B0604030504040204" pitchFamily="34" charset="0"/>
                <a:cs typeface="Verdana" panose="020B0604030504040204" pitchFamily="34" charset="0"/>
              </a:rPr>
              <a:t> </a:t>
            </a:r>
            <a:r>
              <a:rPr lang="en-US" sz="4000" dirty="0">
                <a:latin typeface="Verdana" panose="020B0604030504040204" pitchFamily="34" charset="0"/>
                <a:ea typeface="Verdana" panose="020B0604030504040204" pitchFamily="34" charset="0"/>
                <a:cs typeface="Verdana" panose="020B0604030504040204" pitchFamily="34" charset="0"/>
              </a:rPr>
              <a:t>“to share</a:t>
            </a:r>
            <a:r>
              <a:rPr lang="en-US" sz="4000" dirty="0" smtClean="0">
                <a:latin typeface="Verdana" panose="020B0604030504040204" pitchFamily="34" charset="0"/>
                <a:ea typeface="Verdana" panose="020B0604030504040204" pitchFamily="34" charset="0"/>
                <a:cs typeface="Verdana" panose="020B0604030504040204" pitchFamily="34" charset="0"/>
              </a:rPr>
              <a:t>” </a:t>
            </a:r>
          </a:p>
          <a:p>
            <a:pPr algn="ctr"/>
            <a:r>
              <a:rPr lang="en-US" sz="4000" dirty="0" smtClean="0">
                <a:latin typeface="Verdana" panose="020B0604030504040204" pitchFamily="34" charset="0"/>
                <a:ea typeface="Verdana" panose="020B0604030504040204" pitchFamily="34" charset="0"/>
                <a:cs typeface="Verdana" panose="020B0604030504040204" pitchFamily="34" charset="0"/>
              </a:rPr>
              <a:t>“</a:t>
            </a:r>
            <a:r>
              <a:rPr lang="en-US" sz="4000" dirty="0">
                <a:latin typeface="Verdana" panose="020B0604030504040204" pitchFamily="34" charset="0"/>
                <a:ea typeface="Verdana" panose="020B0604030504040204" pitchFamily="34" charset="0"/>
                <a:cs typeface="Verdana" panose="020B0604030504040204" pitchFamily="34" charset="0"/>
              </a:rPr>
              <a:t>to participate for a common cause</a:t>
            </a:r>
            <a:r>
              <a:rPr lang="en-US" sz="4000" dirty="0" smtClean="0">
                <a:latin typeface="Verdana" panose="020B0604030504040204" pitchFamily="34" charset="0"/>
                <a:ea typeface="Verdana" panose="020B0604030504040204" pitchFamily="34" charset="0"/>
                <a:cs typeface="Verdana" panose="020B0604030504040204" pitchFamily="34" charset="0"/>
              </a:rPr>
              <a:t>”</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807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528" y="858982"/>
            <a:ext cx="11845636" cy="3170099"/>
          </a:xfrm>
          <a:prstGeom prst="rect">
            <a:avLst/>
          </a:prstGeom>
          <a:noFill/>
        </p:spPr>
        <p:txBody>
          <a:bodyPr wrap="square" rtlCol="0">
            <a:spAutoFit/>
          </a:bodyPr>
          <a:lstStyle/>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42 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And they continued steadfastly in the apostles’ doctrine and fellowship, in the breaking of bread, and in prayers. </a:t>
            </a:r>
          </a:p>
          <a:p>
            <a:pPr algn="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Acts 2 (NKJ)</a:t>
            </a:r>
          </a:p>
          <a:p>
            <a:endParaRPr lang="en-US" sz="4000" dirty="0"/>
          </a:p>
        </p:txBody>
      </p:sp>
    </p:spTree>
    <p:extLst>
      <p:ext uri="{BB962C8B-B14F-4D97-AF65-F5344CB8AC3E}">
        <p14:creationId xmlns:p14="http://schemas.microsoft.com/office/powerpoint/2010/main" val="3360788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97904747dciiTY_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70721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528" y="858982"/>
            <a:ext cx="11845636" cy="5632311"/>
          </a:xfrm>
          <a:prstGeom prst="rect">
            <a:avLst/>
          </a:prstGeom>
          <a:noFill/>
        </p:spPr>
        <p:txBody>
          <a:bodyPr wrap="square" rtlCol="0">
            <a:spAutoFit/>
          </a:bodyPr>
          <a:lstStyle/>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6 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If we say that we have fellowship with Him, and walk in darkness, we lie and do not practice the truth. </a:t>
            </a:r>
          </a:p>
          <a:p>
            <a:r>
              <a:rPr lang="en-US" sz="4000" baseline="30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7 </a:t>
            </a: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But if we walk in the light as He is in the light, we have fellowship with one another, and the blood of Jesus Christ His Son cleanses us from all sin.</a:t>
            </a:r>
          </a:p>
          <a:p>
            <a:pPr algn="r"/>
            <a:r>
              <a:rPr lang="en-US" sz="4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 Jn. 1 (NKJ)</a:t>
            </a:r>
          </a:p>
          <a:p>
            <a:endParaRPr lang="en-US" sz="4000" dirty="0"/>
          </a:p>
        </p:txBody>
      </p:sp>
    </p:spTree>
    <p:extLst>
      <p:ext uri="{BB962C8B-B14F-4D97-AF65-F5344CB8AC3E}">
        <p14:creationId xmlns:p14="http://schemas.microsoft.com/office/powerpoint/2010/main" val="3816497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8472" y="1357746"/>
            <a:ext cx="10903527" cy="461665"/>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 GEESE </a:t>
            </a:r>
            <a:r>
              <a:rPr lang="en-US" sz="2400" dirty="0">
                <a:latin typeface="Verdana" panose="020B0604030504040204" pitchFamily="34" charset="0"/>
                <a:ea typeface="Verdana" panose="020B0604030504040204" pitchFamily="34" charset="0"/>
                <a:cs typeface="Verdana" panose="020B0604030504040204" pitchFamily="34" charset="0"/>
              </a:rPr>
              <a:t>ILLUSTRATE THE CONCEPT OF FELLOWSHIP</a:t>
            </a:r>
          </a:p>
        </p:txBody>
      </p:sp>
      <p:sp>
        <p:nvSpPr>
          <p:cNvPr id="3" name="Rectangle 3"/>
          <p:cNvSpPr txBox="1">
            <a:spLocks noChangeArrowheads="1"/>
          </p:cNvSpPr>
          <p:nvPr/>
        </p:nvSpPr>
        <p:spPr bwMode="auto">
          <a:xfrm>
            <a:off x="0" y="192667"/>
            <a:ext cx="12192000" cy="84642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rgbClr val="FFFFFF"/>
                </a:solidFill>
                <a:latin typeface="Verdana" panose="020B0604030504040204" pitchFamily="34" charset="0"/>
                <a:ea typeface="Verdana" panose="020B0604030504040204" pitchFamily="34" charset="0"/>
                <a:cs typeface="Verdana" panose="020B0604030504040204" pitchFamily="34" charset="0"/>
              </a:rPr>
              <a:t>A LESSON FROM GEESE</a:t>
            </a:r>
            <a:endParaRPr lang="en-US" altLang="en-US" sz="3600" b="1" kern="0" dirty="0">
              <a:solidFill>
                <a:srgbClr val="FFFFFF"/>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857386"/>
            <a:ext cx="1143000" cy="962025"/>
          </a:xfrm>
          <a:prstGeom prst="rect">
            <a:avLst/>
          </a:prstGeom>
          <a:solidFill>
            <a:srgbClr val="ED7D31"/>
          </a:solidFill>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 y="2484130"/>
            <a:ext cx="1143000" cy="962025"/>
          </a:xfrm>
          <a:prstGeom prst="rect">
            <a:avLst/>
          </a:prstGeom>
          <a:solidFill>
            <a:srgbClr val="ED7D31"/>
          </a:solidFill>
        </p:spPr>
      </p:pic>
      <p:sp>
        <p:nvSpPr>
          <p:cNvPr id="6" name="TextBox 5"/>
          <p:cNvSpPr txBox="1"/>
          <p:nvPr/>
        </p:nvSpPr>
        <p:spPr>
          <a:xfrm>
            <a:off x="1288473" y="2984490"/>
            <a:ext cx="10903527" cy="461665"/>
          </a:xfrm>
          <a:prstGeom prst="rect">
            <a:avLst/>
          </a:prstGeom>
          <a:noFill/>
        </p:spPr>
        <p:txBody>
          <a:bodyPr wrap="square" rtlCol="0">
            <a:spAutoFit/>
          </a:bodyPr>
          <a:lstStyle/>
          <a:p>
            <a:pPr>
              <a:buSzPct val="200000"/>
            </a:pPr>
            <a:r>
              <a:rPr lang="en-US" sz="2400" dirty="0" smtClean="0">
                <a:latin typeface="Verdana" panose="020B0604030504040204" pitchFamily="34" charset="0"/>
                <a:ea typeface="Verdana" panose="020B0604030504040204" pitchFamily="34" charset="0"/>
                <a:cs typeface="Verdana" panose="020B0604030504040204" pitchFamily="34" charset="0"/>
              </a:rPr>
              <a:t> </a:t>
            </a:r>
            <a:r>
              <a:rPr lang="en-US" sz="2400" dirty="0">
                <a:latin typeface="Verdana" panose="020B0604030504040204" pitchFamily="34" charset="0"/>
                <a:ea typeface="Verdana" panose="020B0604030504040204" pitchFamily="34" charset="0"/>
                <a:cs typeface="Verdana" panose="020B0604030504040204" pitchFamily="34" charset="0"/>
              </a:rPr>
              <a:t>GEESE ILLUSTRATE THE CONCEPT OF SHARING THE WORKLOAD</a:t>
            </a:r>
          </a:p>
        </p:txBody>
      </p:sp>
    </p:spTree>
    <p:extLst>
      <p:ext uri="{BB962C8B-B14F-4D97-AF65-F5344CB8AC3E}">
        <p14:creationId xmlns:p14="http://schemas.microsoft.com/office/powerpoint/2010/main" val="1704914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293</Words>
  <Application>Microsoft Office PowerPoint</Application>
  <PresentationFormat>Custom</PresentationFormat>
  <Paragraphs>84</Paragraphs>
  <Slides>25</Slides>
  <Notes>2</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Lesson From Geese</dc:title>
  <dc:creator>Stephen Burdine</dc:creator>
  <cp:lastModifiedBy>burdines</cp:lastModifiedBy>
  <cp:revision>26</cp:revision>
  <dcterms:created xsi:type="dcterms:W3CDTF">2013-10-07T14:22:43Z</dcterms:created>
  <dcterms:modified xsi:type="dcterms:W3CDTF">2013-10-19T21:54:42Z</dcterms:modified>
</cp:coreProperties>
</file>