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7"/>
  </p:notesMasterIdLst>
  <p:sldIdLst>
    <p:sldId id="257" r:id="rId4"/>
    <p:sldId id="263"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45" d="100"/>
          <a:sy n="45" d="100"/>
        </p:scale>
        <p:origin x="-63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pPr/>
              <a:t>6/2/2013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325941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6/2/2013 11:56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4A7062-015B-4D14-BCDE-1359C882B55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05000"/>
            <a:ext cx="8915400" cy="1523495"/>
          </a:xfrm>
        </p:spPr>
        <p:txBody>
          <a:bodyPr/>
          <a:lstStyle/>
          <a:p>
            <a:pPr algn="ctr"/>
            <a:r>
              <a:rPr lang="en-US" sz="6000" dirty="0" smtClean="0"/>
              <a:t>Grace, Gifts, Goals &amp; Growth</a:t>
            </a:r>
            <a:endParaRPr lang="en-US" sz="6000" dirty="0"/>
          </a:p>
        </p:txBody>
      </p:sp>
      <p:sp>
        <p:nvSpPr>
          <p:cNvPr id="3" name="Subtitle 2"/>
          <p:cNvSpPr>
            <a:spLocks noGrp="1"/>
          </p:cNvSpPr>
          <p:nvPr>
            <p:ph type="subTitle" idx="1"/>
          </p:nvPr>
        </p:nvSpPr>
        <p:spPr>
          <a:xfrm>
            <a:off x="685800" y="3505200"/>
            <a:ext cx="7681913" cy="1370012"/>
          </a:xfrm>
        </p:spPr>
        <p:txBody>
          <a:bodyPr>
            <a:normAutofit/>
          </a:bodyPr>
          <a:lstStyle/>
          <a:p>
            <a:pPr algn="ctr"/>
            <a:r>
              <a:rPr lang="en-US" sz="3600" dirty="0" smtClean="0"/>
              <a:t>A Study of Ephesians 4:7-16</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par>
                          <p:cTn id="10" fill="hold">
                            <p:stCondLst>
                              <p:cond delay="25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97203"/>
            <a:ext cx="6629400" cy="609398"/>
          </a:xfrm>
        </p:spPr>
        <p:txBody>
          <a:bodyPr/>
          <a:lstStyle/>
          <a:p>
            <a:pPr algn="ctr"/>
            <a:r>
              <a:rPr lang="en-US" sz="4400" dirty="0"/>
              <a:t>Grace, Gifts, Goals &amp; Growth</a:t>
            </a:r>
            <a:endParaRPr lang="en-US" sz="4600" dirty="0"/>
          </a:p>
        </p:txBody>
      </p:sp>
      <p:sp>
        <p:nvSpPr>
          <p:cNvPr id="6" name="Text Placeholder 5"/>
          <p:cNvSpPr>
            <a:spLocks noGrp="1"/>
          </p:cNvSpPr>
          <p:nvPr>
            <p:ph type="body" sz="quarter" idx="10"/>
          </p:nvPr>
        </p:nvSpPr>
        <p:spPr>
          <a:xfrm>
            <a:off x="152400" y="847124"/>
            <a:ext cx="8839200" cy="6010876"/>
          </a:xfrm>
        </p:spPr>
        <p:txBody>
          <a:bodyPr/>
          <a:lstStyle/>
          <a:p>
            <a:r>
              <a:rPr lang="en-US" sz="3100" dirty="0" smtClean="0"/>
              <a:t>Grace Given to All - </a:t>
            </a:r>
            <a:r>
              <a:rPr lang="en-US" sz="3100" dirty="0" smtClean="0">
                <a:solidFill>
                  <a:srgbClr val="FFFF00"/>
                </a:solidFill>
              </a:rPr>
              <a:t>vs.7.  Tit.2:11-12, Rom.12:5-8</a:t>
            </a:r>
          </a:p>
          <a:p>
            <a:r>
              <a:rPr lang="en-US" sz="3100" dirty="0" smtClean="0"/>
              <a:t> He Gave Gifts to Men - </a:t>
            </a:r>
            <a:r>
              <a:rPr lang="en-US" sz="3100" dirty="0" smtClean="0">
                <a:solidFill>
                  <a:srgbClr val="FFFF00"/>
                </a:solidFill>
              </a:rPr>
              <a:t>vs.8 &amp; 11</a:t>
            </a:r>
          </a:p>
          <a:p>
            <a:r>
              <a:rPr lang="en-US" sz="3100" dirty="0" smtClean="0">
                <a:solidFill>
                  <a:srgbClr val="FFFF00"/>
                </a:solidFill>
              </a:rPr>
              <a:t>Vs.9-10  </a:t>
            </a:r>
            <a:r>
              <a:rPr lang="en-US" sz="3100" dirty="0" smtClean="0"/>
              <a:t>A Parenthetical Thought</a:t>
            </a:r>
          </a:p>
          <a:p>
            <a:r>
              <a:rPr lang="en-US" sz="3100" dirty="0" smtClean="0"/>
              <a:t>The Gifts of </a:t>
            </a:r>
            <a:r>
              <a:rPr lang="en-US" sz="3100" dirty="0" smtClean="0">
                <a:solidFill>
                  <a:srgbClr val="FFFF00"/>
                </a:solidFill>
              </a:rPr>
              <a:t>vs.11</a:t>
            </a:r>
            <a:r>
              <a:rPr lang="en-US" sz="3100" dirty="0" smtClean="0"/>
              <a:t> are the Teaching Offices ~ The Goal is to Bless Mankind and Especially the Church.</a:t>
            </a:r>
          </a:p>
          <a:p>
            <a:r>
              <a:rPr lang="en-US" sz="3100" dirty="0" smtClean="0"/>
              <a:t>The Goals of the Gifts </a:t>
            </a:r>
            <a:r>
              <a:rPr lang="en-US" sz="3100" dirty="0" smtClean="0">
                <a:solidFill>
                  <a:srgbClr val="FFFF00"/>
                </a:solidFill>
              </a:rPr>
              <a:t>vs.12-14</a:t>
            </a:r>
          </a:p>
          <a:p>
            <a:r>
              <a:rPr lang="en-US" sz="3100" dirty="0" smtClean="0"/>
              <a:t>When Saints Mature and Grow….Leads to Service</a:t>
            </a:r>
          </a:p>
          <a:p>
            <a:r>
              <a:rPr lang="en-US" sz="3100" dirty="0" smtClean="0"/>
              <a:t>Service Leads to Building up the Body, Spiritually and Numerically.</a:t>
            </a:r>
          </a:p>
          <a:p>
            <a:r>
              <a:rPr lang="en-US" sz="3100" dirty="0" smtClean="0"/>
              <a:t>Brings Stability - </a:t>
            </a:r>
            <a:r>
              <a:rPr lang="en-US" sz="3100" dirty="0" smtClean="0">
                <a:solidFill>
                  <a:srgbClr val="FFFF00"/>
                </a:solidFill>
              </a:rPr>
              <a:t>vs.13-14, Heb.13:8-9</a:t>
            </a:r>
          </a:p>
          <a:p>
            <a:r>
              <a:rPr lang="en-US" sz="3100" dirty="0" smtClean="0"/>
              <a:t>Growing Toward the Head - </a:t>
            </a:r>
            <a:r>
              <a:rPr lang="en-US" sz="3100" dirty="0" smtClean="0">
                <a:solidFill>
                  <a:srgbClr val="FFFF00"/>
                </a:solidFill>
              </a:rPr>
              <a:t>vs.15</a:t>
            </a:r>
          </a:p>
          <a:p>
            <a:r>
              <a:rPr lang="en-US" sz="3100" dirty="0" smtClean="0"/>
              <a:t>Every Member Supplies and Adds to the Body - </a:t>
            </a:r>
            <a:r>
              <a:rPr lang="en-US" sz="3100" dirty="0" smtClean="0">
                <a:solidFill>
                  <a:srgbClr val="FFFF00"/>
                </a:solidFill>
              </a:rPr>
              <a:t>vs.16</a:t>
            </a:r>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6">
                                            <p:txEl>
                                              <p:pRg st="9" end="9"/>
                                            </p:txEl>
                                          </p:spTgt>
                                        </p:tgtEl>
                                        <p:attrNameLst>
                                          <p:attrName>style.visibility</p:attrName>
                                        </p:attrNameLst>
                                      </p:cBhvr>
                                      <p:to>
                                        <p:strVal val="visible"/>
                                      </p:to>
                                    </p:set>
                                    <p:anim calcmode="lin" valueType="num">
                                      <p:cBhvr>
                                        <p:cTn id="86" dur="500" fill="hold"/>
                                        <p:tgtEl>
                                          <p:spTgt spid="6">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6">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6">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441325"/>
            <a:ext cx="8534400" cy="701675"/>
          </a:xfrm>
        </p:spPr>
        <p:txBody>
          <a:bodyPr>
            <a:normAutofit/>
          </a:bodyPr>
          <a:lstStyle/>
          <a:p>
            <a:pPr algn="ctr"/>
            <a:r>
              <a:rPr lang="en-US" sz="4800" b="1" dirty="0" smtClean="0">
                <a:solidFill>
                  <a:schemeClr val="accent3">
                    <a:lumMod val="40000"/>
                    <a:lumOff val="60000"/>
                  </a:schemeClr>
                </a:solidFill>
                <a:latin typeface="Arial Rounded MT Bold" pitchFamily="34" charset="0"/>
              </a:rPr>
              <a:t>God’s Plan To Save</a:t>
            </a:r>
            <a:endParaRPr lang="en-US" sz="4800" b="1" dirty="0">
              <a:solidFill>
                <a:schemeClr val="accent3">
                  <a:lumMod val="40000"/>
                  <a:lumOff val="60000"/>
                </a:schemeClr>
              </a:solidFill>
              <a:latin typeface="Arial Rounded MT Bold" pitchFamily="34" charset="0"/>
            </a:endParaRPr>
          </a:p>
        </p:txBody>
      </p:sp>
      <p:sp>
        <p:nvSpPr>
          <p:cNvPr id="15363" name="Rectangle 3"/>
          <p:cNvSpPr>
            <a:spLocks noGrp="1" noChangeArrowheads="1"/>
          </p:cNvSpPr>
          <p:nvPr>
            <p:ph type="body" idx="1"/>
          </p:nvPr>
        </p:nvSpPr>
        <p:spPr>
          <a:xfrm>
            <a:off x="381000" y="1236107"/>
            <a:ext cx="8610600" cy="4555093"/>
          </a:xfrm>
        </p:spPr>
        <p:txBody>
          <a:bodyPr/>
          <a:lstStyle/>
          <a:p>
            <a:pPr marL="609600" indent="-609600">
              <a:buClr>
                <a:schemeClr val="tx1"/>
              </a:buClr>
              <a:buFont typeface="Wingdings" pitchFamily="2" charset="2"/>
              <a:buAutoNum type="arabicPeriod"/>
            </a:pPr>
            <a:r>
              <a:rPr lang="en-US" b="1" dirty="0">
                <a:solidFill>
                  <a:schemeClr val="tx2"/>
                </a:solidFill>
              </a:rPr>
              <a:t>Hear the gospel of Christ,  </a:t>
            </a:r>
            <a:r>
              <a:rPr lang="en-US" sz="2800" b="1" dirty="0">
                <a:solidFill>
                  <a:schemeClr val="tx2"/>
                </a:solidFill>
              </a:rPr>
              <a:t>Acts 18:8</a:t>
            </a:r>
            <a:endParaRPr lang="en-US" sz="1600" b="1" dirty="0">
              <a:solidFill>
                <a:schemeClr val="tx2"/>
              </a:solidFill>
            </a:endParaRPr>
          </a:p>
          <a:p>
            <a:pPr marL="609600" indent="-609600">
              <a:buClr>
                <a:schemeClr val="tx1"/>
              </a:buClr>
              <a:buFont typeface="Wingdings" pitchFamily="2" charset="2"/>
              <a:buAutoNum type="arabicPeriod"/>
            </a:pPr>
            <a:r>
              <a:rPr lang="en-US" b="1" dirty="0">
                <a:solidFill>
                  <a:schemeClr val="tx2"/>
                </a:solidFill>
              </a:rPr>
              <a:t>Believe in Jesus Christ,   </a:t>
            </a:r>
            <a:r>
              <a:rPr lang="en-US" sz="2800" b="1" dirty="0">
                <a:solidFill>
                  <a:schemeClr val="tx2"/>
                </a:solidFill>
              </a:rPr>
              <a:t>Jn.3:16</a:t>
            </a:r>
            <a:endParaRPr lang="en-US" sz="1000" b="1" dirty="0">
              <a:solidFill>
                <a:schemeClr val="tx2"/>
              </a:solidFill>
            </a:endParaRPr>
          </a:p>
          <a:p>
            <a:pPr marL="609600" indent="-609600">
              <a:buClr>
                <a:schemeClr val="tx1"/>
              </a:buClr>
              <a:buFont typeface="Wingdings" pitchFamily="2" charset="2"/>
              <a:buAutoNum type="arabicPeriod"/>
            </a:pPr>
            <a:r>
              <a:rPr lang="en-US" b="1" dirty="0">
                <a:solidFill>
                  <a:schemeClr val="tx2"/>
                </a:solidFill>
              </a:rPr>
              <a:t>Repent and Turn to God</a:t>
            </a:r>
            <a:r>
              <a:rPr lang="en-US" sz="2800" b="1" dirty="0">
                <a:solidFill>
                  <a:schemeClr val="tx2"/>
                </a:solidFill>
              </a:rPr>
              <a:t>,  Acts 17:30</a:t>
            </a:r>
          </a:p>
          <a:p>
            <a:pPr marL="609600" indent="-609600">
              <a:buClr>
                <a:schemeClr val="tx1"/>
              </a:buClr>
              <a:buFont typeface="Wingdings" pitchFamily="2" charset="2"/>
              <a:buAutoNum type="arabicPeriod"/>
            </a:pPr>
            <a:r>
              <a:rPr lang="en-US" b="1" dirty="0">
                <a:solidFill>
                  <a:schemeClr val="tx2"/>
                </a:solidFill>
              </a:rPr>
              <a:t>Confess Jesus Before Men</a:t>
            </a:r>
            <a:r>
              <a:rPr lang="en-US" sz="2800" b="1" dirty="0">
                <a:solidFill>
                  <a:schemeClr val="tx2"/>
                </a:solidFill>
              </a:rPr>
              <a:t>,  Acts 8:37</a:t>
            </a:r>
            <a:endParaRPr lang="en-US" sz="2400" b="1" dirty="0">
              <a:solidFill>
                <a:schemeClr val="tx2"/>
              </a:solidFill>
            </a:endParaRPr>
          </a:p>
          <a:p>
            <a:pPr marL="609600" indent="-609600">
              <a:buClr>
                <a:schemeClr val="tx1"/>
              </a:buClr>
              <a:buFont typeface="Wingdings" pitchFamily="2" charset="2"/>
              <a:buAutoNum type="arabicPeriod"/>
            </a:pPr>
            <a:r>
              <a:rPr lang="en-US" b="1" dirty="0">
                <a:solidFill>
                  <a:schemeClr val="tx2"/>
                </a:solidFill>
              </a:rPr>
              <a:t>Be Baptized For Forgiveness</a:t>
            </a:r>
            <a:r>
              <a:rPr lang="en-US" sz="2800" b="1" dirty="0">
                <a:solidFill>
                  <a:schemeClr val="tx2"/>
                </a:solidFill>
              </a:rPr>
              <a:t>,  Acts 22:16</a:t>
            </a:r>
          </a:p>
          <a:p>
            <a:pPr marL="609600" indent="-609600">
              <a:buClr>
                <a:schemeClr val="folHlink"/>
              </a:buClr>
              <a:buFont typeface="Wingdings" pitchFamily="2" charset="2"/>
              <a:buNone/>
            </a:pPr>
            <a:r>
              <a:rPr lang="en-US" sz="2800" b="1" dirty="0">
                <a:solidFill>
                  <a:schemeClr val="tx2"/>
                </a:solidFill>
              </a:rPr>
              <a:t>    </a:t>
            </a:r>
            <a:r>
              <a:rPr lang="en-US" sz="2800" b="1" dirty="0" smtClean="0">
                <a:solidFill>
                  <a:schemeClr val="tx2"/>
                </a:solidFill>
              </a:rPr>
              <a:t>    </a:t>
            </a:r>
            <a:r>
              <a:rPr lang="en-US" sz="2800" b="1" dirty="0">
                <a:solidFill>
                  <a:schemeClr val="tx2"/>
                </a:solidFill>
              </a:rPr>
              <a:t>---------------------------------------</a:t>
            </a:r>
            <a:endParaRPr lang="en-US" sz="2400" b="1" dirty="0">
              <a:solidFill>
                <a:schemeClr val="tx2"/>
              </a:solidFill>
            </a:endParaRPr>
          </a:p>
          <a:p>
            <a:pPr marL="609600" indent="-609600">
              <a:buFont typeface="Wingdings" pitchFamily="2" charset="2"/>
              <a:buChar char="Ø"/>
            </a:pPr>
            <a:r>
              <a:rPr lang="en-US" b="1" dirty="0">
                <a:solidFill>
                  <a:schemeClr val="accent1">
                    <a:lumMod val="40000"/>
                    <a:lumOff val="60000"/>
                  </a:schemeClr>
                </a:solidFill>
              </a:rPr>
              <a:t>Cleave Unto The Lord, </a:t>
            </a:r>
            <a:r>
              <a:rPr lang="en-US" sz="2400" b="1" dirty="0">
                <a:solidFill>
                  <a:schemeClr val="accent1">
                    <a:lumMod val="40000"/>
                    <a:lumOff val="60000"/>
                  </a:schemeClr>
                </a:solidFill>
              </a:rPr>
              <a:t> </a:t>
            </a:r>
            <a:r>
              <a:rPr lang="en-US" sz="2800" b="1" dirty="0">
                <a:solidFill>
                  <a:schemeClr val="accent1">
                    <a:lumMod val="40000"/>
                    <a:lumOff val="60000"/>
                  </a:schemeClr>
                </a:solidFill>
              </a:rPr>
              <a:t>Acts 11:23</a:t>
            </a:r>
            <a:endParaRPr lang="en-US" b="1" dirty="0">
              <a:solidFill>
                <a:schemeClr val="accent1">
                  <a:lumMod val="40000"/>
                  <a:lumOff val="60000"/>
                </a:schemeClr>
              </a:solidFill>
            </a:endParaRPr>
          </a:p>
          <a:p>
            <a:pPr marL="609600" indent="-609600">
              <a:buFont typeface="Wingdings" pitchFamily="2" charset="2"/>
              <a:buChar char="Ø"/>
            </a:pPr>
            <a:r>
              <a:rPr lang="en-US" b="1" dirty="0">
                <a:solidFill>
                  <a:schemeClr val="accent1">
                    <a:lumMod val="40000"/>
                    <a:lumOff val="60000"/>
                  </a:schemeClr>
                </a:solidFill>
              </a:rPr>
              <a:t>If Err From The Truth: Repent and Pray God</a:t>
            </a:r>
            <a:r>
              <a:rPr lang="en-US" sz="2800" b="1" dirty="0">
                <a:solidFill>
                  <a:schemeClr val="accent1">
                    <a:lumMod val="40000"/>
                    <a:lumOff val="60000"/>
                  </a:schemeClr>
                </a:solidFill>
              </a:rPr>
              <a:t>  Acts 8:22</a:t>
            </a:r>
            <a:endParaRPr lang="en-US" sz="2400" b="1" dirty="0">
              <a:solidFill>
                <a:schemeClr val="accent1">
                  <a:lumMod val="40000"/>
                  <a:lumOff val="6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50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wipe(left)">
                                      <p:cBhvr>
                                        <p:cTn id="11" dur="1000"/>
                                        <p:tgtEl>
                                          <p:spTgt spid="15363">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150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wipe(left)">
                                      <p:cBhvr>
                                        <p:cTn id="15" dur="1000"/>
                                        <p:tgtEl>
                                          <p:spTgt spid="15363">
                                            <p:txEl>
                                              <p:pRg st="1" end="1"/>
                                            </p:txEl>
                                          </p:spTgt>
                                        </p:tgtEl>
                                      </p:cBhvr>
                                    </p:animEffect>
                                  </p:childTnLst>
                                </p:cTn>
                              </p:par>
                            </p:childTnLst>
                          </p:cTn>
                        </p:par>
                        <p:par>
                          <p:cTn id="16" fill="hold">
                            <p:stCondLst>
                              <p:cond delay="5500"/>
                            </p:stCondLst>
                            <p:childTnLst>
                              <p:par>
                                <p:cTn id="17" presetID="22" presetClass="entr" presetSubtype="8" fill="hold" grpId="0" nodeType="afterEffect">
                                  <p:stCondLst>
                                    <p:cond delay="150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wipe(left)">
                                      <p:cBhvr>
                                        <p:cTn id="19" dur="1000"/>
                                        <p:tgtEl>
                                          <p:spTgt spid="15363">
                                            <p:txEl>
                                              <p:pRg st="2" end="2"/>
                                            </p:txEl>
                                          </p:spTgt>
                                        </p:tgtEl>
                                      </p:cBhvr>
                                    </p:animEffect>
                                  </p:childTnLst>
                                </p:cTn>
                              </p:par>
                            </p:childTnLst>
                          </p:cTn>
                        </p:par>
                        <p:par>
                          <p:cTn id="20" fill="hold">
                            <p:stCondLst>
                              <p:cond delay="8000"/>
                            </p:stCondLst>
                            <p:childTnLst>
                              <p:par>
                                <p:cTn id="21" presetID="22" presetClass="entr" presetSubtype="8" fill="hold" grpId="0" nodeType="afterEffect">
                                  <p:stCondLst>
                                    <p:cond delay="150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wipe(left)">
                                      <p:cBhvr>
                                        <p:cTn id="23" dur="1000"/>
                                        <p:tgtEl>
                                          <p:spTgt spid="15363">
                                            <p:txEl>
                                              <p:pRg st="3" end="3"/>
                                            </p:txEl>
                                          </p:spTgt>
                                        </p:tgtEl>
                                      </p:cBhvr>
                                    </p:animEffect>
                                  </p:childTnLst>
                                </p:cTn>
                              </p:par>
                            </p:childTnLst>
                          </p:cTn>
                        </p:par>
                        <p:par>
                          <p:cTn id="24" fill="hold">
                            <p:stCondLst>
                              <p:cond delay="10500"/>
                            </p:stCondLst>
                            <p:childTnLst>
                              <p:par>
                                <p:cTn id="25" presetID="22" presetClass="entr" presetSubtype="8" fill="hold" grpId="0" nodeType="afterEffect">
                                  <p:stCondLst>
                                    <p:cond delay="150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left)">
                                      <p:cBhvr>
                                        <p:cTn id="27" dur="1000"/>
                                        <p:tgtEl>
                                          <p:spTgt spid="15363">
                                            <p:txEl>
                                              <p:pRg st="4" end="4"/>
                                            </p:txEl>
                                          </p:spTgt>
                                        </p:tgtEl>
                                      </p:cBhvr>
                                    </p:animEffect>
                                  </p:childTnLst>
                                </p:cTn>
                              </p:par>
                            </p:childTnLst>
                          </p:cTn>
                        </p:par>
                        <p:par>
                          <p:cTn id="28" fill="hold">
                            <p:stCondLst>
                              <p:cond delay="13000"/>
                            </p:stCondLst>
                            <p:childTnLst>
                              <p:par>
                                <p:cTn id="29" presetID="22" presetClass="entr" presetSubtype="8" fill="hold" grpId="0" nodeType="afterEffect">
                                  <p:stCondLst>
                                    <p:cond delay="150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wipe(left)">
                                      <p:cBhvr>
                                        <p:cTn id="31" dur="1000"/>
                                        <p:tgtEl>
                                          <p:spTgt spid="15363">
                                            <p:txEl>
                                              <p:pRg st="5" end="5"/>
                                            </p:txEl>
                                          </p:spTgt>
                                        </p:tgtEl>
                                      </p:cBhvr>
                                    </p:animEffect>
                                  </p:childTnLst>
                                </p:cTn>
                              </p:par>
                            </p:childTnLst>
                          </p:cTn>
                        </p:par>
                        <p:par>
                          <p:cTn id="32" fill="hold">
                            <p:stCondLst>
                              <p:cond delay="15500"/>
                            </p:stCondLst>
                            <p:childTnLst>
                              <p:par>
                                <p:cTn id="33" presetID="22" presetClass="entr" presetSubtype="8" fill="hold" grpId="0" nodeType="afterEffect">
                                  <p:stCondLst>
                                    <p:cond delay="1500"/>
                                  </p:stCondLst>
                                  <p:childTnLst>
                                    <p:set>
                                      <p:cBhvr>
                                        <p:cTn id="34" dur="1" fill="hold">
                                          <p:stCondLst>
                                            <p:cond delay="0"/>
                                          </p:stCondLst>
                                        </p:cTn>
                                        <p:tgtEl>
                                          <p:spTgt spid="15363">
                                            <p:txEl>
                                              <p:pRg st="6" end="6"/>
                                            </p:txEl>
                                          </p:spTgt>
                                        </p:tgtEl>
                                        <p:attrNameLst>
                                          <p:attrName>style.visibility</p:attrName>
                                        </p:attrNameLst>
                                      </p:cBhvr>
                                      <p:to>
                                        <p:strVal val="visible"/>
                                      </p:to>
                                    </p:set>
                                    <p:animEffect transition="in" filter="wipe(left)">
                                      <p:cBhvr>
                                        <p:cTn id="35" dur="1000"/>
                                        <p:tgtEl>
                                          <p:spTgt spid="1536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363">
                                            <p:txEl>
                                              <p:pRg st="7" end="7"/>
                                            </p:txEl>
                                          </p:spTgt>
                                        </p:tgtEl>
                                        <p:attrNameLst>
                                          <p:attrName>style.visibility</p:attrName>
                                        </p:attrNameLst>
                                      </p:cBhvr>
                                      <p:to>
                                        <p:strVal val="visible"/>
                                      </p:to>
                                    </p:set>
                                    <p:animEffect transition="in" filter="wipe(left)">
                                      <p:cBhvr>
                                        <p:cTn id="40" dur="10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uiExpand="1" build="p" autoUpdateAnimBg="0" advAuto="10000"/>
    </p:bldLst>
  </p:timing>
</p:sld>
</file>

<file path=ppt/theme/theme1.xml><?xml version="1.0" encoding="utf-8"?>
<a:theme xmlns:a="http://schemas.openxmlformats.org/drawingml/2006/main" name="1_Green_Swirls_Template_Segoe">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1_Green_Swirls_Template_Segoe</Template>
  <TotalTime>1329</TotalTime>
  <Words>276</Words>
  <Application>Microsoft Office PowerPoint</Application>
  <PresentationFormat>On-screen Show (4:3)</PresentationFormat>
  <Paragraphs>27</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1_Green_Swirls_Template_Segoe</vt:lpstr>
      <vt:lpstr>White with Courier font for code slides</vt:lpstr>
      <vt:lpstr>Grace, Gifts, Goals &amp; Growth</vt:lpstr>
      <vt:lpstr>Grace, Gifts, Goals &amp; Growth</vt:lpstr>
      <vt:lpstr>God’s Plan To Save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Gifts, Goals And Growth</dc:title>
  <dc:creator>Danny McKibben</dc:creator>
  <cp:keywords/>
  <cp:lastModifiedBy>Providence</cp:lastModifiedBy>
  <cp:revision>45</cp:revision>
  <dcterms:created xsi:type="dcterms:W3CDTF">2013-06-01T17:40:46Z</dcterms:created>
  <dcterms:modified xsi:type="dcterms:W3CDTF">2013-06-02T15:56:54Z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