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8" r:id="rId5"/>
    <p:sldId id="275" r:id="rId6"/>
    <p:sldId id="276" r:id="rId7"/>
    <p:sldId id="278" r:id="rId8"/>
    <p:sldId id="277" r:id="rId9"/>
    <p:sldId id="28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79"/>
    <a:srgbClr val="FF3399"/>
    <a:srgbClr val="FF75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4/28/2013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564142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4/28/2013 12:02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4/28/2013 12:02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681913" cy="1523495"/>
          </a:xfrm>
        </p:spPr>
        <p:txBody>
          <a:bodyPr/>
          <a:lstStyle/>
          <a:p>
            <a:pPr algn="ctr"/>
            <a:r>
              <a:rPr lang="en-US" dirty="0" smtClean="0"/>
              <a:t>“The Fellowship of the Ministering to the Saints”</a:t>
            </a:r>
            <a:endParaRPr lang="en-US" dirty="0"/>
          </a:p>
        </p:txBody>
      </p:sp>
      <p:sp>
        <p:nvSpPr>
          <p:cNvPr id="3" name="Subtitle 2"/>
          <p:cNvSpPr>
            <a:spLocks noGrp="1"/>
          </p:cNvSpPr>
          <p:nvPr>
            <p:ph type="subTitle" idx="1"/>
          </p:nvPr>
        </p:nvSpPr>
        <p:spPr>
          <a:xfrm>
            <a:off x="730249" y="4114800"/>
            <a:ext cx="7681913" cy="836612"/>
          </a:xfrm>
        </p:spPr>
        <p:txBody>
          <a:bodyPr>
            <a:normAutofit/>
          </a:bodyPr>
          <a:lstStyle/>
          <a:p>
            <a:pPr algn="ctr"/>
            <a:r>
              <a:rPr lang="en-US" dirty="0" smtClean="0"/>
              <a:t>How God Made Things Work Out For Good</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childTnLst>
                          </p:cTn>
                        </p:par>
                        <p:par>
                          <p:cTn id="10" fill="hold">
                            <p:stCondLst>
                              <p:cond delay="215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553998"/>
          </a:xfrm>
        </p:spPr>
        <p:txBody>
          <a:bodyPr/>
          <a:lstStyle/>
          <a:p>
            <a:pPr algn="ctr"/>
            <a:r>
              <a:rPr lang="en-US" sz="4000" dirty="0" smtClean="0">
                <a:solidFill>
                  <a:schemeClr val="bg1"/>
                </a:solidFill>
              </a:rPr>
              <a:t>The Bitter Problems of the First Century</a:t>
            </a:r>
            <a:endParaRPr lang="en-US" sz="4000" dirty="0">
              <a:solidFill>
                <a:schemeClr val="bg1"/>
              </a:solidFill>
            </a:endParaRPr>
          </a:p>
        </p:txBody>
      </p:sp>
      <p:sp>
        <p:nvSpPr>
          <p:cNvPr id="3" name="Text Placeholder 2"/>
          <p:cNvSpPr>
            <a:spLocks noGrp="1"/>
          </p:cNvSpPr>
          <p:nvPr>
            <p:ph type="body" sz="quarter" idx="10"/>
          </p:nvPr>
        </p:nvSpPr>
        <p:spPr>
          <a:xfrm>
            <a:off x="838200" y="1066800"/>
            <a:ext cx="7239000" cy="553998"/>
          </a:xfrm>
        </p:spPr>
        <p:txBody>
          <a:bodyPr/>
          <a:lstStyle/>
          <a:p>
            <a:r>
              <a:rPr lang="en-US" sz="4000" dirty="0" smtClean="0"/>
              <a:t>Lots of Division and Animosity </a:t>
            </a:r>
          </a:p>
        </p:txBody>
      </p:sp>
      <p:sp>
        <p:nvSpPr>
          <p:cNvPr id="4" name="Rounded Rectangle 3"/>
          <p:cNvSpPr/>
          <p:nvPr/>
        </p:nvSpPr>
        <p:spPr bwMode="auto">
          <a:xfrm>
            <a:off x="6019801" y="3581401"/>
            <a:ext cx="2133600" cy="762000"/>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dirty="0" smtClean="0">
                <a:solidFill>
                  <a:schemeClr val="tx1">
                    <a:lumMod val="75000"/>
                    <a:lumOff val="25000"/>
                  </a:schemeClr>
                </a:solidFill>
              </a:rPr>
              <a:t>Gal.3:26-29</a:t>
            </a:r>
          </a:p>
        </p:txBody>
      </p:sp>
      <p:sp>
        <p:nvSpPr>
          <p:cNvPr id="5" name="Rounded Rectangle 4"/>
          <p:cNvSpPr/>
          <p:nvPr/>
        </p:nvSpPr>
        <p:spPr bwMode="auto">
          <a:xfrm>
            <a:off x="457201" y="1752601"/>
            <a:ext cx="2057400" cy="685800"/>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3200" dirty="0" smtClean="0">
                <a:solidFill>
                  <a:schemeClr val="tx1"/>
                </a:solidFill>
              </a:rPr>
              <a:t>John 4:7-9</a:t>
            </a:r>
          </a:p>
        </p:txBody>
      </p:sp>
      <p:sp>
        <p:nvSpPr>
          <p:cNvPr id="6" name="Rounded Rectangle 5"/>
          <p:cNvSpPr/>
          <p:nvPr/>
        </p:nvSpPr>
        <p:spPr bwMode="auto">
          <a:xfrm>
            <a:off x="5943601" y="1752601"/>
            <a:ext cx="2133600" cy="6858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800" dirty="0" smtClean="0">
                <a:solidFill>
                  <a:schemeClr val="tx1"/>
                </a:solidFill>
              </a:rPr>
              <a:t>Ac. 22:21-22</a:t>
            </a:r>
          </a:p>
        </p:txBody>
      </p:sp>
      <p:sp>
        <p:nvSpPr>
          <p:cNvPr id="7" name="Rounded Rectangle 6"/>
          <p:cNvSpPr/>
          <p:nvPr/>
        </p:nvSpPr>
        <p:spPr bwMode="auto">
          <a:xfrm>
            <a:off x="381000" y="3581400"/>
            <a:ext cx="2133599" cy="761999"/>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3200" dirty="0" smtClean="0">
                <a:solidFill>
                  <a:schemeClr val="tx1"/>
                </a:solidFill>
              </a:rPr>
              <a:t>Eph.3:5-9</a:t>
            </a:r>
          </a:p>
        </p:txBody>
      </p:sp>
      <p:sp>
        <p:nvSpPr>
          <p:cNvPr id="8" name="Rounded Rectangle 7"/>
          <p:cNvSpPr/>
          <p:nvPr/>
        </p:nvSpPr>
        <p:spPr bwMode="auto">
          <a:xfrm>
            <a:off x="3200401" y="1752600"/>
            <a:ext cx="2133599" cy="685799"/>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dirty="0" smtClean="0">
                <a:solidFill>
                  <a:schemeClr val="tx1"/>
                </a:solidFill>
              </a:rPr>
              <a:t>Ac. 21:27-32</a:t>
            </a:r>
          </a:p>
        </p:txBody>
      </p:sp>
      <p:sp>
        <p:nvSpPr>
          <p:cNvPr id="9" name="Rounded Rectangle 8"/>
          <p:cNvSpPr/>
          <p:nvPr/>
        </p:nvSpPr>
        <p:spPr bwMode="auto">
          <a:xfrm>
            <a:off x="3200400" y="3581400"/>
            <a:ext cx="2133600" cy="762000"/>
          </a:xfrm>
          <a:prstGeom prst="roundRect">
            <a:avLst>
              <a:gd name="adj" fmla="val 9033"/>
            </a:avLst>
          </a:prstGeom>
          <a:solidFill>
            <a:schemeClr val="accent4">
              <a:lumMod val="60000"/>
              <a:lumOff val="4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800" dirty="0" smtClean="0">
                <a:solidFill>
                  <a:schemeClr val="tx2"/>
                </a:solidFill>
              </a:rPr>
              <a:t>Eph.2:12-16</a:t>
            </a:r>
          </a:p>
        </p:txBody>
      </p:sp>
      <p:sp>
        <p:nvSpPr>
          <p:cNvPr id="10" name="Text Placeholder 2"/>
          <p:cNvSpPr txBox="1">
            <a:spLocks/>
          </p:cNvSpPr>
          <p:nvPr/>
        </p:nvSpPr>
        <p:spPr>
          <a:xfrm>
            <a:off x="838200" y="2798802"/>
            <a:ext cx="7239000" cy="553998"/>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The Goal of The Gospel</a:t>
            </a:r>
          </a:p>
        </p:txBody>
      </p:sp>
      <p:sp>
        <p:nvSpPr>
          <p:cNvPr id="11" name="Text Placeholder 2"/>
          <p:cNvSpPr txBox="1">
            <a:spLocks/>
          </p:cNvSpPr>
          <p:nvPr/>
        </p:nvSpPr>
        <p:spPr>
          <a:xfrm>
            <a:off x="838200" y="4724400"/>
            <a:ext cx="7239000" cy="553998"/>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4000" dirty="0" smtClean="0"/>
              <a:t>Old Habits Die Hard</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Rounded Rectangle 11"/>
          <p:cNvSpPr/>
          <p:nvPr/>
        </p:nvSpPr>
        <p:spPr bwMode="auto">
          <a:xfrm>
            <a:off x="381000" y="5486400"/>
            <a:ext cx="2133599" cy="685799"/>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dirty="0" smtClean="0">
                <a:solidFill>
                  <a:schemeClr val="tx1"/>
                </a:solidFill>
              </a:rPr>
              <a:t>Acts 10 &amp; 11</a:t>
            </a:r>
          </a:p>
        </p:txBody>
      </p:sp>
      <p:sp>
        <p:nvSpPr>
          <p:cNvPr id="13" name="Rounded Rectangle 12"/>
          <p:cNvSpPr/>
          <p:nvPr/>
        </p:nvSpPr>
        <p:spPr bwMode="auto">
          <a:xfrm>
            <a:off x="3200400" y="5486400"/>
            <a:ext cx="2209800" cy="685800"/>
          </a:xfrm>
          <a:prstGeom prst="roundRect">
            <a:avLst>
              <a:gd name="adj" fmla="val 9033"/>
            </a:avLst>
          </a:prstGeom>
          <a:solidFill>
            <a:schemeClr val="accent2">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3200" dirty="0" smtClean="0">
                <a:solidFill>
                  <a:schemeClr val="bg1"/>
                </a:solidFill>
              </a:rPr>
              <a:t>Acts 15:1</a:t>
            </a:r>
          </a:p>
        </p:txBody>
      </p:sp>
      <p:sp>
        <p:nvSpPr>
          <p:cNvPr id="14" name="Rounded Rectangle 13"/>
          <p:cNvSpPr/>
          <p:nvPr/>
        </p:nvSpPr>
        <p:spPr bwMode="auto">
          <a:xfrm>
            <a:off x="6096001" y="5486401"/>
            <a:ext cx="2057399" cy="685799"/>
          </a:xfrm>
          <a:prstGeom prst="roundRect">
            <a:avLst>
              <a:gd name="adj" fmla="val 9033"/>
            </a:avLst>
          </a:prstGeom>
          <a:solidFill>
            <a:schemeClr val="tx1">
              <a:lumMod val="75000"/>
              <a:lumOff val="25000"/>
            </a:schemeClr>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3200" dirty="0" smtClean="0">
                <a:solidFill>
                  <a:schemeClr val="bg1"/>
                </a:solidFill>
              </a:rPr>
              <a:t>Rom.8:28</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9" presetClass="entr" presetSubtype="0" accel="100000"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p:cTn id="37" dur="500" fill="hold"/>
                                        <p:tgtEl>
                                          <p:spTgt spid="1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1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1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2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2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20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39" presetClass="entr" presetSubtype="0" accel="100000" fill="hold" grpId="0" nodeType="clickEffect">
                                  <p:stCondLst>
                                    <p:cond delay="0"/>
                                  </p:stCondLst>
                                  <p:childTnLst>
                                    <p:set>
                                      <p:cBhvr>
                                        <p:cTn id="59" dur="1" fill="hold">
                                          <p:stCondLst>
                                            <p:cond delay="0"/>
                                          </p:stCondLst>
                                        </p:cTn>
                                        <p:tgtEl>
                                          <p:spTgt spid="11">
                                            <p:txEl>
                                              <p:pRg st="0" end="0"/>
                                            </p:txEl>
                                          </p:spTgt>
                                        </p:tgtEl>
                                        <p:attrNameLst>
                                          <p:attrName>style.visibility</p:attrName>
                                        </p:attrNameLst>
                                      </p:cBhvr>
                                      <p:to>
                                        <p:strVal val="visible"/>
                                      </p:to>
                                    </p:set>
                                    <p:anim calcmode="lin" valueType="num">
                                      <p:cBhvr>
                                        <p:cTn id="60" dur="500" fill="hold"/>
                                        <p:tgtEl>
                                          <p:spTgt spid="1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1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1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20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20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P spid="8" grpId="0" animBg="1"/>
      <p:bldP spid="9" grpId="0" animBg="1"/>
      <p:bldP spid="10" grpId="0" build="p"/>
      <p:bldP spid="11" grpId="0" build="p"/>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609398"/>
          </a:xfrm>
        </p:spPr>
        <p:txBody>
          <a:bodyPr/>
          <a:lstStyle/>
          <a:p>
            <a:pPr algn="ctr"/>
            <a:r>
              <a:rPr lang="en-US" sz="4400" dirty="0" smtClean="0">
                <a:solidFill>
                  <a:schemeClr val="bg1"/>
                </a:solidFill>
              </a:rPr>
              <a:t>God Allows Problems to Come</a:t>
            </a:r>
            <a:endParaRPr lang="en-US" sz="4400" dirty="0">
              <a:solidFill>
                <a:schemeClr val="bg1"/>
              </a:solidFill>
            </a:endParaRPr>
          </a:p>
        </p:txBody>
      </p:sp>
      <p:sp>
        <p:nvSpPr>
          <p:cNvPr id="3" name="Text Placeholder 2"/>
          <p:cNvSpPr>
            <a:spLocks noGrp="1"/>
          </p:cNvSpPr>
          <p:nvPr>
            <p:ph sz="half" idx="1"/>
          </p:nvPr>
        </p:nvSpPr>
        <p:spPr>
          <a:xfrm>
            <a:off x="381000" y="1716352"/>
            <a:ext cx="3276600" cy="4235006"/>
          </a:xfrm>
        </p:spPr>
        <p:txBody>
          <a:bodyPr/>
          <a:lstStyle/>
          <a:p>
            <a:r>
              <a:rPr lang="en-US" sz="3200" dirty="0" smtClean="0">
                <a:solidFill>
                  <a:schemeClr val="tx2">
                    <a:lumMod val="75000"/>
                  </a:schemeClr>
                </a:solidFill>
              </a:rPr>
              <a:t>Acts 11:27-30</a:t>
            </a:r>
          </a:p>
          <a:p>
            <a:r>
              <a:rPr lang="en-US" sz="3200" dirty="0" smtClean="0">
                <a:solidFill>
                  <a:schemeClr val="tx2">
                    <a:lumMod val="75000"/>
                  </a:schemeClr>
                </a:solidFill>
              </a:rPr>
              <a:t>1 Cor.16:1-3</a:t>
            </a:r>
          </a:p>
          <a:p>
            <a:r>
              <a:rPr lang="en-US" sz="3200" dirty="0" smtClean="0">
                <a:solidFill>
                  <a:schemeClr val="tx2">
                    <a:lumMod val="75000"/>
                  </a:schemeClr>
                </a:solidFill>
              </a:rPr>
              <a:t>Rom.15:25-31</a:t>
            </a:r>
          </a:p>
          <a:p>
            <a:r>
              <a:rPr lang="en-US" sz="3200" dirty="0" smtClean="0">
                <a:solidFill>
                  <a:schemeClr val="tx2">
                    <a:lumMod val="75000"/>
                  </a:schemeClr>
                </a:solidFill>
              </a:rPr>
              <a:t>2 Cor.8:1-4</a:t>
            </a:r>
          </a:p>
          <a:p>
            <a:r>
              <a:rPr lang="en-US" sz="3200" dirty="0" smtClean="0">
                <a:solidFill>
                  <a:schemeClr val="tx2">
                    <a:lumMod val="75000"/>
                  </a:schemeClr>
                </a:solidFill>
              </a:rPr>
              <a:t>2 Cor.9:1</a:t>
            </a:r>
          </a:p>
          <a:p>
            <a:r>
              <a:rPr lang="en-US" sz="3200" dirty="0" smtClean="0">
                <a:solidFill>
                  <a:schemeClr val="tx2">
                    <a:lumMod val="75000"/>
                  </a:schemeClr>
                </a:solidFill>
              </a:rPr>
              <a:t>2 Cor.9:12-15</a:t>
            </a:r>
          </a:p>
          <a:p>
            <a:endParaRPr lang="en-US" sz="3200" dirty="0" smtClean="0">
              <a:solidFill>
                <a:schemeClr val="tx2">
                  <a:lumMod val="75000"/>
                </a:schemeClr>
              </a:solidFill>
            </a:endParaRPr>
          </a:p>
          <a:p>
            <a:endParaRPr lang="en-US" sz="3200" dirty="0">
              <a:solidFill>
                <a:schemeClr val="tx2">
                  <a:lumMod val="75000"/>
                </a:schemeClr>
              </a:solidFill>
            </a:endParaRPr>
          </a:p>
        </p:txBody>
      </p:sp>
      <p:sp>
        <p:nvSpPr>
          <p:cNvPr id="4" name="Content Placeholder 3"/>
          <p:cNvSpPr>
            <a:spLocks noGrp="1"/>
          </p:cNvSpPr>
          <p:nvPr>
            <p:ph sz="half" idx="2"/>
          </p:nvPr>
        </p:nvSpPr>
        <p:spPr>
          <a:xfrm>
            <a:off x="3505200" y="838200"/>
            <a:ext cx="5562600" cy="5867400"/>
          </a:xfrm>
        </p:spPr>
        <p:txBody>
          <a:bodyPr/>
          <a:lstStyle/>
          <a:p>
            <a:r>
              <a:rPr lang="en-US" sz="3000" dirty="0" smtClean="0"/>
              <a:t>Sent Relief for the Brethren</a:t>
            </a:r>
          </a:p>
          <a:p>
            <a:r>
              <a:rPr lang="en-US" sz="3000" dirty="0" smtClean="0"/>
              <a:t>Collection for the Saints</a:t>
            </a:r>
          </a:p>
          <a:p>
            <a:r>
              <a:rPr lang="en-US" sz="3000" dirty="0" smtClean="0"/>
              <a:t>Poor Among the Saints</a:t>
            </a:r>
          </a:p>
          <a:p>
            <a:r>
              <a:rPr lang="en-US" sz="3000" dirty="0" smtClean="0"/>
              <a:t>Fellowship of Ministering to the Saints</a:t>
            </a:r>
          </a:p>
          <a:p>
            <a:r>
              <a:rPr lang="en-US" sz="3000" dirty="0" smtClean="0"/>
              <a:t>The Ministering to the Saints</a:t>
            </a:r>
          </a:p>
          <a:p>
            <a:r>
              <a:rPr lang="en-US" sz="3000" dirty="0" smtClean="0"/>
              <a:t>Supplied The Needs of the Saints</a:t>
            </a:r>
          </a:p>
          <a:p>
            <a:r>
              <a:rPr lang="en-US" sz="3000" dirty="0" smtClean="0"/>
              <a:t>“The sincerity of the fellowship toward them and toward all”  LITV</a:t>
            </a:r>
          </a:p>
          <a:p>
            <a:r>
              <a:rPr lang="en-US" sz="3000" dirty="0" smtClean="0"/>
              <a:t>Praying For, Longing For</a:t>
            </a:r>
          </a:p>
          <a:p>
            <a:r>
              <a:rPr lang="en-US" sz="3000" dirty="0" smtClean="0"/>
              <a:t>The Unspeakable Gift</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 calcmode="lin" valueType="num">
                                      <p:cBhvr>
                                        <p:cTn id="6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4">
                                            <p:txEl>
                                              <p:pRg st="1" end="1"/>
                                            </p:txEl>
                                          </p:spTgt>
                                        </p:tgtEl>
                                        <p:attrNameLst>
                                          <p:attrName>style.visibility</p:attrName>
                                        </p:attrNameLst>
                                      </p:cBhvr>
                                      <p:to>
                                        <p:strVal val="visible"/>
                                      </p:to>
                                    </p:set>
                                    <p:anim calcmode="lin" valueType="num">
                                      <p:cBhvr>
                                        <p:cTn id="70"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4">
                                            <p:txEl>
                                              <p:pRg st="2" end="2"/>
                                            </p:txEl>
                                          </p:spTgt>
                                        </p:tgtEl>
                                        <p:attrNameLst>
                                          <p:attrName>style.visibility</p:attrName>
                                        </p:attrNameLst>
                                      </p:cBhvr>
                                      <p:to>
                                        <p:strVal val="visible"/>
                                      </p:to>
                                    </p:set>
                                    <p:anim calcmode="lin" valueType="num">
                                      <p:cBhvr>
                                        <p:cTn id="78"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4">
                                            <p:txEl>
                                              <p:pRg st="3" end="3"/>
                                            </p:txEl>
                                          </p:spTgt>
                                        </p:tgtEl>
                                        <p:attrNameLst>
                                          <p:attrName>style.visibility</p:attrName>
                                        </p:attrNameLst>
                                      </p:cBhvr>
                                      <p:to>
                                        <p:strVal val="visible"/>
                                      </p:to>
                                    </p:set>
                                    <p:anim calcmode="lin" valueType="num">
                                      <p:cBhvr>
                                        <p:cTn id="86"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9" presetClass="entr" presetSubtype="0" accel="100000" fill="hold" grpId="0" nodeType="clickEffect">
                                  <p:stCondLst>
                                    <p:cond delay="0"/>
                                  </p:stCondLst>
                                  <p:childTnLst>
                                    <p:set>
                                      <p:cBhvr>
                                        <p:cTn id="93" dur="1" fill="hold">
                                          <p:stCondLst>
                                            <p:cond delay="0"/>
                                          </p:stCondLst>
                                        </p:cTn>
                                        <p:tgtEl>
                                          <p:spTgt spid="4">
                                            <p:txEl>
                                              <p:pRg st="4" end="4"/>
                                            </p:txEl>
                                          </p:spTgt>
                                        </p:tgtEl>
                                        <p:attrNameLst>
                                          <p:attrName>style.visibility</p:attrName>
                                        </p:attrNameLst>
                                      </p:cBhvr>
                                      <p:to>
                                        <p:strVal val="visible"/>
                                      </p:to>
                                    </p:set>
                                    <p:anim calcmode="lin" valueType="num">
                                      <p:cBhvr>
                                        <p:cTn id="94" dur="500" fill="hold"/>
                                        <p:tgtEl>
                                          <p:spTgt spid="4">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4">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4">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39" presetClass="entr" presetSubtype="0" accel="100000" fill="hold" grpId="0" nodeType="clickEffect">
                                  <p:stCondLst>
                                    <p:cond delay="0"/>
                                  </p:stCondLst>
                                  <p:childTnLst>
                                    <p:set>
                                      <p:cBhvr>
                                        <p:cTn id="101" dur="1" fill="hold">
                                          <p:stCondLst>
                                            <p:cond delay="0"/>
                                          </p:stCondLst>
                                        </p:cTn>
                                        <p:tgtEl>
                                          <p:spTgt spid="4">
                                            <p:txEl>
                                              <p:pRg st="5" end="5"/>
                                            </p:txEl>
                                          </p:spTgt>
                                        </p:tgtEl>
                                        <p:attrNameLst>
                                          <p:attrName>style.visibility</p:attrName>
                                        </p:attrNameLst>
                                      </p:cBhvr>
                                      <p:to>
                                        <p:strVal val="visible"/>
                                      </p:to>
                                    </p:set>
                                    <p:anim calcmode="lin" valueType="num">
                                      <p:cBhvr>
                                        <p:cTn id="102" dur="500" fill="hold"/>
                                        <p:tgtEl>
                                          <p:spTgt spid="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3" dur="500" fill="hold"/>
                                        <p:tgtEl>
                                          <p:spTgt spid="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4" dur="500" fill="hold"/>
                                        <p:tgtEl>
                                          <p:spTgt spid="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5"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39" presetClass="entr" presetSubtype="0" accel="100000" fill="hold" grpId="0" nodeType="clickEffect">
                                  <p:stCondLst>
                                    <p:cond delay="0"/>
                                  </p:stCondLst>
                                  <p:childTnLst>
                                    <p:set>
                                      <p:cBhvr>
                                        <p:cTn id="109" dur="1" fill="hold">
                                          <p:stCondLst>
                                            <p:cond delay="0"/>
                                          </p:stCondLst>
                                        </p:cTn>
                                        <p:tgtEl>
                                          <p:spTgt spid="4">
                                            <p:txEl>
                                              <p:pRg st="6" end="6"/>
                                            </p:txEl>
                                          </p:spTgt>
                                        </p:tgtEl>
                                        <p:attrNameLst>
                                          <p:attrName>style.visibility</p:attrName>
                                        </p:attrNameLst>
                                      </p:cBhvr>
                                      <p:to>
                                        <p:strVal val="visible"/>
                                      </p:to>
                                    </p:set>
                                    <p:anim calcmode="lin" valueType="num">
                                      <p:cBhvr>
                                        <p:cTn id="110" dur="500" fill="hold"/>
                                        <p:tgtEl>
                                          <p:spTgt spid="4">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1" dur="500" fill="hold"/>
                                        <p:tgtEl>
                                          <p:spTgt spid="4">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2" dur="500" fill="hold"/>
                                        <p:tgtEl>
                                          <p:spTgt spid="4">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3"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39" presetClass="entr" presetSubtype="0" accel="100000" fill="hold" grpId="0" nodeType="clickEffect">
                                  <p:stCondLst>
                                    <p:cond delay="0"/>
                                  </p:stCondLst>
                                  <p:childTnLst>
                                    <p:set>
                                      <p:cBhvr>
                                        <p:cTn id="117" dur="1" fill="hold">
                                          <p:stCondLst>
                                            <p:cond delay="0"/>
                                          </p:stCondLst>
                                        </p:cTn>
                                        <p:tgtEl>
                                          <p:spTgt spid="4">
                                            <p:txEl>
                                              <p:pRg st="7" end="7"/>
                                            </p:txEl>
                                          </p:spTgt>
                                        </p:tgtEl>
                                        <p:attrNameLst>
                                          <p:attrName>style.visibility</p:attrName>
                                        </p:attrNameLst>
                                      </p:cBhvr>
                                      <p:to>
                                        <p:strVal val="visible"/>
                                      </p:to>
                                    </p:set>
                                    <p:anim calcmode="lin" valueType="num">
                                      <p:cBhvr>
                                        <p:cTn id="118" dur="500" fill="hold"/>
                                        <p:tgtEl>
                                          <p:spTgt spid="4">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4">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4">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39" presetClass="entr" presetSubtype="0" accel="100000" fill="hold" grpId="0" nodeType="clickEffect">
                                  <p:stCondLst>
                                    <p:cond delay="0"/>
                                  </p:stCondLst>
                                  <p:childTnLst>
                                    <p:set>
                                      <p:cBhvr>
                                        <p:cTn id="125" dur="1" fill="hold">
                                          <p:stCondLst>
                                            <p:cond delay="0"/>
                                          </p:stCondLst>
                                        </p:cTn>
                                        <p:tgtEl>
                                          <p:spTgt spid="4">
                                            <p:txEl>
                                              <p:pRg st="8" end="8"/>
                                            </p:txEl>
                                          </p:spTgt>
                                        </p:tgtEl>
                                        <p:attrNameLst>
                                          <p:attrName>style.visibility</p:attrName>
                                        </p:attrNameLst>
                                      </p:cBhvr>
                                      <p:to>
                                        <p:strVal val="visible"/>
                                      </p:to>
                                    </p:set>
                                    <p:anim calcmode="lin" valueType="num">
                                      <p:cBhvr>
                                        <p:cTn id="126" dur="500" fill="hold"/>
                                        <p:tgtEl>
                                          <p:spTgt spid="4">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7" dur="500" fill="hold"/>
                                        <p:tgtEl>
                                          <p:spTgt spid="4">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8" dur="500" fill="hold"/>
                                        <p:tgtEl>
                                          <p:spTgt spid="4">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9"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620000" cy="664797"/>
          </a:xfrm>
        </p:spPr>
        <p:txBody>
          <a:bodyPr/>
          <a:lstStyle/>
          <a:p>
            <a:pPr algn="ctr"/>
            <a:r>
              <a:rPr lang="en-US" dirty="0" smtClean="0">
                <a:solidFill>
                  <a:schemeClr val="bg1"/>
                </a:solidFill>
              </a:rPr>
              <a:t>Some Reason on 2 Cor.9:13</a:t>
            </a:r>
            <a:endParaRPr lang="en-US" dirty="0">
              <a:solidFill>
                <a:schemeClr val="bg1"/>
              </a:solidFill>
            </a:endParaRPr>
          </a:p>
        </p:txBody>
      </p:sp>
      <p:sp>
        <p:nvSpPr>
          <p:cNvPr id="6" name="Content Placeholder 5"/>
          <p:cNvSpPr>
            <a:spLocks noGrp="1"/>
          </p:cNvSpPr>
          <p:nvPr>
            <p:ph idx="1"/>
          </p:nvPr>
        </p:nvSpPr>
        <p:spPr>
          <a:xfrm>
            <a:off x="0" y="838200"/>
            <a:ext cx="9144000" cy="5712333"/>
          </a:xfrm>
        </p:spPr>
        <p:txBody>
          <a:bodyPr/>
          <a:lstStyle/>
          <a:p>
            <a:r>
              <a:rPr lang="en-US" dirty="0" smtClean="0"/>
              <a:t>To the Needy Saints and the “all” Are Unbelievers, Gal.6:10.</a:t>
            </a:r>
          </a:p>
          <a:p>
            <a:r>
              <a:rPr lang="en-US" dirty="0" smtClean="0"/>
              <a:t>Who Did Paul Raised Money For?</a:t>
            </a:r>
          </a:p>
          <a:p>
            <a:r>
              <a:rPr lang="en-US" dirty="0" smtClean="0"/>
              <a:t>“All” is an adjective.  Definition of Adjective: A word or phrase naming an attribute, added to or grammatically related to a noun to modify or describe it.  Adjectives are words that describe or modify another person or thing in the sentence.  So what noun or noun phrase does it describe or modify in this sentence, vs.12-14?</a:t>
            </a:r>
          </a:p>
          <a:p>
            <a:r>
              <a:rPr lang="en-US" dirty="0" smtClean="0"/>
              <a:t>Text says “All” not “some”, not “many”, not “few”</a:t>
            </a:r>
          </a:p>
          <a:p>
            <a:pPr>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up)">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wipe(up)">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up)">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wipe(up)">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620000" cy="664797"/>
          </a:xfrm>
        </p:spPr>
        <p:txBody>
          <a:bodyPr/>
          <a:lstStyle/>
          <a:p>
            <a:pPr algn="ctr"/>
            <a:r>
              <a:rPr lang="en-US" dirty="0" smtClean="0">
                <a:solidFill>
                  <a:schemeClr val="bg1"/>
                </a:solidFill>
              </a:rPr>
              <a:t>Some Reason on 2 Cor.9:13</a:t>
            </a:r>
            <a:endParaRPr lang="en-US" dirty="0">
              <a:solidFill>
                <a:schemeClr val="bg1"/>
              </a:solidFill>
            </a:endParaRPr>
          </a:p>
        </p:txBody>
      </p:sp>
      <p:sp>
        <p:nvSpPr>
          <p:cNvPr id="6" name="Content Placeholder 5"/>
          <p:cNvSpPr>
            <a:spLocks noGrp="1"/>
          </p:cNvSpPr>
          <p:nvPr>
            <p:ph idx="1"/>
          </p:nvPr>
        </p:nvSpPr>
        <p:spPr>
          <a:xfrm>
            <a:off x="0" y="838200"/>
            <a:ext cx="9144000" cy="5715000"/>
          </a:xfrm>
        </p:spPr>
        <p:txBody>
          <a:bodyPr/>
          <a:lstStyle/>
          <a:p>
            <a:r>
              <a:rPr lang="en-US" dirty="0" smtClean="0"/>
              <a:t>Text says “All” not “some”, not “many”, not “few”</a:t>
            </a:r>
          </a:p>
          <a:p>
            <a:r>
              <a:rPr lang="en-US" dirty="0" smtClean="0"/>
              <a:t>All the needy cats and dogs?</a:t>
            </a:r>
          </a:p>
          <a:p>
            <a:r>
              <a:rPr lang="en-US" dirty="0" smtClean="0"/>
              <a:t>All well to do saints?</a:t>
            </a:r>
          </a:p>
          <a:p>
            <a:r>
              <a:rPr lang="en-US" dirty="0" smtClean="0"/>
              <a:t>All the needy saints in Rome?</a:t>
            </a:r>
          </a:p>
          <a:p>
            <a:r>
              <a:rPr lang="en-US" dirty="0" smtClean="0"/>
              <a:t>All the poor saints in Syria?</a:t>
            </a:r>
          </a:p>
          <a:p>
            <a:r>
              <a:rPr lang="en-US" dirty="0" smtClean="0"/>
              <a:t>All the poor unbelieving gentiles?</a:t>
            </a:r>
          </a:p>
          <a:p>
            <a:r>
              <a:rPr lang="en-US" dirty="0" smtClean="0"/>
              <a:t>All well to do Jews in Jerusalem?</a:t>
            </a:r>
          </a:p>
          <a:p>
            <a:r>
              <a:rPr lang="en-US" dirty="0" smtClean="0"/>
              <a:t>All the poor unbelieving Jews in the world?</a:t>
            </a:r>
          </a:p>
          <a:p>
            <a:r>
              <a:rPr lang="en-US" dirty="0" smtClean="0"/>
              <a:t>All the poor unbelieving Jews in Jerusalem?</a:t>
            </a:r>
          </a:p>
          <a:p>
            <a:r>
              <a:rPr lang="en-US" dirty="0" smtClean="0"/>
              <a:t>All Who or All What or All Where?</a:t>
            </a:r>
          </a:p>
          <a:p>
            <a:pPr>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up)">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up)">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up)">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up)">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620000" cy="664797"/>
          </a:xfrm>
        </p:spPr>
        <p:txBody>
          <a:bodyPr/>
          <a:lstStyle/>
          <a:p>
            <a:pPr algn="ctr"/>
            <a:r>
              <a:rPr lang="en-US" dirty="0" smtClean="0">
                <a:solidFill>
                  <a:schemeClr val="bg1"/>
                </a:solidFill>
              </a:rPr>
              <a:t>Some Reason on 2 Cor.9:13</a:t>
            </a:r>
            <a:endParaRPr lang="en-US" dirty="0">
              <a:solidFill>
                <a:schemeClr val="bg1"/>
              </a:solidFill>
            </a:endParaRPr>
          </a:p>
        </p:txBody>
      </p:sp>
      <p:sp>
        <p:nvSpPr>
          <p:cNvPr id="6" name="Content Placeholder 5"/>
          <p:cNvSpPr>
            <a:spLocks noGrp="1"/>
          </p:cNvSpPr>
          <p:nvPr>
            <p:ph idx="1"/>
          </p:nvPr>
        </p:nvSpPr>
        <p:spPr>
          <a:xfrm>
            <a:off x="0" y="1174147"/>
            <a:ext cx="8991600" cy="5022914"/>
          </a:xfrm>
        </p:spPr>
        <p:txBody>
          <a:bodyPr/>
          <a:lstStyle/>
          <a:p>
            <a:r>
              <a:rPr lang="en-US" dirty="0" smtClean="0"/>
              <a:t>2 Cor.9:12 &amp; 14 Speaks of Thanksgiving, Prayers and Longing for the Corinthians --- That be Unbelievers?</a:t>
            </a:r>
          </a:p>
          <a:p>
            <a:r>
              <a:rPr lang="en-US" dirty="0" smtClean="0"/>
              <a:t>Paul calls this service a “Fellowship”    2 Cor.6:14</a:t>
            </a:r>
          </a:p>
          <a:p>
            <a:r>
              <a:rPr lang="en-US" dirty="0" smtClean="0"/>
              <a:t>The Equality was among who?  2 Cor.8:13-15, Rom.15:27</a:t>
            </a:r>
          </a:p>
          <a:p>
            <a:r>
              <a:rPr lang="en-US" dirty="0" smtClean="0"/>
              <a:t>Paul Sees this Blending the Jewish Brethren and the Gentile Brethren as One, 2 Cor.9:15, Rom.8:28.</a:t>
            </a:r>
          </a:p>
          <a:p>
            <a:r>
              <a:rPr lang="en-US" dirty="0" smtClean="0"/>
              <a:t>Who is the “All”?</a:t>
            </a:r>
          </a:p>
          <a:p>
            <a:r>
              <a:rPr lang="en-US" dirty="0" smtClean="0"/>
              <a:t>I Know for Sure it is NOT unbelievers.</a:t>
            </a:r>
          </a:p>
          <a:p>
            <a:pPr>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620000" cy="664797"/>
          </a:xfrm>
        </p:spPr>
        <p:txBody>
          <a:bodyPr/>
          <a:lstStyle/>
          <a:p>
            <a:pPr algn="ctr"/>
            <a:r>
              <a:rPr lang="en-US" dirty="0" smtClean="0">
                <a:solidFill>
                  <a:schemeClr val="bg1"/>
                </a:solidFill>
              </a:rPr>
              <a:t>Some Reason on 2 Cor.9:13</a:t>
            </a:r>
            <a:endParaRPr lang="en-US" dirty="0">
              <a:solidFill>
                <a:schemeClr val="bg1"/>
              </a:solidFill>
            </a:endParaRPr>
          </a:p>
        </p:txBody>
      </p:sp>
      <p:sp>
        <p:nvSpPr>
          <p:cNvPr id="6" name="Content Placeholder 5"/>
          <p:cNvSpPr>
            <a:spLocks noGrp="1"/>
          </p:cNvSpPr>
          <p:nvPr>
            <p:ph idx="1"/>
          </p:nvPr>
        </p:nvSpPr>
        <p:spPr>
          <a:xfrm>
            <a:off x="0" y="1174146"/>
            <a:ext cx="9144000" cy="6198620"/>
          </a:xfrm>
        </p:spPr>
        <p:txBody>
          <a:bodyPr/>
          <a:lstStyle/>
          <a:p>
            <a:r>
              <a:rPr lang="en-US" dirty="0" smtClean="0"/>
              <a:t>Who is the “All”?</a:t>
            </a:r>
          </a:p>
          <a:p>
            <a:r>
              <a:rPr lang="en-US" dirty="0" smtClean="0">
                <a:solidFill>
                  <a:srgbClr val="FF0000"/>
                </a:solidFill>
              </a:rPr>
              <a:t>“Unto Them”		 &amp;            “Unto All”</a:t>
            </a:r>
          </a:p>
          <a:p>
            <a:pPr>
              <a:buNone/>
            </a:pPr>
            <a:r>
              <a:rPr lang="en-US" sz="2800" dirty="0" smtClean="0"/>
              <a:t> </a:t>
            </a:r>
            <a:r>
              <a:rPr lang="en-US" sz="2400" dirty="0" smtClean="0"/>
              <a:t>The saints in want</a:t>
            </a:r>
            <a:r>
              <a:rPr lang="en-US" sz="2800" dirty="0" smtClean="0"/>
              <a:t>                 </a:t>
            </a:r>
            <a:r>
              <a:rPr lang="en-US" sz="2400" dirty="0" smtClean="0"/>
              <a:t>All the needy brethren in the world</a:t>
            </a:r>
            <a:endParaRPr lang="en-US" sz="2800" dirty="0" smtClean="0"/>
          </a:p>
          <a:p>
            <a:pPr>
              <a:buNone/>
            </a:pPr>
            <a:r>
              <a:rPr lang="en-US" sz="2400" dirty="0" smtClean="0"/>
              <a:t> The saints in want                All the rest of the saints in Jerusalem. </a:t>
            </a:r>
            <a:r>
              <a:rPr lang="en-US" sz="2000" dirty="0" smtClean="0"/>
              <a:t>Phil.2:27</a:t>
            </a:r>
            <a:r>
              <a:rPr lang="en-US" sz="2400" dirty="0" smtClean="0"/>
              <a:t>       </a:t>
            </a:r>
            <a:endParaRPr lang="en-US" sz="2800" dirty="0" smtClean="0"/>
          </a:p>
          <a:p>
            <a:pPr>
              <a:buNone/>
            </a:pPr>
            <a:r>
              <a:rPr lang="en-US" dirty="0" smtClean="0"/>
              <a:t> </a:t>
            </a:r>
            <a:r>
              <a:rPr lang="en-US" sz="2400" dirty="0" smtClean="0"/>
              <a:t>The saints in want	      All the saints in the world giving thanks &amp; glory</a:t>
            </a:r>
            <a:endParaRPr lang="en-US" dirty="0" smtClean="0"/>
          </a:p>
          <a:p>
            <a:pPr>
              <a:buNone/>
            </a:pPr>
            <a:r>
              <a:rPr lang="en-US" sz="2400" dirty="0" smtClean="0"/>
              <a:t>Themselves individually   All the rest of needy saints in want in Jerusalem</a:t>
            </a:r>
          </a:p>
          <a:p>
            <a:pPr lvl="0"/>
            <a:r>
              <a:rPr lang="en-US" sz="2800" dirty="0" smtClean="0">
                <a:solidFill>
                  <a:srgbClr val="000000"/>
                </a:solidFill>
              </a:rPr>
              <a:t>Consider: </a:t>
            </a:r>
            <a:r>
              <a:rPr lang="en-US" sz="2800" dirty="0" smtClean="0"/>
              <a:t>"The saints are seen glorifying God 'also for the single‑mindedness of (your) fellowship with them and with all,' i.e., for your spiritual fellowship and communion. It is this fellowship of the Corinthians which extends not only to these saints, who are being helped at present but to all God's saints, whether they are helped or not" </a:t>
            </a:r>
            <a:r>
              <a:rPr lang="en-US" sz="2400" dirty="0" smtClean="0"/>
              <a:t>(</a:t>
            </a:r>
            <a:r>
              <a:rPr lang="en-US" sz="2400" dirty="0" err="1" smtClean="0"/>
              <a:t>Lenski</a:t>
            </a:r>
            <a:r>
              <a:rPr lang="en-US" sz="2800" dirty="0" smtClean="0"/>
              <a:t> </a:t>
            </a:r>
            <a:r>
              <a:rPr lang="en-US" sz="2400" dirty="0" smtClean="0"/>
              <a:t>1864–1936)</a:t>
            </a:r>
            <a:endParaRPr lang="en-US" dirty="0" smtClean="0">
              <a:solidFill>
                <a:srgbClr val="000000"/>
              </a:solidFill>
            </a:endParaRPr>
          </a:p>
          <a:p>
            <a:pPr>
              <a:buNone/>
            </a:pPr>
            <a:endParaRPr 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up)">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76200"/>
            <a:ext cx="8153400" cy="609600"/>
          </a:xfrm>
        </p:spPr>
        <p:txBody>
          <a:bodyPr>
            <a:noAutofit/>
          </a:bodyPr>
          <a:lstStyle/>
          <a:p>
            <a:pPr algn="ctr"/>
            <a:r>
              <a:rPr lang="en-US" dirty="0" smtClean="0">
                <a:solidFill>
                  <a:schemeClr val="bg2">
                    <a:lumMod val="20000"/>
                    <a:lumOff val="80000"/>
                  </a:schemeClr>
                </a:solidFill>
                <a:effectLst>
                  <a:outerShdw blurRad="38100" dist="38100" dir="2700000" algn="tl">
                    <a:srgbClr val="000000">
                      <a:alpha val="43137"/>
                    </a:srgbClr>
                  </a:outerShdw>
                </a:effectLst>
              </a:rPr>
              <a:t>How To Gain Fellowship in Christ</a:t>
            </a:r>
            <a:endParaRPr lang="en-US" dirty="0">
              <a:solidFill>
                <a:schemeClr val="bg2">
                  <a:lumMod val="20000"/>
                  <a:lumOff val="80000"/>
                </a:schemeClr>
              </a:solidFill>
              <a:effectLst>
                <a:outerShdw blurRad="38100" dist="38100" dir="2700000" algn="tl">
                  <a:srgbClr val="000000">
                    <a:alpha val="43137"/>
                  </a:srgbClr>
                </a:outerShdw>
              </a:effectLst>
            </a:endParaRPr>
          </a:p>
        </p:txBody>
      </p:sp>
      <p:sp>
        <p:nvSpPr>
          <p:cNvPr id="8195" name="Rectangle 3"/>
          <p:cNvSpPr>
            <a:spLocks noGrp="1" noChangeArrowheads="1"/>
          </p:cNvSpPr>
          <p:nvPr>
            <p:ph type="body" idx="1"/>
          </p:nvPr>
        </p:nvSpPr>
        <p:spPr>
          <a:xfrm>
            <a:off x="533400" y="1143000"/>
            <a:ext cx="8229600" cy="5486400"/>
          </a:xfrm>
        </p:spPr>
        <p:txBody>
          <a:bodyPr>
            <a:noAutofit/>
          </a:bodyPr>
          <a:lstStyle/>
          <a:p>
            <a:pPr marL="609600" indent="-609600">
              <a:buFont typeface="Wingdings" pitchFamily="2" charset="2"/>
              <a:buAutoNum type="arabicPeriod"/>
            </a:pPr>
            <a:r>
              <a:rPr lang="en-US" sz="3600" b="1" dirty="0"/>
              <a:t>Hear the Gospel of Christ, </a:t>
            </a:r>
            <a:r>
              <a:rPr lang="en-US" b="1" dirty="0"/>
              <a:t>Acts 18:8</a:t>
            </a:r>
            <a:endParaRPr lang="en-US" sz="1800" b="1" dirty="0"/>
          </a:p>
          <a:p>
            <a:pPr marL="609600" indent="-609600">
              <a:buFont typeface="Wingdings" pitchFamily="2" charset="2"/>
              <a:buAutoNum type="arabicPeriod"/>
            </a:pPr>
            <a:r>
              <a:rPr lang="en-US" sz="3600" b="1" dirty="0"/>
              <a:t>Believe in Jesus Christ,  </a:t>
            </a:r>
            <a:r>
              <a:rPr lang="en-US" b="1" dirty="0"/>
              <a:t>Rom.1:16</a:t>
            </a:r>
            <a:endParaRPr lang="en-US" sz="1000" b="1" dirty="0"/>
          </a:p>
          <a:p>
            <a:pPr marL="609600" indent="-609600">
              <a:buFont typeface="Wingdings" pitchFamily="2" charset="2"/>
              <a:buAutoNum type="arabicPeriod"/>
            </a:pPr>
            <a:r>
              <a:rPr lang="en-US" sz="3600" b="1" dirty="0"/>
              <a:t>Repent and Turn to God</a:t>
            </a:r>
            <a:r>
              <a:rPr lang="en-US" b="1" dirty="0"/>
              <a:t>, Acts 17:30</a:t>
            </a:r>
            <a:endParaRPr lang="en-US" sz="2800" b="1" dirty="0"/>
          </a:p>
          <a:p>
            <a:pPr marL="609600" indent="-609600">
              <a:buFont typeface="Wingdings" pitchFamily="2" charset="2"/>
              <a:buAutoNum type="arabicPeriod"/>
            </a:pPr>
            <a:r>
              <a:rPr lang="en-US" sz="3600" b="1" dirty="0"/>
              <a:t>Confess Jesus Before Men</a:t>
            </a:r>
            <a:r>
              <a:rPr lang="en-US" b="1" dirty="0"/>
              <a:t>,  Matt.10:32</a:t>
            </a:r>
            <a:endParaRPr lang="en-US" sz="2800" b="1" dirty="0"/>
          </a:p>
          <a:p>
            <a:pPr marL="609600" indent="-609600">
              <a:buFont typeface="Wingdings" pitchFamily="2" charset="2"/>
              <a:buAutoNum type="arabicPeriod"/>
            </a:pPr>
            <a:r>
              <a:rPr lang="en-US" sz="3600" b="1" dirty="0"/>
              <a:t>Baptized Into Christ, </a:t>
            </a:r>
            <a:r>
              <a:rPr lang="en-US" b="1" dirty="0"/>
              <a:t>Gal.3:26-27</a:t>
            </a:r>
          </a:p>
          <a:p>
            <a:pPr marL="609600" indent="-609600">
              <a:buFont typeface="Wingdings" pitchFamily="2" charset="2"/>
              <a:buNone/>
            </a:pPr>
            <a:r>
              <a:rPr lang="en-US" sz="2000" b="1" dirty="0"/>
              <a:t>            -----------------------------</a:t>
            </a:r>
          </a:p>
          <a:p>
            <a:pPr marL="609600" indent="-609600">
              <a:buFont typeface="Wingdings" pitchFamily="2" charset="2"/>
              <a:buChar char="Ø"/>
            </a:pPr>
            <a:r>
              <a:rPr lang="en-US" sz="3600" b="1" dirty="0">
                <a:solidFill>
                  <a:schemeClr val="tx2">
                    <a:lumMod val="75000"/>
                  </a:schemeClr>
                </a:solidFill>
              </a:rPr>
              <a:t>Grow And Be Faithful</a:t>
            </a:r>
            <a:r>
              <a:rPr lang="en-US" sz="4000" b="1" dirty="0">
                <a:solidFill>
                  <a:schemeClr val="tx2">
                    <a:lumMod val="75000"/>
                  </a:schemeClr>
                </a:solidFill>
              </a:rPr>
              <a:t>, </a:t>
            </a:r>
            <a:r>
              <a:rPr lang="en-US" b="1" dirty="0">
                <a:solidFill>
                  <a:schemeClr val="tx2">
                    <a:lumMod val="75000"/>
                  </a:schemeClr>
                </a:solidFill>
              </a:rPr>
              <a:t>Matt.10:22</a:t>
            </a:r>
          </a:p>
          <a:p>
            <a:pPr marL="609600" indent="-609600">
              <a:buFont typeface="Wingdings" pitchFamily="2" charset="2"/>
              <a:buChar char="Ø"/>
            </a:pPr>
            <a:r>
              <a:rPr lang="en-US" sz="3600" b="1" dirty="0">
                <a:solidFill>
                  <a:schemeClr val="tx2">
                    <a:lumMod val="75000"/>
                  </a:schemeClr>
                </a:solidFill>
              </a:rPr>
              <a:t>If Err As a Christian</a:t>
            </a:r>
            <a:r>
              <a:rPr lang="en-US" b="1" dirty="0">
                <a:solidFill>
                  <a:schemeClr val="tx2">
                    <a:lumMod val="75000"/>
                  </a:schemeClr>
                </a:solidFill>
              </a:rPr>
              <a:t>: </a:t>
            </a:r>
            <a:r>
              <a:rPr lang="en-US" sz="3600" b="1" dirty="0">
                <a:solidFill>
                  <a:schemeClr val="tx2">
                    <a:lumMod val="75000"/>
                  </a:schemeClr>
                </a:solidFill>
              </a:rPr>
              <a:t>Repent and Pray God</a:t>
            </a:r>
            <a:r>
              <a:rPr lang="en-US" b="1" dirty="0">
                <a:solidFill>
                  <a:schemeClr val="tx2">
                    <a:lumMod val="75000"/>
                  </a:schemeClr>
                </a:solidFill>
              </a:rPr>
              <a:t> Acts 8:22</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slide(fromBottom)">
                                      <p:cBhvr>
                                        <p:cTn id="7" dur="500"/>
                                        <p:tgtEl>
                                          <p:spTgt spid="8194"/>
                                        </p:tgtEl>
                                      </p:cBhvr>
                                    </p:animEffect>
                                  </p:childTnLst>
                                </p:cTn>
                              </p:par>
                            </p:childTnLst>
                          </p:cTn>
                        </p:par>
                        <p:par>
                          <p:cTn id="8" fill="hold">
                            <p:stCondLst>
                              <p:cond delay="500"/>
                            </p:stCondLst>
                            <p:childTnLst>
                              <p:par>
                                <p:cTn id="9" presetID="15" presetClass="entr" presetSubtype="0" fill="hold" grpId="0" nodeType="afterEffect">
                                  <p:stCondLst>
                                    <p:cond delay="1500"/>
                                  </p:stCondLst>
                                  <p:childTnLst>
                                    <p:set>
                                      <p:cBhvr>
                                        <p:cTn id="10" dur="1" fill="hold">
                                          <p:stCondLst>
                                            <p:cond delay="0"/>
                                          </p:stCondLst>
                                        </p:cTn>
                                        <p:tgtEl>
                                          <p:spTgt spid="8195">
                                            <p:txEl>
                                              <p:pRg st="0" end="0"/>
                                            </p:txEl>
                                          </p:spTgt>
                                        </p:tgtEl>
                                        <p:attrNameLst>
                                          <p:attrName>style.visibility</p:attrName>
                                        </p:attrNameLst>
                                      </p:cBhvr>
                                      <p:to>
                                        <p:strVal val="visible"/>
                                      </p:to>
                                    </p:set>
                                    <p:anim calcmode="lin" valueType="num">
                                      <p:cBhvr>
                                        <p:cTn id="11" dur="1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81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1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3000"/>
                            </p:stCondLst>
                            <p:childTnLst>
                              <p:par>
                                <p:cTn id="16" presetID="15" presetClass="entr" presetSubtype="0" fill="hold" grpId="0" nodeType="afterEffect">
                                  <p:stCondLst>
                                    <p:cond delay="1500"/>
                                  </p:stCondLst>
                                  <p:childTnLst>
                                    <p:set>
                                      <p:cBhvr>
                                        <p:cTn id="17" dur="1" fill="hold">
                                          <p:stCondLst>
                                            <p:cond delay="0"/>
                                          </p:stCondLst>
                                        </p:cTn>
                                        <p:tgtEl>
                                          <p:spTgt spid="8195">
                                            <p:txEl>
                                              <p:pRg st="1" end="1"/>
                                            </p:txEl>
                                          </p:spTgt>
                                        </p:tgtEl>
                                        <p:attrNameLst>
                                          <p:attrName>style.visibility</p:attrName>
                                        </p:attrNameLst>
                                      </p:cBhvr>
                                      <p:to>
                                        <p:strVal val="visible"/>
                                      </p:to>
                                    </p:set>
                                    <p:anim calcmode="lin" valueType="num">
                                      <p:cBhvr>
                                        <p:cTn id="18" dur="10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8195">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819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819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5500"/>
                            </p:stCondLst>
                            <p:childTnLst>
                              <p:par>
                                <p:cTn id="23" presetID="15" presetClass="entr" presetSubtype="0" fill="hold" grpId="0" nodeType="afterEffect">
                                  <p:stCondLst>
                                    <p:cond delay="150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p:cTn id="25" dur="10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8195">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819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819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8000"/>
                            </p:stCondLst>
                            <p:childTnLst>
                              <p:par>
                                <p:cTn id="30" presetID="15" presetClass="entr" presetSubtype="0" fill="hold" grpId="0" nodeType="afterEffect">
                                  <p:stCondLst>
                                    <p:cond delay="1500"/>
                                  </p:stCondLst>
                                  <p:childTnLst>
                                    <p:set>
                                      <p:cBhvr>
                                        <p:cTn id="31" dur="1" fill="hold">
                                          <p:stCondLst>
                                            <p:cond delay="0"/>
                                          </p:stCondLst>
                                        </p:cTn>
                                        <p:tgtEl>
                                          <p:spTgt spid="8195">
                                            <p:txEl>
                                              <p:pRg st="3" end="3"/>
                                            </p:txEl>
                                          </p:spTgt>
                                        </p:tgtEl>
                                        <p:attrNameLst>
                                          <p:attrName>style.visibility</p:attrName>
                                        </p:attrNameLst>
                                      </p:cBhvr>
                                      <p:to>
                                        <p:strVal val="visible"/>
                                      </p:to>
                                    </p:set>
                                    <p:anim calcmode="lin" valueType="num">
                                      <p:cBhvr>
                                        <p:cTn id="32" dur="10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8195">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81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81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10500"/>
                            </p:stCondLst>
                            <p:childTnLst>
                              <p:par>
                                <p:cTn id="37" presetID="15" presetClass="entr" presetSubtype="0" fill="hold" grpId="0" nodeType="afterEffect">
                                  <p:stCondLst>
                                    <p:cond delay="1500"/>
                                  </p:stCondLst>
                                  <p:childTnLst>
                                    <p:set>
                                      <p:cBhvr>
                                        <p:cTn id="38" dur="1" fill="hold">
                                          <p:stCondLst>
                                            <p:cond delay="0"/>
                                          </p:stCondLst>
                                        </p:cTn>
                                        <p:tgtEl>
                                          <p:spTgt spid="8195">
                                            <p:txEl>
                                              <p:pRg st="4" end="4"/>
                                            </p:txEl>
                                          </p:spTgt>
                                        </p:tgtEl>
                                        <p:attrNameLst>
                                          <p:attrName>style.visibility</p:attrName>
                                        </p:attrNameLst>
                                      </p:cBhvr>
                                      <p:to>
                                        <p:strVal val="visible"/>
                                      </p:to>
                                    </p:set>
                                    <p:anim calcmode="lin" valueType="num">
                                      <p:cBhvr>
                                        <p:cTn id="39" dur="10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819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819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819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13000"/>
                            </p:stCondLst>
                            <p:childTnLst>
                              <p:par>
                                <p:cTn id="44" presetID="15" presetClass="entr" presetSubtype="0" fill="hold" grpId="0" nodeType="afterEffect">
                                  <p:stCondLst>
                                    <p:cond delay="1500"/>
                                  </p:stCondLst>
                                  <p:childTnLst>
                                    <p:set>
                                      <p:cBhvr>
                                        <p:cTn id="45" dur="1" fill="hold">
                                          <p:stCondLst>
                                            <p:cond delay="0"/>
                                          </p:stCondLst>
                                        </p:cTn>
                                        <p:tgtEl>
                                          <p:spTgt spid="8195">
                                            <p:txEl>
                                              <p:pRg st="5" end="5"/>
                                            </p:txEl>
                                          </p:spTgt>
                                        </p:tgtEl>
                                        <p:attrNameLst>
                                          <p:attrName>style.visibility</p:attrName>
                                        </p:attrNameLst>
                                      </p:cBhvr>
                                      <p:to>
                                        <p:strVal val="visible"/>
                                      </p:to>
                                    </p:set>
                                    <p:anim calcmode="lin" valueType="num">
                                      <p:cBhvr>
                                        <p:cTn id="46" dur="10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8195">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819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819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grpId="0" nodeType="clickEffect">
                                  <p:stCondLst>
                                    <p:cond delay="0"/>
                                  </p:stCondLst>
                                  <p:childTnLst>
                                    <p:set>
                                      <p:cBhvr>
                                        <p:cTn id="53" dur="1" fill="hold">
                                          <p:stCondLst>
                                            <p:cond delay="0"/>
                                          </p:stCondLst>
                                        </p:cTn>
                                        <p:tgtEl>
                                          <p:spTgt spid="8195">
                                            <p:txEl>
                                              <p:pRg st="6" end="6"/>
                                            </p:txEl>
                                          </p:spTgt>
                                        </p:tgtEl>
                                        <p:attrNameLst>
                                          <p:attrName>style.visibility</p:attrName>
                                        </p:attrNameLst>
                                      </p:cBhvr>
                                      <p:to>
                                        <p:strVal val="visible"/>
                                      </p:to>
                                    </p:set>
                                    <p:anim calcmode="lin" valueType="num">
                                      <p:cBhvr>
                                        <p:cTn id="54" dur="10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55" dur="1000" fill="hold"/>
                                        <p:tgtEl>
                                          <p:spTgt spid="8195">
                                            <p:txEl>
                                              <p:pRg st="6" end="6"/>
                                            </p:txEl>
                                          </p:spTgt>
                                        </p:tgtEl>
                                        <p:attrNameLst>
                                          <p:attrName>ppt_h</p:attrName>
                                        </p:attrNameLst>
                                      </p:cBhvr>
                                      <p:tavLst>
                                        <p:tav tm="0">
                                          <p:val>
                                            <p:fltVal val="0"/>
                                          </p:val>
                                        </p:tav>
                                        <p:tav tm="100000">
                                          <p:val>
                                            <p:strVal val="#ppt_h"/>
                                          </p:val>
                                        </p:tav>
                                      </p:tavLst>
                                    </p:anim>
                                    <p:anim calcmode="lin" valueType="num">
                                      <p:cBhvr>
                                        <p:cTn id="56" dur="1000" fill="hold"/>
                                        <p:tgtEl>
                                          <p:spTgt spid="819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819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58" fill="hold">
                            <p:stCondLst>
                              <p:cond delay="1000"/>
                            </p:stCondLst>
                            <p:childTnLst>
                              <p:par>
                                <p:cTn id="59" presetID="15" presetClass="entr" presetSubtype="0" fill="hold" grpId="0" nodeType="afterEffect">
                                  <p:stCondLst>
                                    <p:cond delay="1500"/>
                                  </p:stCondLst>
                                  <p:childTnLst>
                                    <p:set>
                                      <p:cBhvr>
                                        <p:cTn id="60" dur="1" fill="hold">
                                          <p:stCondLst>
                                            <p:cond delay="0"/>
                                          </p:stCondLst>
                                        </p:cTn>
                                        <p:tgtEl>
                                          <p:spTgt spid="8195">
                                            <p:txEl>
                                              <p:pRg st="7" end="7"/>
                                            </p:txEl>
                                          </p:spTgt>
                                        </p:tgtEl>
                                        <p:attrNameLst>
                                          <p:attrName>style.visibility</p:attrName>
                                        </p:attrNameLst>
                                      </p:cBhvr>
                                      <p:to>
                                        <p:strVal val="visible"/>
                                      </p:to>
                                    </p:set>
                                    <p:anim calcmode="lin" valueType="num">
                                      <p:cBhvr>
                                        <p:cTn id="61" dur="10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62" dur="1000" fill="hold"/>
                                        <p:tgtEl>
                                          <p:spTgt spid="8195">
                                            <p:txEl>
                                              <p:pRg st="7" end="7"/>
                                            </p:txEl>
                                          </p:spTgt>
                                        </p:tgtEl>
                                        <p:attrNameLst>
                                          <p:attrName>ppt_h</p:attrName>
                                        </p:attrNameLst>
                                      </p:cBhvr>
                                      <p:tavLst>
                                        <p:tav tm="0">
                                          <p:val>
                                            <p:fltVal val="0"/>
                                          </p:val>
                                        </p:tav>
                                        <p:tav tm="100000">
                                          <p:val>
                                            <p:strVal val="#ppt_h"/>
                                          </p:val>
                                        </p:tav>
                                      </p:tavLst>
                                    </p:anim>
                                    <p:anim calcmode="lin" valueType="num">
                                      <p:cBhvr>
                                        <p:cTn id="63" dur="1000" fill="hold"/>
                                        <p:tgtEl>
                                          <p:spTgt spid="8195">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8195">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uiExpand="1" build="p" autoUpdateAnimBg="0" advAuto="10000"/>
    </p:bldLst>
  </p:timing>
</p:sld>
</file>

<file path=ppt/theme/theme1.xml><?xml version="1.0" encoding="utf-8"?>
<a:theme xmlns:a="http://schemas.openxmlformats.org/drawingml/2006/main" name="1_White Template with yellow-magenta Segoe">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yellow-magenta Segoe</Template>
  <TotalTime>465</TotalTime>
  <Words>677</Words>
  <Application>Microsoft Office PowerPoint</Application>
  <PresentationFormat>On-screen Show (4:3)</PresentationFormat>
  <Paragraphs>79</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1_White Template with yellow-magenta Segoe</vt:lpstr>
      <vt:lpstr>White with Courier font for code slides</vt:lpstr>
      <vt:lpstr>“The Fellowship of the Ministering to the Saints”</vt:lpstr>
      <vt:lpstr>The Bitter Problems of the First Century</vt:lpstr>
      <vt:lpstr>God Allows Problems to Come</vt:lpstr>
      <vt:lpstr>Some Reason on 2 Cor.9:13</vt:lpstr>
      <vt:lpstr>Some Reason on 2 Cor.9:13</vt:lpstr>
      <vt:lpstr>Some Reason on 2 Cor.9:13</vt:lpstr>
      <vt:lpstr>Some Reason on 2 Cor.9:13</vt:lpstr>
      <vt:lpstr>How To Gain Fellowship in Christ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Fellowship Of The Ministering To The Saints</dc:title>
  <dc:creator>Danny McKibben</dc:creator>
  <cp:keywords/>
  <cp:lastModifiedBy>Providence</cp:lastModifiedBy>
  <cp:revision>38</cp:revision>
  <dcterms:created xsi:type="dcterms:W3CDTF">2013-04-27T21:07:36Z</dcterms:created>
  <dcterms:modified xsi:type="dcterms:W3CDTF">2013-04-28T16:06:18Z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