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3" r:id="rId3"/>
    <p:sldId id="264" r:id="rId4"/>
    <p:sldId id="265" r:id="rId5"/>
    <p:sldId id="266" r:id="rId6"/>
    <p:sldId id="267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6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DD2AF-9498-4A29-A534-A11BCEB68BEC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1A46E7-C9C3-46BA-BB0D-02A1EEB4A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388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FFA001-096B-41B5-920F-CD63EF19D89F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8CABA-8A9A-4155-BA20-6228F0DD6FDB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6CAEA-146F-4450-B2F3-C67406296B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8CABA-8A9A-4155-BA20-6228F0DD6FDB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6CAEA-146F-4450-B2F3-C67406296B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8CABA-8A9A-4155-BA20-6228F0DD6FDB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6CAEA-146F-4450-B2F3-C67406296B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8CABA-8A9A-4155-BA20-6228F0DD6FDB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6CAEA-146F-4450-B2F3-C67406296B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8CABA-8A9A-4155-BA20-6228F0DD6FDB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6CAEA-146F-4450-B2F3-C67406296B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8CABA-8A9A-4155-BA20-6228F0DD6FDB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6CAEA-146F-4450-B2F3-C67406296B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8CABA-8A9A-4155-BA20-6228F0DD6FDB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6CAEA-146F-4450-B2F3-C67406296B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8CABA-8A9A-4155-BA20-6228F0DD6FDB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6CAEA-146F-4450-B2F3-C67406296B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8CABA-8A9A-4155-BA20-6228F0DD6FDB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6CAEA-146F-4450-B2F3-C67406296B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8CABA-8A9A-4155-BA20-6228F0DD6FDB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6CAEA-146F-4450-B2F3-C67406296B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8CABA-8A9A-4155-BA20-6228F0DD6FDB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0E6CAEA-146F-4450-B2F3-C67406296B8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vortex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038CABA-8A9A-4155-BA20-6228F0DD6FDB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0E6CAEA-146F-4450-B2F3-C67406296B8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3000">
        <p14:vortex dir="r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295400"/>
          </a:xfrm>
        </p:spPr>
        <p:txBody>
          <a:bodyPr>
            <a:normAutofit/>
          </a:bodyPr>
          <a:lstStyle/>
          <a:p>
            <a:pPr algn="ctr"/>
            <a:r>
              <a:rPr lang="en-US" sz="8000" dirty="0" smtClean="0"/>
              <a:t>Forbearance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A Lovely Quality</a:t>
            </a:r>
          </a:p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Eph.4:1-3, Col.3:10-15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0288"/>
            <a:ext cx="8229600" cy="896112"/>
          </a:xfrm>
        </p:spPr>
        <p:txBody>
          <a:bodyPr/>
          <a:lstStyle/>
          <a:p>
            <a:pPr algn="ctr"/>
            <a:r>
              <a:rPr lang="en-US" b="1" dirty="0" smtClean="0"/>
              <a:t>Define Forbearance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686800" cy="47244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To hold oneself up against, that is, (figuratively) : put up with - bear with endure, forbear, suffer. </a:t>
            </a:r>
          </a:p>
          <a:p>
            <a:r>
              <a:rPr lang="en-US" sz="3200" b="1" dirty="0" smtClean="0"/>
              <a:t>1) To hold up.  2) To hold one’s self erect and firm.  3) To sustain, to bear, to endure.</a:t>
            </a:r>
          </a:p>
          <a:p>
            <a:r>
              <a:rPr lang="en-US" sz="3200" b="1" dirty="0" smtClean="0"/>
              <a:t>“Holding yourselves back from one another.”  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RWP</a:t>
            </a:r>
          </a:p>
          <a:p>
            <a:r>
              <a:rPr lang="en-US" sz="3200" b="1" dirty="0" smtClean="0"/>
              <a:t>“putting up with one another in love;”  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BBE</a:t>
            </a:r>
          </a:p>
          <a:p>
            <a:endParaRPr lang="en-US" sz="3200" b="1" i="1" dirty="0" smtClean="0"/>
          </a:p>
          <a:p>
            <a:endParaRPr lang="en-US" sz="32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72312"/>
          </a:xfrm>
        </p:spPr>
        <p:txBody>
          <a:bodyPr/>
          <a:lstStyle/>
          <a:p>
            <a:pPr algn="ctr"/>
            <a:r>
              <a:rPr lang="en-US" b="1" dirty="0" smtClean="0"/>
              <a:t>Areas That Can Annoy Us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600200" y="1524000"/>
            <a:ext cx="7086600" cy="5334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Long Prayers</a:t>
            </a:r>
          </a:p>
          <a:p>
            <a:r>
              <a:rPr lang="en-US" sz="2800" dirty="0" smtClean="0"/>
              <a:t>10 Minute Break</a:t>
            </a:r>
          </a:p>
          <a:p>
            <a:r>
              <a:rPr lang="en-US" sz="2800" dirty="0" smtClean="0"/>
              <a:t>Invitation Too Long</a:t>
            </a:r>
          </a:p>
          <a:p>
            <a:r>
              <a:rPr lang="en-US" sz="2800" dirty="0" smtClean="0"/>
              <a:t>Kids Making Noise, Being Busy</a:t>
            </a:r>
          </a:p>
          <a:p>
            <a:r>
              <a:rPr lang="en-US" sz="2800" dirty="0" smtClean="0"/>
              <a:t>Heating &amp; Cooling</a:t>
            </a:r>
          </a:p>
          <a:p>
            <a:r>
              <a:rPr lang="en-US" sz="2800" dirty="0" smtClean="0"/>
              <a:t>Mess Up a Song</a:t>
            </a:r>
          </a:p>
          <a:p>
            <a:r>
              <a:rPr lang="en-US" sz="2800" dirty="0" smtClean="0"/>
              <a:t>Sermon Way Too Long</a:t>
            </a:r>
          </a:p>
          <a:p>
            <a:r>
              <a:rPr lang="en-US" sz="2800" dirty="0" smtClean="0"/>
              <a:t>Hearing Problems</a:t>
            </a:r>
          </a:p>
          <a:p>
            <a:r>
              <a:rPr lang="en-US" sz="2800" dirty="0" smtClean="0"/>
              <a:t>Wearing Loud Perfume</a:t>
            </a:r>
          </a:p>
          <a:p>
            <a:r>
              <a:rPr lang="en-US" sz="2800" dirty="0" smtClean="0"/>
              <a:t>Can’t See Board / Screen</a:t>
            </a:r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Acting Without Forbearance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1676400"/>
            <a:ext cx="8915400" cy="4648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Grumbling and Murmuring</a:t>
            </a:r>
          </a:p>
          <a:p>
            <a:r>
              <a:rPr lang="en-US" sz="2800" dirty="0" smtClean="0"/>
              <a:t>Snickering </a:t>
            </a:r>
          </a:p>
          <a:p>
            <a:r>
              <a:rPr lang="en-US" sz="2800" dirty="0" smtClean="0"/>
              <a:t>Disparaging Remarks</a:t>
            </a:r>
          </a:p>
          <a:p>
            <a:r>
              <a:rPr lang="en-US" sz="2800" dirty="0" smtClean="0"/>
              <a:t>Saying Insensitive Things </a:t>
            </a:r>
          </a:p>
          <a:p>
            <a:r>
              <a:rPr lang="en-US" sz="2800" dirty="0" smtClean="0"/>
              <a:t>Disruptive Looks, 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Ezk.3:8-9</a:t>
            </a:r>
          </a:p>
          <a:p>
            <a:r>
              <a:rPr lang="en-US" sz="2800" dirty="0" smtClean="0"/>
              <a:t>Heckling - To try to embarrass and annoy (someone speaking or performing in public) by questions, gibes, or objections; badger.</a:t>
            </a:r>
          </a:p>
          <a:p>
            <a:r>
              <a:rPr lang="en-US" sz="2800" dirty="0" smtClean="0"/>
              <a:t>Gibes - To make taunting, heckling, or jeering remarks.</a:t>
            </a:r>
          </a:p>
          <a:p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80288"/>
            <a:ext cx="8763000" cy="8961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Resulting Effect - Lack of Forbearance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382000" cy="385572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Hurt Peoples Feelings – </a:t>
            </a:r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</a:rPr>
              <a:t>Pr.18:19</a:t>
            </a:r>
          </a:p>
          <a:p>
            <a:r>
              <a:rPr lang="en-US" sz="3600" dirty="0" smtClean="0"/>
              <a:t>Bad Influence on Children</a:t>
            </a:r>
          </a:p>
          <a:p>
            <a:r>
              <a:rPr lang="en-US" sz="3600" dirty="0" smtClean="0"/>
              <a:t>Create Disturbance</a:t>
            </a:r>
          </a:p>
          <a:p>
            <a:r>
              <a:rPr lang="en-US" sz="3600" dirty="0" smtClean="0"/>
              <a:t>Disruptive To Decorum, 1 Cor.14:40</a:t>
            </a:r>
            <a:endParaRPr lang="en-US" sz="3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6096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>Practicing Forbearance - Being Constructive, Helpful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9067800" cy="5334000"/>
          </a:xfrm>
        </p:spPr>
        <p:txBody>
          <a:bodyPr>
            <a:noAutofit/>
          </a:bodyPr>
          <a:lstStyle/>
          <a:p>
            <a:r>
              <a:rPr lang="en-US" sz="2900" dirty="0" smtClean="0"/>
              <a:t>Think of the Golden Rule,  </a:t>
            </a:r>
            <a:r>
              <a:rPr lang="en-US" sz="2900" dirty="0" smtClean="0">
                <a:solidFill>
                  <a:schemeClr val="accent4">
                    <a:lumMod val="50000"/>
                  </a:schemeClr>
                </a:solidFill>
              </a:rPr>
              <a:t>Matt.7:12</a:t>
            </a:r>
            <a:r>
              <a:rPr lang="en-US" sz="2900" dirty="0" smtClean="0"/>
              <a:t>    </a:t>
            </a:r>
            <a:r>
              <a:rPr lang="en-US" sz="2900" dirty="0" smtClean="0">
                <a:solidFill>
                  <a:schemeClr val="accent3"/>
                </a:solidFill>
              </a:rPr>
              <a:t>WWJD</a:t>
            </a:r>
          </a:p>
          <a:p>
            <a:r>
              <a:rPr lang="en-US" sz="2900" dirty="0" smtClean="0"/>
              <a:t>Pray About Words I Choose – </a:t>
            </a:r>
            <a:r>
              <a:rPr lang="en-US" sz="2900" dirty="0" smtClean="0">
                <a:solidFill>
                  <a:schemeClr val="accent4">
                    <a:lumMod val="50000"/>
                  </a:schemeClr>
                </a:solidFill>
              </a:rPr>
              <a:t>Neh.2:2-5</a:t>
            </a:r>
          </a:p>
          <a:p>
            <a:r>
              <a:rPr lang="en-US" sz="2900" dirty="0" smtClean="0"/>
              <a:t>Look for a Good Time to Speak, </a:t>
            </a:r>
            <a:r>
              <a:rPr lang="en-US" sz="2900" dirty="0" smtClean="0">
                <a:solidFill>
                  <a:schemeClr val="accent4">
                    <a:lumMod val="50000"/>
                  </a:schemeClr>
                </a:solidFill>
              </a:rPr>
              <a:t>Acts 18:24-26</a:t>
            </a:r>
          </a:p>
          <a:p>
            <a:r>
              <a:rPr lang="en-US" sz="2900" dirty="0" smtClean="0"/>
              <a:t>How Can I Help the Situation? Can I Take Some Responsibility</a:t>
            </a:r>
          </a:p>
          <a:p>
            <a:r>
              <a:rPr lang="en-US" sz="2900" dirty="0" smtClean="0"/>
              <a:t>Maybe Put Things in the Form of a Question</a:t>
            </a:r>
          </a:p>
          <a:p>
            <a:r>
              <a:rPr lang="en-US" sz="2900" dirty="0" smtClean="0"/>
              <a:t>Make Folks Aware of Your Circumstances</a:t>
            </a:r>
          </a:p>
          <a:p>
            <a:r>
              <a:rPr lang="en-US" sz="2900" dirty="0" smtClean="0"/>
              <a:t>Praise and Commend When Good Things are Done</a:t>
            </a:r>
          </a:p>
          <a:p>
            <a:r>
              <a:rPr lang="en-US" sz="2900" dirty="0" smtClean="0"/>
              <a:t>Toughen Our Skin</a:t>
            </a:r>
          </a:p>
          <a:p>
            <a:r>
              <a:rPr lang="en-US" sz="2900" dirty="0" smtClean="0"/>
              <a:t>Reverence and Decorum - Principle of </a:t>
            </a:r>
            <a:r>
              <a:rPr lang="en-US" sz="2900" dirty="0" smtClean="0">
                <a:solidFill>
                  <a:schemeClr val="accent4">
                    <a:lumMod val="50000"/>
                  </a:schemeClr>
                </a:solidFill>
              </a:rPr>
              <a:t>1 Cor.14:40</a:t>
            </a:r>
          </a:p>
          <a:p>
            <a:endParaRPr lang="en-US" sz="2900" dirty="0" smtClean="0"/>
          </a:p>
          <a:p>
            <a:endParaRPr lang="en-US" sz="29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0"/>
            <a:ext cx="8229600" cy="9144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4800" b="1" dirty="0" smtClean="0">
                <a:latin typeface="BauerBodni BlkCn BT" pitchFamily="18" charset="0"/>
              </a:rPr>
              <a:t>The Plan of Salvation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828800"/>
            <a:ext cx="8686800" cy="5029200"/>
          </a:xfrm>
        </p:spPr>
        <p:txBody>
          <a:bodyPr>
            <a:noAutofit/>
          </a:bodyPr>
          <a:lstStyle/>
          <a:p>
            <a:pPr marL="609600" indent="-609600" eaLnBrk="1" hangingPunct="1">
              <a:buClrTx/>
              <a:buSzPct val="73000"/>
              <a:buFont typeface="+mj-lt"/>
              <a:buAutoNum type="arabicPeriod"/>
            </a:pPr>
            <a:r>
              <a:rPr lang="en-US" sz="3000" dirty="0" smtClean="0">
                <a:solidFill>
                  <a:schemeClr val="accent1"/>
                </a:solidFill>
              </a:rPr>
              <a:t>Hear the Gospel of Christ, </a:t>
            </a:r>
            <a:r>
              <a:rPr lang="en-US" sz="3000" dirty="0" smtClean="0">
                <a:solidFill>
                  <a:schemeClr val="accent4"/>
                </a:solidFill>
              </a:rPr>
              <a:t>Rom.10:17</a:t>
            </a:r>
          </a:p>
          <a:p>
            <a:pPr marL="609600" indent="-609600" eaLnBrk="1" hangingPunct="1">
              <a:buClrTx/>
              <a:buSzPct val="73000"/>
              <a:buFont typeface="+mj-lt"/>
              <a:buAutoNum type="arabicPeriod"/>
            </a:pPr>
            <a:r>
              <a:rPr lang="en-US" sz="3000" dirty="0" smtClean="0">
                <a:solidFill>
                  <a:schemeClr val="accent1"/>
                </a:solidFill>
              </a:rPr>
              <a:t>Believe in Jesus Christ, </a:t>
            </a:r>
            <a:r>
              <a:rPr lang="en-US" sz="3000" dirty="0" smtClean="0">
                <a:solidFill>
                  <a:schemeClr val="accent4"/>
                </a:solidFill>
              </a:rPr>
              <a:t>Acts 16:31</a:t>
            </a:r>
          </a:p>
          <a:p>
            <a:pPr marL="609600" indent="-609600" eaLnBrk="1" hangingPunct="1">
              <a:buClrTx/>
              <a:buSzPct val="73000"/>
              <a:buFont typeface="+mj-lt"/>
              <a:buAutoNum type="arabicPeriod"/>
            </a:pPr>
            <a:r>
              <a:rPr lang="en-US" sz="3000" dirty="0" smtClean="0">
                <a:solidFill>
                  <a:schemeClr val="accent1"/>
                </a:solidFill>
              </a:rPr>
              <a:t>Repent and Turn to God,  </a:t>
            </a:r>
            <a:r>
              <a:rPr lang="en-US" sz="3000" dirty="0" smtClean="0">
                <a:solidFill>
                  <a:schemeClr val="accent4"/>
                </a:solidFill>
              </a:rPr>
              <a:t>Luke 13:5</a:t>
            </a:r>
          </a:p>
          <a:p>
            <a:pPr marL="609600" indent="-609600" eaLnBrk="1" hangingPunct="1">
              <a:buClrTx/>
              <a:buSzPct val="73000"/>
              <a:buFont typeface="+mj-lt"/>
              <a:buAutoNum type="arabicPeriod"/>
            </a:pPr>
            <a:r>
              <a:rPr lang="en-US" sz="3000" dirty="0" smtClean="0">
                <a:solidFill>
                  <a:schemeClr val="accent1"/>
                </a:solidFill>
              </a:rPr>
              <a:t>Confess Jesus Before Men,  </a:t>
            </a:r>
            <a:r>
              <a:rPr lang="en-US" sz="3000" dirty="0" smtClean="0">
                <a:solidFill>
                  <a:schemeClr val="accent4"/>
                </a:solidFill>
              </a:rPr>
              <a:t>Acts 8:37</a:t>
            </a:r>
          </a:p>
          <a:p>
            <a:pPr marL="609600" indent="-609600" eaLnBrk="1" hangingPunct="1">
              <a:buClrTx/>
              <a:buSzPct val="73000"/>
              <a:buFont typeface="+mj-lt"/>
              <a:buAutoNum type="arabicPeriod"/>
            </a:pPr>
            <a:r>
              <a:rPr lang="en-US" sz="3000" dirty="0" smtClean="0">
                <a:solidFill>
                  <a:schemeClr val="accent1"/>
                </a:solidFill>
              </a:rPr>
              <a:t>Be Baptized for the Remission of Sins, </a:t>
            </a:r>
            <a:r>
              <a:rPr lang="en-US" sz="3000" dirty="0" smtClean="0">
                <a:solidFill>
                  <a:schemeClr val="accent4"/>
                </a:solidFill>
              </a:rPr>
              <a:t>Ac.2:38</a:t>
            </a:r>
          </a:p>
          <a:p>
            <a:pPr marL="609600" indent="-609600" eaLnBrk="1" hangingPunct="1">
              <a:buClrTx/>
              <a:buNone/>
            </a:pPr>
            <a:r>
              <a:rPr lang="en-US" sz="3000" dirty="0" smtClean="0">
                <a:solidFill>
                  <a:schemeClr val="accent1"/>
                </a:solidFill>
              </a:rPr>
              <a:t>       ---------------------------</a:t>
            </a:r>
          </a:p>
          <a:p>
            <a:pPr marL="609600" indent="-609600" eaLnBrk="1" hangingPunct="1">
              <a:buClrTx/>
              <a:buSzPct val="93000"/>
              <a:buFont typeface="Wingdings" pitchFamily="2" charset="2"/>
              <a:buChar char="Ø"/>
            </a:pPr>
            <a:r>
              <a:rPr lang="en-US" sz="3000" dirty="0" smtClean="0"/>
              <a:t>Be Thou Faithful Unto Death</a:t>
            </a:r>
            <a:r>
              <a:rPr lang="en-US" sz="3000" dirty="0" smtClean="0">
                <a:solidFill>
                  <a:srgbClr val="0070C0"/>
                </a:solidFill>
              </a:rPr>
              <a:t>,  </a:t>
            </a:r>
            <a:r>
              <a:rPr lang="en-US" sz="3000" dirty="0" smtClean="0">
                <a:solidFill>
                  <a:schemeClr val="accent4"/>
                </a:solidFill>
              </a:rPr>
              <a:t>Rev.2:10</a:t>
            </a:r>
          </a:p>
          <a:p>
            <a:pPr marL="609600" indent="-609600" eaLnBrk="1" hangingPunct="1">
              <a:buClrTx/>
              <a:buSzPct val="93000"/>
              <a:buFont typeface="Wingdings" pitchFamily="2" charset="2"/>
              <a:buChar char="Ø"/>
            </a:pPr>
            <a:r>
              <a:rPr lang="en-US" sz="3000" dirty="0" smtClean="0"/>
              <a:t>If Err as a Christian: Repent &amp; Confess, </a:t>
            </a:r>
            <a:r>
              <a:rPr lang="en-US" sz="2800" dirty="0" smtClean="0">
                <a:solidFill>
                  <a:schemeClr val="accent4"/>
                </a:solidFill>
              </a:rPr>
              <a:t>Acts 19:18</a:t>
            </a:r>
            <a:endParaRPr lang="en-US" sz="3000" dirty="0" smtClean="0">
              <a:solidFill>
                <a:schemeClr val="accent4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7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500"/>
                            </p:stCondLst>
                            <p:childTnLst>
                              <p:par>
                                <p:cTn id="23" presetID="17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17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500"/>
                            </p:stCondLst>
                            <p:childTnLst>
                              <p:par>
                                <p:cTn id="37" presetID="17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7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500"/>
                            </p:stCondLst>
                            <p:childTnLst>
                              <p:par>
                                <p:cTn id="51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1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1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1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1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 autoUpdateAnimBg="0"/>
      <p:bldP spid="101379" grpId="0" uiExpand="1" build="p" autoUpdateAnimBg="0" advAuto="800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Bubbles">
      <a:dk1>
        <a:srgbClr val="0C002C"/>
      </a:dk1>
      <a:lt1>
        <a:srgbClr val="FFFFFF"/>
      </a:lt1>
      <a:dk2>
        <a:srgbClr val="236626"/>
      </a:dk2>
      <a:lt2>
        <a:srgbClr val="D7C8FE"/>
      </a:lt2>
      <a:accent1>
        <a:srgbClr val="4203E7"/>
      </a:accent1>
      <a:accent2>
        <a:srgbClr val="842F73"/>
      </a:accent2>
      <a:accent3>
        <a:srgbClr val="7532A8"/>
      </a:accent3>
      <a:accent4>
        <a:srgbClr val="F7A107"/>
      </a:accent4>
      <a:accent5>
        <a:srgbClr val="C86DCF"/>
      </a:accent5>
      <a:accent6>
        <a:srgbClr val="E6B500"/>
      </a:accent6>
      <a:hlink>
        <a:srgbClr val="FFDE66"/>
      </a:hlink>
      <a:folHlink>
        <a:srgbClr val="D490C5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1464</TotalTime>
  <Words>339</Words>
  <Application>Microsoft Office PowerPoint</Application>
  <PresentationFormat>On-screen Show (4:3)</PresentationFormat>
  <Paragraphs>52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Forbearance</vt:lpstr>
      <vt:lpstr>Define Forbearance</vt:lpstr>
      <vt:lpstr>Areas That Can Annoy Us</vt:lpstr>
      <vt:lpstr>Acting Without Forbearance</vt:lpstr>
      <vt:lpstr>Resulting Effect - Lack of Forbearance</vt:lpstr>
      <vt:lpstr>Practicing Forbearance - Being Constructive, Helpful</vt:lpstr>
      <vt:lpstr>The Plan of Salvation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Forbearance</dc:title>
  <dc:creator>Danny McKibben</dc:creator>
  <cp:lastModifiedBy>Providence</cp:lastModifiedBy>
  <cp:revision>68</cp:revision>
  <dcterms:created xsi:type="dcterms:W3CDTF">2013-03-30T15:26:42Z</dcterms:created>
  <dcterms:modified xsi:type="dcterms:W3CDTF">2013-03-31T23:11:36Z</dcterms:modified>
</cp:coreProperties>
</file>