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672" r:id="rId3"/>
  </p:sldMasterIdLst>
  <p:notesMasterIdLst>
    <p:notesMasterId r:id="rId15"/>
  </p:notesMasterIdLst>
  <p:sldIdLst>
    <p:sldId id="258" r:id="rId4"/>
    <p:sldId id="259" r:id="rId5"/>
    <p:sldId id="257" r:id="rId6"/>
    <p:sldId id="264" r:id="rId7"/>
    <p:sldId id="265" r:id="rId8"/>
    <p:sldId id="266" r:id="rId9"/>
    <p:sldId id="267" r:id="rId10"/>
    <p:sldId id="262" r:id="rId11"/>
    <p:sldId id="260" r:id="rId12"/>
    <p:sldId id="261" r:id="rId13"/>
    <p:sldId id="26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66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5D3906-519B-4643-9A52-1065A43CD4E3}" type="datetimeFigureOut">
              <a:rPr lang="en-US" smtClean="0"/>
              <a:pPr/>
              <a:t>3/17/2013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AFD237-ABCA-4CB5-B510-150C676172B6}" type="slidenum">
              <a:rPr lang="en-US" smtClean="0"/>
              <a:pPr/>
              <a:t>‹#›</a:t>
            </a:fld>
            <a:endParaRPr lang="en-US"/>
          </a:p>
        </p:txBody>
      </p:sp>
    </p:spTree>
    <p:extLst>
      <p:ext uri="{BB962C8B-B14F-4D97-AF65-F5344CB8AC3E}">
        <p14:creationId xmlns:p14="http://schemas.microsoft.com/office/powerpoint/2010/main" val="2096635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4461DD-318B-490A-82AB-5E3611C5B4B1}"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3/17/2013 8:45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D4036E-4AE2-415D-8404-AC371A2BDD92}" type="slidenum">
              <a:rPr lang="en-US"/>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72EC06-820F-4D50-9223-25E8AAC43F42}" type="slidenum">
              <a:rPr lang="en-US" smtClean="0"/>
              <a:pPr/>
              <a:t>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E1A3CD-96A0-4227-9C82-464551CFEB5E}"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Lst>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05000" y="101025"/>
            <a:ext cx="5257800" cy="584775"/>
          </a:xfrm>
          <a:prstGeom prst="rect">
            <a:avLst/>
          </a:prstGeom>
          <a:noFill/>
        </p:spPr>
        <p:txBody>
          <a:bodyPr wrap="square" rtlCol="0">
            <a:spAutoFit/>
          </a:bodyPr>
          <a:lstStyle/>
          <a:p>
            <a:pPr algn="ctr"/>
            <a:r>
              <a:rPr lang="en-US" sz="3200" b="1" dirty="0" smtClean="0">
                <a:solidFill>
                  <a:schemeClr val="tx2"/>
                </a:solidFill>
              </a:rPr>
              <a:t>Welcome To Our Services</a:t>
            </a:r>
            <a:endParaRPr lang="en-US" sz="3200" b="1" dirty="0">
              <a:solidFill>
                <a:schemeClr val="tx2"/>
              </a:solidFill>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subTitle" idx="1"/>
          </p:nvPr>
        </p:nvSpPr>
        <p:spPr>
          <a:xfrm>
            <a:off x="533400" y="1676400"/>
            <a:ext cx="8229600" cy="4724400"/>
          </a:xfrm>
        </p:spPr>
        <p:txBody>
          <a:bodyPr>
            <a:noAutofit/>
          </a:bodyPr>
          <a:lstStyle/>
          <a:p>
            <a:pPr algn="l"/>
            <a:r>
              <a:rPr lang="en-US" sz="4000" cap="none" dirty="0" smtClean="0">
                <a:solidFill>
                  <a:schemeClr val="tx1"/>
                </a:solidFill>
              </a:rPr>
              <a:t>“Now concerning the collection for the saints, as I have given order to the churches of Galatia, even so do ye.   </a:t>
            </a:r>
          </a:p>
          <a:p>
            <a:pPr algn="l"/>
            <a:r>
              <a:rPr lang="en-US" sz="4000" cap="none" dirty="0" smtClean="0">
                <a:solidFill>
                  <a:schemeClr val="tx1"/>
                </a:solidFill>
              </a:rPr>
              <a:t>Upon the first day of the week let every one of you lay by him in store, as God hath prospered him, that there be no gatherings when </a:t>
            </a:r>
            <a:r>
              <a:rPr lang="en-US" sz="4000" dirty="0">
                <a:solidFill>
                  <a:schemeClr val="tx1"/>
                </a:solidFill>
              </a:rPr>
              <a:t>I</a:t>
            </a:r>
            <a:r>
              <a:rPr lang="en-US" sz="4000" cap="none" dirty="0" smtClean="0">
                <a:solidFill>
                  <a:schemeClr val="tx1"/>
                </a:solidFill>
              </a:rPr>
              <a:t> come.”    </a:t>
            </a:r>
            <a:r>
              <a:rPr lang="en-US" sz="3200" cap="none" dirty="0" smtClean="0">
                <a:solidFill>
                  <a:schemeClr val="accent5"/>
                </a:solidFill>
              </a:rPr>
              <a:t>1 Cor.16:1-2</a:t>
            </a:r>
            <a:endParaRPr lang="en-US" sz="3200" cap="none" dirty="0">
              <a:solidFill>
                <a:schemeClr val="accent5"/>
              </a:solidFill>
            </a:endParaRPr>
          </a:p>
        </p:txBody>
      </p:sp>
      <p:sp>
        <p:nvSpPr>
          <p:cNvPr id="18435" name="Rectangle 3"/>
          <p:cNvSpPr>
            <a:spLocks noGrp="1" noChangeArrowheads="1"/>
          </p:cNvSpPr>
          <p:nvPr>
            <p:ph type="ctrTitle"/>
          </p:nvPr>
        </p:nvSpPr>
        <p:spPr>
          <a:xfrm>
            <a:off x="1295400" y="609600"/>
            <a:ext cx="6629400" cy="914400"/>
          </a:xfrm>
        </p:spPr>
        <p:txBody>
          <a:bodyPr>
            <a:noAutofit/>
          </a:bodyPr>
          <a:lstStyle/>
          <a:p>
            <a:pPr algn="ctr"/>
            <a:r>
              <a:rPr lang="en-US" sz="6000" dirty="0">
                <a:solidFill>
                  <a:schemeClr val="tx2"/>
                </a:solidFill>
                <a:effectLst>
                  <a:outerShdw blurRad="38100" dist="38100" dir="2700000" algn="tl">
                    <a:srgbClr val="000000">
                      <a:alpha val="43137"/>
                    </a:srgbClr>
                  </a:outerShdw>
                </a:effectLst>
                <a:latin typeface="Jester" pitchFamily="2" charset="0"/>
              </a:rPr>
              <a:t>The Collection</a:t>
            </a: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dissolve">
                                      <p:cBhvr>
                                        <p:cTn id="7" dur="500"/>
                                        <p:tgtEl>
                                          <p:spTgt spid="18435">
                                            <p:txEl>
                                              <p:pRg st="0" end="0"/>
                                            </p:txEl>
                                          </p:spTgt>
                                        </p:tgtEl>
                                      </p:cBhvr>
                                    </p:animEffect>
                                  </p:childTnLst>
                                </p:cTn>
                              </p:par>
                            </p:childTnLst>
                          </p:cTn>
                        </p:par>
                        <p:par>
                          <p:cTn id="8" fill="hold">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18434">
                                            <p:txEl>
                                              <p:pRg st="0" end="0"/>
                                            </p:txEl>
                                          </p:spTgt>
                                        </p:tgtEl>
                                        <p:attrNameLst>
                                          <p:attrName>style.visibility</p:attrName>
                                        </p:attrNameLst>
                                      </p:cBhvr>
                                      <p:to>
                                        <p:strVal val="visible"/>
                                      </p:to>
                                    </p:set>
                                    <p:animEffect transition="in" filter="wipe(up)">
                                      <p:cBhvr>
                                        <p:cTn id="11" dur="500"/>
                                        <p:tgtEl>
                                          <p:spTgt spid="18434">
                                            <p:txEl>
                                              <p:pRg st="0" end="0"/>
                                            </p:txEl>
                                          </p:spTgt>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8434">
                                            <p:txEl>
                                              <p:pRg st="1" end="1"/>
                                            </p:txEl>
                                          </p:spTgt>
                                        </p:tgtEl>
                                        <p:attrNameLst>
                                          <p:attrName>style.visibility</p:attrName>
                                        </p:attrNameLst>
                                      </p:cBhvr>
                                      <p:to>
                                        <p:strVal val="visible"/>
                                      </p:to>
                                    </p:set>
                                    <p:animEffect transition="in" filter="wipe(up)">
                                      <p:cBhvr>
                                        <p:cTn id="15" dur="500"/>
                                        <p:tgtEl>
                                          <p:spTgt spid="184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autoUpdateAnimBg="0" advAuto="1000"/>
      <p:bldP spid="18435" grpId="0" build="p" autoUpdateAnimBg="0" advAuto="100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019800" y="152400"/>
            <a:ext cx="2667000" cy="1200329"/>
          </a:xfrm>
          <a:prstGeom prst="rect">
            <a:avLst/>
          </a:prstGeom>
          <a:noFill/>
        </p:spPr>
        <p:txBody>
          <a:bodyPr wrap="square" rtlCol="0">
            <a:spAutoFit/>
          </a:bodyPr>
          <a:lstStyle/>
          <a:p>
            <a:pPr algn="ctr"/>
            <a:r>
              <a:rPr lang="en-US" sz="3600" b="1" dirty="0" smtClean="0">
                <a:solidFill>
                  <a:schemeClr val="bg2">
                    <a:lumMod val="75000"/>
                  </a:schemeClr>
                </a:solidFill>
              </a:rPr>
              <a:t>Thanks For Coming</a:t>
            </a:r>
            <a:endParaRPr lang="en-US" sz="3600" b="1" dirty="0">
              <a:solidFill>
                <a:schemeClr val="bg2">
                  <a:lumMod val="7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200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20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2000"/>
                                        <p:tgtEl>
                                          <p:spTgt spid="2"/>
                                        </p:tgtEl>
                                        <p:attrNameLst>
                                          <p:attrName>fillcolor</p:attrName>
                                        </p:attrNameLst>
                                      </p:cBhvr>
                                      <p:tavLst>
                                        <p:tav tm="0">
                                          <p:val>
                                            <p:clrVal>
                                              <a:schemeClr val="accent2"/>
                                            </p:clrVal>
                                          </p:val>
                                        </p:tav>
                                        <p:tav tm="50000">
                                          <p:val>
                                            <p:clrVal>
                                              <a:schemeClr val="hlink"/>
                                            </p:clrVal>
                                          </p:val>
                                        </p:tav>
                                      </p:tavLst>
                                    </p:anim>
                                    <p:set>
                                      <p:cBhvr>
                                        <p:cTn id="9" dur="200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457200"/>
            <a:ext cx="8458200" cy="762000"/>
          </a:xfrm>
        </p:spPr>
        <p:txBody>
          <a:bodyPr>
            <a:noAutofit/>
          </a:bodyPr>
          <a:lstStyle/>
          <a:p>
            <a:pPr algn="ctr"/>
            <a:r>
              <a:rPr lang="en-US" sz="6000" cap="none" dirty="0" smtClean="0">
                <a:solidFill>
                  <a:schemeClr val="accent5"/>
                </a:solidFill>
                <a:effectLst/>
                <a:latin typeface="Forte" pitchFamily="66" charset="0"/>
              </a:rPr>
              <a:t>Let Us Worship In Song</a:t>
            </a:r>
            <a:endParaRPr lang="en-US" sz="6000" cap="none" dirty="0">
              <a:solidFill>
                <a:schemeClr val="accent5"/>
              </a:solidFill>
              <a:effectLst/>
              <a:latin typeface="Forte" pitchFamily="66" charset="0"/>
            </a:endParaRPr>
          </a:p>
        </p:txBody>
      </p:sp>
      <p:sp>
        <p:nvSpPr>
          <p:cNvPr id="8195" name="Rectangle 3"/>
          <p:cNvSpPr>
            <a:spLocks noGrp="1" noChangeArrowheads="1"/>
          </p:cNvSpPr>
          <p:nvPr>
            <p:ph type="body" idx="1"/>
          </p:nvPr>
        </p:nvSpPr>
        <p:spPr>
          <a:xfrm>
            <a:off x="304800" y="1752600"/>
            <a:ext cx="8610600" cy="4572000"/>
          </a:xfrm>
        </p:spPr>
        <p:txBody>
          <a:bodyPr>
            <a:normAutofit/>
          </a:bodyPr>
          <a:lstStyle/>
          <a:p>
            <a:r>
              <a:rPr lang="en-US" sz="4000" b="1" dirty="0">
                <a:solidFill>
                  <a:schemeClr val="tx1">
                    <a:lumMod val="95000"/>
                    <a:lumOff val="5000"/>
                  </a:schemeClr>
                </a:solidFill>
                <a:latin typeface="Caslon Bd BT" pitchFamily="18" charset="0"/>
              </a:rPr>
              <a:t>Song Leader – </a:t>
            </a:r>
            <a:r>
              <a:rPr lang="en-US" sz="4000" b="1" dirty="0" smtClean="0">
                <a:solidFill>
                  <a:schemeClr val="tx1">
                    <a:lumMod val="95000"/>
                    <a:lumOff val="5000"/>
                  </a:schemeClr>
                </a:solidFill>
                <a:latin typeface="Caslon Bd BT" pitchFamily="18" charset="0"/>
              </a:rPr>
              <a:t>Andy Powell</a:t>
            </a:r>
            <a:endParaRPr lang="en-US" sz="4000" b="1" dirty="0">
              <a:solidFill>
                <a:schemeClr val="tx1">
                  <a:lumMod val="95000"/>
                  <a:lumOff val="5000"/>
                </a:schemeClr>
              </a:solidFill>
              <a:latin typeface="Caslon Bd BT" pitchFamily="18" charset="0"/>
            </a:endParaRPr>
          </a:p>
          <a:p>
            <a:pPr>
              <a:buSzPct val="90000"/>
              <a:buFont typeface="Wingdings" pitchFamily="2" charset="2"/>
              <a:buChar char="&amp;"/>
            </a:pPr>
            <a:r>
              <a:rPr lang="en-US" sz="4000" b="1" dirty="0">
                <a:solidFill>
                  <a:schemeClr val="tx2">
                    <a:lumMod val="75000"/>
                  </a:schemeClr>
                </a:solidFill>
                <a:latin typeface="Caslon Bd BT" pitchFamily="18" charset="0"/>
              </a:rPr>
              <a:t> First Song #  </a:t>
            </a:r>
            <a:r>
              <a:rPr lang="en-US" sz="4000" b="1" dirty="0" smtClean="0">
                <a:solidFill>
                  <a:schemeClr val="tx2">
                    <a:lumMod val="75000"/>
                  </a:schemeClr>
                </a:solidFill>
                <a:latin typeface="Caslon Bd BT" pitchFamily="18" charset="0"/>
              </a:rPr>
              <a:t>68</a:t>
            </a:r>
            <a:endParaRPr lang="en-US" sz="4000" b="1" dirty="0">
              <a:solidFill>
                <a:schemeClr val="tx2">
                  <a:lumMod val="75000"/>
                </a:schemeClr>
              </a:solidFill>
              <a:latin typeface="Caslon Bd BT" pitchFamily="18" charset="0"/>
            </a:endParaRPr>
          </a:p>
          <a:p>
            <a:pPr>
              <a:buSzPct val="90000"/>
              <a:buFont typeface="Wingdings" pitchFamily="2" charset="2"/>
              <a:buChar char="&amp;"/>
            </a:pPr>
            <a:r>
              <a:rPr lang="en-US" sz="4000" b="1" dirty="0">
                <a:solidFill>
                  <a:schemeClr val="tx2">
                    <a:lumMod val="75000"/>
                  </a:schemeClr>
                </a:solidFill>
                <a:latin typeface="Caslon Bd BT" pitchFamily="18" charset="0"/>
              </a:rPr>
              <a:t> Second </a:t>
            </a:r>
            <a:r>
              <a:rPr lang="en-US" sz="4000" b="1" dirty="0" smtClean="0">
                <a:solidFill>
                  <a:schemeClr val="tx2">
                    <a:lumMod val="75000"/>
                  </a:schemeClr>
                </a:solidFill>
                <a:latin typeface="Caslon Bd BT" pitchFamily="18" charset="0"/>
              </a:rPr>
              <a:t>Hymn </a:t>
            </a:r>
            <a:r>
              <a:rPr lang="en-US" sz="4000" b="1" dirty="0" smtClean="0">
                <a:solidFill>
                  <a:schemeClr val="tx2">
                    <a:lumMod val="75000"/>
                  </a:schemeClr>
                </a:solidFill>
                <a:latin typeface="Caslon Bd BT" pitchFamily="18" charset="0"/>
              </a:rPr>
              <a:t># 47  </a:t>
            </a:r>
            <a:endParaRPr lang="en-US" sz="4000" b="1" dirty="0">
              <a:solidFill>
                <a:schemeClr val="tx2">
                  <a:lumMod val="75000"/>
                </a:schemeClr>
              </a:solidFill>
              <a:latin typeface="Caslon Bd BT" pitchFamily="18" charset="0"/>
            </a:endParaRPr>
          </a:p>
          <a:p>
            <a:r>
              <a:rPr lang="en-US" sz="4000" b="1" dirty="0">
                <a:solidFill>
                  <a:schemeClr val="tx1">
                    <a:lumMod val="95000"/>
                    <a:lumOff val="5000"/>
                  </a:schemeClr>
                </a:solidFill>
                <a:latin typeface="Caslon Bd BT" pitchFamily="18" charset="0"/>
              </a:rPr>
              <a:t>Opening Prayer – </a:t>
            </a:r>
            <a:r>
              <a:rPr lang="en-US" sz="4000" b="1" dirty="0" smtClean="0">
                <a:solidFill>
                  <a:schemeClr val="tx1">
                    <a:lumMod val="95000"/>
                    <a:lumOff val="5000"/>
                  </a:schemeClr>
                </a:solidFill>
                <a:latin typeface="Caslon Bd BT" pitchFamily="18" charset="0"/>
              </a:rPr>
              <a:t>Clinton Thompson</a:t>
            </a:r>
            <a:endParaRPr lang="en-US" sz="4000" b="1" dirty="0">
              <a:solidFill>
                <a:schemeClr val="tx1">
                  <a:lumMod val="95000"/>
                  <a:lumOff val="5000"/>
                </a:schemeClr>
              </a:solidFill>
              <a:latin typeface="Caslon Bd BT" pitchFamily="18" charset="0"/>
            </a:endParaRPr>
          </a:p>
          <a:p>
            <a:pPr>
              <a:buSzPct val="90000"/>
              <a:buFont typeface="Wingdings" pitchFamily="2" charset="2"/>
              <a:buChar char="&amp;"/>
            </a:pPr>
            <a:r>
              <a:rPr lang="en-US" sz="4000" b="1" dirty="0">
                <a:solidFill>
                  <a:schemeClr val="tx2">
                    <a:lumMod val="75000"/>
                  </a:schemeClr>
                </a:solidFill>
                <a:latin typeface="Caslon Bd BT" pitchFamily="18" charset="0"/>
              </a:rPr>
              <a:t> Song Before </a:t>
            </a:r>
            <a:r>
              <a:rPr lang="en-US" sz="4000" b="1" dirty="0" smtClean="0">
                <a:solidFill>
                  <a:schemeClr val="tx2">
                    <a:lumMod val="75000"/>
                  </a:schemeClr>
                </a:solidFill>
                <a:latin typeface="Caslon Bd BT" pitchFamily="18" charset="0"/>
              </a:rPr>
              <a:t>The Lesson </a:t>
            </a:r>
            <a:r>
              <a:rPr lang="en-US" sz="4000" b="1" dirty="0" smtClean="0">
                <a:solidFill>
                  <a:schemeClr val="tx2">
                    <a:lumMod val="75000"/>
                  </a:schemeClr>
                </a:solidFill>
                <a:latin typeface="Caslon Bd BT" pitchFamily="18" charset="0"/>
              </a:rPr>
              <a:t># 245  </a:t>
            </a:r>
            <a:endParaRPr lang="en-US" sz="4000" b="1" dirty="0">
              <a:solidFill>
                <a:schemeClr val="tx2">
                  <a:lumMod val="75000"/>
                </a:schemeClr>
              </a:solidFill>
              <a:latin typeface="Caslon Bd BT" pitchFamily="18" charset="0"/>
            </a:endParaRPr>
          </a:p>
          <a:p>
            <a:pPr>
              <a:buSzPct val="90000"/>
              <a:buFont typeface="Wingdings" pitchFamily="2" charset="2"/>
              <a:buChar char="&amp;"/>
            </a:pPr>
            <a:r>
              <a:rPr lang="en-US" sz="4000" b="1" dirty="0">
                <a:solidFill>
                  <a:schemeClr val="tx2">
                    <a:lumMod val="75000"/>
                  </a:schemeClr>
                </a:solidFill>
                <a:latin typeface="Caslon Bd BT" pitchFamily="18" charset="0"/>
              </a:rPr>
              <a:t> Invitation </a:t>
            </a:r>
            <a:r>
              <a:rPr lang="en-US" sz="4000" b="1" dirty="0" smtClean="0">
                <a:solidFill>
                  <a:schemeClr val="tx2">
                    <a:lumMod val="75000"/>
                  </a:schemeClr>
                </a:solidFill>
                <a:latin typeface="Caslon Bd BT" pitchFamily="18" charset="0"/>
              </a:rPr>
              <a:t>Hymn </a:t>
            </a:r>
            <a:r>
              <a:rPr lang="en-US" sz="4000" b="1" dirty="0">
                <a:solidFill>
                  <a:schemeClr val="tx2">
                    <a:lumMod val="75000"/>
                  </a:schemeClr>
                </a:solidFill>
                <a:latin typeface="Caslon Bd BT" pitchFamily="18" charset="0"/>
              </a:rPr>
              <a:t># </a:t>
            </a:r>
            <a:r>
              <a:rPr lang="en-US" sz="4000" b="1" dirty="0" smtClean="0">
                <a:solidFill>
                  <a:schemeClr val="tx2">
                    <a:lumMod val="75000"/>
                  </a:schemeClr>
                </a:solidFill>
                <a:latin typeface="Caslon Bd BT" pitchFamily="18" charset="0"/>
              </a:rPr>
              <a:t>347</a:t>
            </a:r>
            <a:endParaRPr lang="en-US" sz="4000" b="1" dirty="0" smtClean="0">
              <a:solidFill>
                <a:schemeClr val="tx2">
                  <a:lumMod val="75000"/>
                </a:schemeClr>
              </a:solidFill>
              <a:latin typeface="Caslon Bd BT"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1000"/>
                                  </p:stCondLst>
                                  <p:iterate type="lt">
                                    <p:tmPct val="10000"/>
                                  </p:iterate>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anim calcmode="lin" valueType="num">
                                      <p:cBhvr>
                                        <p:cTn id="8" dur="2000" fill="hold"/>
                                        <p:tgtEl>
                                          <p:spTgt spid="8194"/>
                                        </p:tgtEl>
                                        <p:attrNameLst>
                                          <p:attrName>ppt_x</p:attrName>
                                        </p:attrNameLst>
                                      </p:cBhvr>
                                      <p:tavLst>
                                        <p:tav tm="0">
                                          <p:val>
                                            <p:strVal val="#ppt_x-.1"/>
                                          </p:val>
                                        </p:tav>
                                        <p:tav tm="100000">
                                          <p:val>
                                            <p:strVal val="#ppt_x"/>
                                          </p:val>
                                        </p:tav>
                                      </p:tavLst>
                                    </p:anim>
                                    <p:anim calcmode="lin" valueType="num">
                                      <p:cBhvr>
                                        <p:cTn id="9" dur="2000" fill="hold"/>
                                        <p:tgtEl>
                                          <p:spTgt spid="8194"/>
                                        </p:tgtEl>
                                        <p:attrNameLst>
                                          <p:attrName>ppt_y</p:attrName>
                                        </p:attrNameLst>
                                      </p:cBhvr>
                                      <p:tavLst>
                                        <p:tav tm="0">
                                          <p:val>
                                            <p:strVal val="#ppt_y"/>
                                          </p:val>
                                        </p:tav>
                                        <p:tav tm="100000">
                                          <p:val>
                                            <p:strVal val="#ppt_y"/>
                                          </p:val>
                                        </p:tav>
                                      </p:tavLst>
                                    </p:anim>
                                  </p:childTnLst>
                                </p:cTn>
                              </p:par>
                            </p:childTnLst>
                          </p:cTn>
                        </p:par>
                        <p:par>
                          <p:cTn id="10" fill="hold">
                            <p:stCondLst>
                              <p:cond delay="6400"/>
                            </p:stCondLst>
                            <p:childTnLst>
                              <p:par>
                                <p:cTn id="11" presetID="22" presetClass="entr" presetSubtype="8" fill="hold" grpId="0" nodeType="afterEffect">
                                  <p:stCondLst>
                                    <p:cond delay="1000"/>
                                  </p:stCondLst>
                                  <p:childTnLst>
                                    <p:set>
                                      <p:cBhvr>
                                        <p:cTn id="12" dur="1" fill="hold">
                                          <p:stCondLst>
                                            <p:cond delay="0"/>
                                          </p:stCondLst>
                                        </p:cTn>
                                        <p:tgtEl>
                                          <p:spTgt spid="8195">
                                            <p:txEl>
                                              <p:pRg st="0" end="0"/>
                                            </p:txEl>
                                          </p:spTgt>
                                        </p:tgtEl>
                                        <p:attrNameLst>
                                          <p:attrName>style.visibility</p:attrName>
                                        </p:attrNameLst>
                                      </p:cBhvr>
                                      <p:to>
                                        <p:strVal val="visible"/>
                                      </p:to>
                                    </p:set>
                                    <p:animEffect transition="in" filter="wipe(left)">
                                      <p:cBhvr>
                                        <p:cTn id="13" dur="2000"/>
                                        <p:tgtEl>
                                          <p:spTgt spid="8195">
                                            <p:txEl>
                                              <p:pRg st="0" end="0"/>
                                            </p:txEl>
                                          </p:spTgt>
                                        </p:tgtEl>
                                      </p:cBhvr>
                                    </p:animEffect>
                                  </p:childTnLst>
                                </p:cTn>
                              </p:par>
                            </p:childTnLst>
                          </p:cTn>
                        </p:par>
                        <p:par>
                          <p:cTn id="14" fill="hold">
                            <p:stCondLst>
                              <p:cond delay="9400"/>
                            </p:stCondLst>
                            <p:childTnLst>
                              <p:par>
                                <p:cTn id="15" presetID="22" presetClass="entr" presetSubtype="8" fill="hold" grpId="0" nodeType="afterEffect">
                                  <p:stCondLst>
                                    <p:cond delay="1000"/>
                                  </p:stCondLst>
                                  <p:childTnLst>
                                    <p:set>
                                      <p:cBhvr>
                                        <p:cTn id="16" dur="1" fill="hold">
                                          <p:stCondLst>
                                            <p:cond delay="0"/>
                                          </p:stCondLst>
                                        </p:cTn>
                                        <p:tgtEl>
                                          <p:spTgt spid="8195">
                                            <p:txEl>
                                              <p:pRg st="1" end="1"/>
                                            </p:txEl>
                                          </p:spTgt>
                                        </p:tgtEl>
                                        <p:attrNameLst>
                                          <p:attrName>style.visibility</p:attrName>
                                        </p:attrNameLst>
                                      </p:cBhvr>
                                      <p:to>
                                        <p:strVal val="visible"/>
                                      </p:to>
                                    </p:set>
                                    <p:animEffect transition="in" filter="wipe(left)">
                                      <p:cBhvr>
                                        <p:cTn id="17" dur="2000"/>
                                        <p:tgtEl>
                                          <p:spTgt spid="8195">
                                            <p:txEl>
                                              <p:pRg st="1" end="1"/>
                                            </p:txEl>
                                          </p:spTgt>
                                        </p:tgtEl>
                                      </p:cBhvr>
                                    </p:animEffect>
                                  </p:childTnLst>
                                </p:cTn>
                              </p:par>
                            </p:childTnLst>
                          </p:cTn>
                        </p:par>
                        <p:par>
                          <p:cTn id="18" fill="hold">
                            <p:stCondLst>
                              <p:cond delay="12400"/>
                            </p:stCondLst>
                            <p:childTnLst>
                              <p:par>
                                <p:cTn id="19" presetID="22" presetClass="entr" presetSubtype="8" fill="hold" grpId="0" nodeType="afterEffect">
                                  <p:stCondLst>
                                    <p:cond delay="1000"/>
                                  </p:stCondLst>
                                  <p:childTnLst>
                                    <p:set>
                                      <p:cBhvr>
                                        <p:cTn id="20" dur="1" fill="hold">
                                          <p:stCondLst>
                                            <p:cond delay="0"/>
                                          </p:stCondLst>
                                        </p:cTn>
                                        <p:tgtEl>
                                          <p:spTgt spid="8195">
                                            <p:txEl>
                                              <p:pRg st="2" end="2"/>
                                            </p:txEl>
                                          </p:spTgt>
                                        </p:tgtEl>
                                        <p:attrNameLst>
                                          <p:attrName>style.visibility</p:attrName>
                                        </p:attrNameLst>
                                      </p:cBhvr>
                                      <p:to>
                                        <p:strVal val="visible"/>
                                      </p:to>
                                    </p:set>
                                    <p:animEffect transition="in" filter="wipe(left)">
                                      <p:cBhvr>
                                        <p:cTn id="21" dur="2000"/>
                                        <p:tgtEl>
                                          <p:spTgt spid="8195">
                                            <p:txEl>
                                              <p:pRg st="2" end="2"/>
                                            </p:txEl>
                                          </p:spTgt>
                                        </p:tgtEl>
                                      </p:cBhvr>
                                    </p:animEffect>
                                  </p:childTnLst>
                                </p:cTn>
                              </p:par>
                            </p:childTnLst>
                          </p:cTn>
                        </p:par>
                        <p:par>
                          <p:cTn id="22" fill="hold">
                            <p:stCondLst>
                              <p:cond delay="15400"/>
                            </p:stCondLst>
                            <p:childTnLst>
                              <p:par>
                                <p:cTn id="23" presetID="22" presetClass="entr" presetSubtype="8" fill="hold" grpId="0" nodeType="afterEffect">
                                  <p:stCondLst>
                                    <p:cond delay="1000"/>
                                  </p:stCondLst>
                                  <p:childTnLst>
                                    <p:set>
                                      <p:cBhvr>
                                        <p:cTn id="24" dur="1" fill="hold">
                                          <p:stCondLst>
                                            <p:cond delay="0"/>
                                          </p:stCondLst>
                                        </p:cTn>
                                        <p:tgtEl>
                                          <p:spTgt spid="8195">
                                            <p:txEl>
                                              <p:pRg st="3" end="3"/>
                                            </p:txEl>
                                          </p:spTgt>
                                        </p:tgtEl>
                                        <p:attrNameLst>
                                          <p:attrName>style.visibility</p:attrName>
                                        </p:attrNameLst>
                                      </p:cBhvr>
                                      <p:to>
                                        <p:strVal val="visible"/>
                                      </p:to>
                                    </p:set>
                                    <p:animEffect transition="in" filter="wipe(left)">
                                      <p:cBhvr>
                                        <p:cTn id="25" dur="2000"/>
                                        <p:tgtEl>
                                          <p:spTgt spid="8195">
                                            <p:txEl>
                                              <p:pRg st="3" end="3"/>
                                            </p:txEl>
                                          </p:spTgt>
                                        </p:tgtEl>
                                      </p:cBhvr>
                                    </p:animEffect>
                                  </p:childTnLst>
                                </p:cTn>
                              </p:par>
                            </p:childTnLst>
                          </p:cTn>
                        </p:par>
                        <p:par>
                          <p:cTn id="26" fill="hold">
                            <p:stCondLst>
                              <p:cond delay="18400"/>
                            </p:stCondLst>
                            <p:childTnLst>
                              <p:par>
                                <p:cTn id="27" presetID="22" presetClass="entr" presetSubtype="8" fill="hold" grpId="0" nodeType="afterEffect">
                                  <p:stCondLst>
                                    <p:cond delay="1000"/>
                                  </p:stCondLst>
                                  <p:childTnLst>
                                    <p:set>
                                      <p:cBhvr>
                                        <p:cTn id="28" dur="1" fill="hold">
                                          <p:stCondLst>
                                            <p:cond delay="0"/>
                                          </p:stCondLst>
                                        </p:cTn>
                                        <p:tgtEl>
                                          <p:spTgt spid="8195">
                                            <p:txEl>
                                              <p:pRg st="4" end="4"/>
                                            </p:txEl>
                                          </p:spTgt>
                                        </p:tgtEl>
                                        <p:attrNameLst>
                                          <p:attrName>style.visibility</p:attrName>
                                        </p:attrNameLst>
                                      </p:cBhvr>
                                      <p:to>
                                        <p:strVal val="visible"/>
                                      </p:to>
                                    </p:set>
                                    <p:animEffect transition="in" filter="wipe(left)">
                                      <p:cBhvr>
                                        <p:cTn id="29" dur="2000"/>
                                        <p:tgtEl>
                                          <p:spTgt spid="8195">
                                            <p:txEl>
                                              <p:pRg st="4" end="4"/>
                                            </p:txEl>
                                          </p:spTgt>
                                        </p:tgtEl>
                                      </p:cBhvr>
                                    </p:animEffect>
                                  </p:childTnLst>
                                </p:cTn>
                              </p:par>
                            </p:childTnLst>
                          </p:cTn>
                        </p:par>
                        <p:par>
                          <p:cTn id="30" fill="hold">
                            <p:stCondLst>
                              <p:cond delay="21400"/>
                            </p:stCondLst>
                            <p:childTnLst>
                              <p:par>
                                <p:cTn id="31" presetID="22" presetClass="entr" presetSubtype="8" fill="hold" grpId="0" nodeType="afterEffect">
                                  <p:stCondLst>
                                    <p:cond delay="1000"/>
                                  </p:stCondLst>
                                  <p:childTnLst>
                                    <p:set>
                                      <p:cBhvr>
                                        <p:cTn id="32" dur="1" fill="hold">
                                          <p:stCondLst>
                                            <p:cond delay="0"/>
                                          </p:stCondLst>
                                        </p:cTn>
                                        <p:tgtEl>
                                          <p:spTgt spid="8195">
                                            <p:txEl>
                                              <p:pRg st="5" end="5"/>
                                            </p:txEl>
                                          </p:spTgt>
                                        </p:tgtEl>
                                        <p:attrNameLst>
                                          <p:attrName>style.visibility</p:attrName>
                                        </p:attrNameLst>
                                      </p:cBhvr>
                                      <p:to>
                                        <p:strVal val="visible"/>
                                      </p:to>
                                    </p:set>
                                    <p:animEffect transition="in" filter="wipe(left)">
                                      <p:cBhvr>
                                        <p:cTn id="33" dur="2000"/>
                                        <p:tgtEl>
                                          <p:spTgt spid="8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build="p" autoUpdateAnimBg="0" advAuto="300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1650" y="1676400"/>
            <a:ext cx="8108950" cy="1523495"/>
          </a:xfrm>
        </p:spPr>
        <p:txBody>
          <a:bodyPr/>
          <a:lstStyle/>
          <a:p>
            <a:pPr algn="ctr"/>
            <a:r>
              <a:rPr lang="en-US" sz="6600" dirty="0" smtClean="0"/>
              <a:t>Who Needs a Physician?</a:t>
            </a:r>
            <a:endParaRPr lang="en-US" sz="6600" dirty="0"/>
          </a:p>
        </p:txBody>
      </p:sp>
      <p:sp>
        <p:nvSpPr>
          <p:cNvPr id="3" name="Subtitle 2"/>
          <p:cNvSpPr>
            <a:spLocks noGrp="1"/>
          </p:cNvSpPr>
          <p:nvPr>
            <p:ph type="subTitle" idx="1"/>
          </p:nvPr>
        </p:nvSpPr>
        <p:spPr>
          <a:xfrm>
            <a:off x="609600" y="3276600"/>
            <a:ext cx="7681913" cy="1370012"/>
          </a:xfrm>
        </p:spPr>
        <p:txBody>
          <a:bodyPr/>
          <a:lstStyle/>
          <a:p>
            <a:pPr algn="ctr"/>
            <a:r>
              <a:rPr lang="en-US" sz="4800" dirty="0" smtClean="0">
                <a:solidFill>
                  <a:schemeClr val="tx2"/>
                </a:solidFill>
              </a:rPr>
              <a:t>Matt.9:9-13</a:t>
            </a:r>
            <a:endParaRPr lang="en-US" sz="4800" dirty="0">
              <a:solidFill>
                <a:schemeClr val="tx2"/>
              </a:solidFill>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
                                        </p:tgtEl>
                                        <p:attrNameLst>
                                          <p:attrName>style.visibility</p:attrName>
                                        </p:attrNameLst>
                                      </p:cBhvr>
                                      <p:to>
                                        <p:strVal val="visible"/>
                                      </p:to>
                                    </p:set>
                                    <p:anim calcmode="discrete" valueType="clr">
                                      <p:cBhvr override="childStyle">
                                        <p:cTn id="14" dur="20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5" dur="2000"/>
                                        <p:tgtEl>
                                          <p:spTgt spid="2"/>
                                        </p:tgtEl>
                                        <p:attrNameLst>
                                          <p:attrName>fillcolor</p:attrName>
                                        </p:attrNameLst>
                                      </p:cBhvr>
                                      <p:tavLst>
                                        <p:tav tm="0">
                                          <p:val>
                                            <p:clrVal>
                                              <a:schemeClr val="accent2"/>
                                            </p:clrVal>
                                          </p:val>
                                        </p:tav>
                                        <p:tav tm="50000">
                                          <p:val>
                                            <p:clrVal>
                                              <a:schemeClr val="hlink"/>
                                            </p:clrVal>
                                          </p:val>
                                        </p:tav>
                                      </p:tavLst>
                                    </p:anim>
                                    <p:set>
                                      <p:cBhvr>
                                        <p:cTn id="16" dur="200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76200"/>
            <a:ext cx="4800600" cy="664797"/>
          </a:xfrm>
        </p:spPr>
        <p:txBody>
          <a:bodyPr/>
          <a:lstStyle/>
          <a:p>
            <a:pPr algn="ctr"/>
            <a:r>
              <a:rPr lang="en-US" dirty="0" smtClean="0"/>
              <a:t>Background</a:t>
            </a:r>
            <a:endParaRPr lang="en-US" dirty="0"/>
          </a:p>
        </p:txBody>
      </p:sp>
      <p:sp>
        <p:nvSpPr>
          <p:cNvPr id="6" name="Text Placeholder 5"/>
          <p:cNvSpPr>
            <a:spLocks noGrp="1"/>
          </p:cNvSpPr>
          <p:nvPr>
            <p:ph type="body" sz="quarter" idx="10"/>
          </p:nvPr>
        </p:nvSpPr>
        <p:spPr>
          <a:xfrm>
            <a:off x="0" y="762000"/>
            <a:ext cx="8991600" cy="5946243"/>
          </a:xfrm>
        </p:spPr>
        <p:txBody>
          <a:bodyPr/>
          <a:lstStyle/>
          <a:p>
            <a:r>
              <a:rPr lang="en-US" sz="2800" dirty="0" smtClean="0"/>
              <a:t>Matthew is Called</a:t>
            </a:r>
          </a:p>
          <a:p>
            <a:r>
              <a:rPr lang="en-US" sz="2800" dirty="0" smtClean="0"/>
              <a:t>“Receipt of custom”</a:t>
            </a:r>
          </a:p>
          <a:p>
            <a:r>
              <a:rPr lang="en-US" sz="2800" dirty="0" smtClean="0"/>
              <a:t>The tax booth </a:t>
            </a:r>
            <a:r>
              <a:rPr lang="en-US" sz="2800" dirty="0" smtClean="0">
                <a:solidFill>
                  <a:schemeClr val="tx2"/>
                </a:solidFill>
              </a:rPr>
              <a:t>ESV</a:t>
            </a:r>
            <a:r>
              <a:rPr lang="en-US" sz="2800" dirty="0" smtClean="0"/>
              <a:t>, the place where taxes were taken </a:t>
            </a:r>
            <a:r>
              <a:rPr lang="en-US" sz="2800" dirty="0" smtClean="0">
                <a:solidFill>
                  <a:schemeClr val="tx2"/>
                </a:solidFill>
              </a:rPr>
              <a:t>BBE</a:t>
            </a:r>
            <a:r>
              <a:rPr lang="en-US" sz="2800" dirty="0" smtClean="0"/>
              <a:t>, the place of toll </a:t>
            </a:r>
            <a:r>
              <a:rPr lang="en-US" sz="2800" dirty="0" smtClean="0">
                <a:solidFill>
                  <a:schemeClr val="tx2"/>
                </a:solidFill>
              </a:rPr>
              <a:t>ASV</a:t>
            </a:r>
            <a:r>
              <a:rPr lang="en-US" sz="2800" dirty="0" smtClean="0"/>
              <a:t>, toll booth </a:t>
            </a:r>
            <a:r>
              <a:rPr lang="en-US" sz="2800" dirty="0" smtClean="0">
                <a:solidFill>
                  <a:schemeClr val="tx2"/>
                </a:solidFill>
              </a:rPr>
              <a:t>VWS</a:t>
            </a:r>
          </a:p>
          <a:p>
            <a:r>
              <a:rPr lang="en-US" sz="2800" dirty="0" smtClean="0"/>
              <a:t>Publicans - tax collectors </a:t>
            </a:r>
            <a:r>
              <a:rPr lang="en-US" sz="2800" dirty="0" smtClean="0">
                <a:solidFill>
                  <a:schemeClr val="tx2"/>
                </a:solidFill>
              </a:rPr>
              <a:t>ESV</a:t>
            </a:r>
            <a:r>
              <a:rPr lang="en-US" sz="2800" dirty="0" smtClean="0"/>
              <a:t>,   A tax farmer, that is, collector of public revenue</a:t>
            </a:r>
          </a:p>
          <a:p>
            <a:r>
              <a:rPr lang="en-US" sz="2800" dirty="0" smtClean="0"/>
              <a:t>A tax gatherer, collector of taxes or tolls, one employed by a publican or farmer general in the collection of taxes. The tax collectors were as a class, detested not only by the Jews, but by other nations also, both on account of their employment and of the harshness, greed, and deception, with which they did their job.</a:t>
            </a:r>
          </a:p>
          <a:p>
            <a:r>
              <a:rPr lang="en-US" sz="2800" dirty="0" smtClean="0"/>
              <a:t>Sat With, </a:t>
            </a:r>
            <a:r>
              <a:rPr lang="en-US" sz="2800" dirty="0" smtClean="0"/>
              <a:t> Ate </a:t>
            </a:r>
            <a:r>
              <a:rPr lang="en-US" sz="2800" dirty="0" smtClean="0"/>
              <a:t>With, </a:t>
            </a:r>
            <a:r>
              <a:rPr lang="en-US" sz="2800" dirty="0" smtClean="0"/>
              <a:t> Talk </a:t>
            </a:r>
            <a:r>
              <a:rPr lang="en-US" sz="2800" dirty="0" smtClean="0"/>
              <a:t>With</a:t>
            </a:r>
          </a:p>
          <a:p>
            <a:r>
              <a:rPr lang="en-US" sz="2800" dirty="0" smtClean="0"/>
              <a:t>“Birds of a Feather Flock together”  Thus Grumble at Him</a:t>
            </a:r>
            <a:endParaRPr lang="en-US" sz="2800" dirty="0"/>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up)">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ipe(up)">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wipe(up)">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wipe(up)">
                                      <p:cBhvr>
                                        <p:cTn id="29" dur="500"/>
                                        <p:tgtEl>
                                          <p:spTgt spid="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wipe(up)">
                                      <p:cBhvr>
                                        <p:cTn id="34" dur="500"/>
                                        <p:tgtEl>
                                          <p:spTgt spid="6">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wipe(up)">
                                      <p:cBhvr>
                                        <p:cTn id="39" dur="500"/>
                                        <p:tgtEl>
                                          <p:spTgt spid="6">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6">
                                            <p:txEl>
                                              <p:pRg st="6" end="6"/>
                                            </p:txEl>
                                          </p:spTgt>
                                        </p:tgtEl>
                                        <p:attrNameLst>
                                          <p:attrName>style.visibility</p:attrName>
                                        </p:attrNameLst>
                                      </p:cBhvr>
                                      <p:to>
                                        <p:strVal val="visible"/>
                                      </p:to>
                                    </p:set>
                                    <p:animEffect transition="in" filter="wipe(up)">
                                      <p:cBhvr>
                                        <p:cTn id="44"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49603"/>
            <a:ext cx="7391400" cy="664797"/>
          </a:xfrm>
        </p:spPr>
        <p:txBody>
          <a:bodyPr/>
          <a:lstStyle/>
          <a:p>
            <a:r>
              <a:rPr lang="en-US" dirty="0" smtClean="0"/>
              <a:t>Who Needs a Physician?</a:t>
            </a:r>
            <a:endParaRPr lang="en-US" dirty="0"/>
          </a:p>
        </p:txBody>
      </p:sp>
      <p:sp>
        <p:nvSpPr>
          <p:cNvPr id="3" name="Text Placeholder 2"/>
          <p:cNvSpPr>
            <a:spLocks noGrp="1"/>
          </p:cNvSpPr>
          <p:nvPr>
            <p:ph type="body" sz="quarter" idx="10"/>
          </p:nvPr>
        </p:nvSpPr>
        <p:spPr>
          <a:xfrm>
            <a:off x="381000" y="1143000"/>
            <a:ext cx="8763000" cy="5410200"/>
          </a:xfrm>
        </p:spPr>
        <p:txBody>
          <a:bodyPr/>
          <a:lstStyle/>
          <a:p>
            <a:r>
              <a:rPr lang="en-US" dirty="0" smtClean="0"/>
              <a:t>Not Those That are “Whole”</a:t>
            </a:r>
          </a:p>
          <a:p>
            <a:r>
              <a:rPr lang="en-US" dirty="0" smtClean="0"/>
              <a:t>To be strong - To be strong in body, to be robust, to be in sound health</a:t>
            </a:r>
          </a:p>
          <a:p>
            <a:r>
              <a:rPr lang="en-US" dirty="0" smtClean="0"/>
              <a:t>Smug Self Righteous Pharisees</a:t>
            </a:r>
          </a:p>
          <a:p>
            <a:r>
              <a:rPr lang="en-US" dirty="0" smtClean="0"/>
              <a:t>Blind to Their Own Sin-Sick Souls</a:t>
            </a:r>
          </a:p>
          <a:p>
            <a:r>
              <a:rPr lang="en-US" dirty="0" smtClean="0"/>
              <a:t>Jn.3:2-3, Luke 18:9-14, 1 Cor.1:26, Rev.3:17-18</a:t>
            </a:r>
          </a:p>
          <a:p>
            <a:r>
              <a:rPr lang="en-US" dirty="0" smtClean="0">
                <a:solidFill>
                  <a:schemeClr val="tx2"/>
                </a:solidFill>
              </a:rPr>
              <a:t>The Sick - Need a Doctor!</a:t>
            </a:r>
          </a:p>
          <a:p>
            <a:r>
              <a:rPr lang="en-US" dirty="0" smtClean="0">
                <a:solidFill>
                  <a:schemeClr val="tx2"/>
                </a:solidFill>
              </a:rPr>
              <a:t>The Church – The Hospital for Sinners</a:t>
            </a:r>
          </a:p>
          <a:p>
            <a:r>
              <a:rPr lang="en-US" dirty="0" smtClean="0">
                <a:solidFill>
                  <a:schemeClr val="tx2"/>
                </a:solidFill>
              </a:rPr>
              <a:t>Called Out of What?  1Pet.2:9-10, Acts 26:16-18</a:t>
            </a:r>
          </a:p>
          <a:p>
            <a:r>
              <a:rPr lang="en-US" dirty="0" smtClean="0">
                <a:solidFill>
                  <a:schemeClr val="tx2"/>
                </a:solidFill>
              </a:rPr>
              <a:t>Rom.5:6-10</a:t>
            </a:r>
            <a:endParaRPr lang="en-US" dirty="0">
              <a:solidFill>
                <a:schemeClr val="tx2"/>
              </a:solidFill>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9" presetClass="entr" presetSubtype="0" accel="10000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9" presetClass="entr" presetSubtype="0" accel="10000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1"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2"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9" presetClass="entr" presetSubtype="0" accel="10000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9"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0"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1"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9" presetClass="entr" presetSubtype="0" accel="100000" fill="hold" grpId="0"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 calcmode="lin" valueType="num">
                                      <p:cBhvr>
                                        <p:cTn id="46"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7"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8"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9"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9" presetClass="entr" presetSubtype="0" accel="100000"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 calcmode="lin" valueType="num">
                                      <p:cBhvr>
                                        <p:cTn id="54" dur="500" fill="hold"/>
                                        <p:tgtEl>
                                          <p:spTgt spid="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5" dur="500" fill="hold"/>
                                        <p:tgtEl>
                                          <p:spTgt spid="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6" dur="500" fill="hold"/>
                                        <p:tgtEl>
                                          <p:spTgt spid="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7"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9" presetClass="entr" presetSubtype="0" accel="100000" fill="hold" grpId="0"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 calcmode="lin" valueType="num">
                                      <p:cBhvr>
                                        <p:cTn id="62" dur="500" fill="hold"/>
                                        <p:tgtEl>
                                          <p:spTgt spid="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3" dur="500" fill="hold"/>
                                        <p:tgtEl>
                                          <p:spTgt spid="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4" dur="500" fill="hold"/>
                                        <p:tgtEl>
                                          <p:spTgt spid="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65"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9" presetClass="entr" presetSubtype="0" accel="100000" fill="hold" grpId="0"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 calcmode="lin" valueType="num">
                                      <p:cBhvr>
                                        <p:cTn id="70" dur="500" fill="hold"/>
                                        <p:tgtEl>
                                          <p:spTgt spid="3">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1" dur="500" fill="hold"/>
                                        <p:tgtEl>
                                          <p:spTgt spid="3">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2" dur="500" fill="hold"/>
                                        <p:tgtEl>
                                          <p:spTgt spid="3">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73"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39" presetClass="entr" presetSubtype="0" accel="100000" fill="hold" grpId="0" nodeType="clickEffect">
                                  <p:stCondLst>
                                    <p:cond delay="0"/>
                                  </p:stCondLst>
                                  <p:childTnLst>
                                    <p:set>
                                      <p:cBhvr>
                                        <p:cTn id="77" dur="1" fill="hold">
                                          <p:stCondLst>
                                            <p:cond delay="0"/>
                                          </p:stCondLst>
                                        </p:cTn>
                                        <p:tgtEl>
                                          <p:spTgt spid="3">
                                            <p:txEl>
                                              <p:pRg st="8" end="8"/>
                                            </p:txEl>
                                          </p:spTgt>
                                        </p:tgtEl>
                                        <p:attrNameLst>
                                          <p:attrName>style.visibility</p:attrName>
                                        </p:attrNameLst>
                                      </p:cBhvr>
                                      <p:to>
                                        <p:strVal val="visible"/>
                                      </p:to>
                                    </p:set>
                                    <p:anim calcmode="lin" valueType="num">
                                      <p:cBhvr>
                                        <p:cTn id="78" dur="500" fill="hold"/>
                                        <p:tgtEl>
                                          <p:spTgt spid="3">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9" dur="500" fill="hold"/>
                                        <p:tgtEl>
                                          <p:spTgt spid="3">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0" dur="500" fill="hold"/>
                                        <p:tgtEl>
                                          <p:spTgt spid="3">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81"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02003"/>
            <a:ext cx="6324600" cy="664797"/>
          </a:xfrm>
        </p:spPr>
        <p:txBody>
          <a:bodyPr/>
          <a:lstStyle/>
          <a:p>
            <a:r>
              <a:rPr lang="en-US" dirty="0" smtClean="0"/>
              <a:t>None  Are “Too” Sick</a:t>
            </a:r>
            <a:endParaRPr lang="en-US" dirty="0"/>
          </a:p>
        </p:txBody>
      </p:sp>
      <p:sp>
        <p:nvSpPr>
          <p:cNvPr id="3" name="Text Placeholder 2"/>
          <p:cNvSpPr>
            <a:spLocks noGrp="1"/>
          </p:cNvSpPr>
          <p:nvPr>
            <p:ph type="body" sz="quarter" idx="10"/>
          </p:nvPr>
        </p:nvSpPr>
        <p:spPr>
          <a:xfrm>
            <a:off x="457200" y="1426083"/>
            <a:ext cx="8534400" cy="4136517"/>
          </a:xfrm>
        </p:spPr>
        <p:txBody>
          <a:bodyPr/>
          <a:lstStyle/>
          <a:p>
            <a:r>
              <a:rPr lang="en-US" dirty="0" smtClean="0"/>
              <a:t>The Samaritan Woman  –  John 4</a:t>
            </a:r>
          </a:p>
          <a:p>
            <a:r>
              <a:rPr lang="en-US" dirty="0" smtClean="0"/>
              <a:t>The Corinthians  –  1 Cor. 6:9-11</a:t>
            </a:r>
          </a:p>
          <a:p>
            <a:r>
              <a:rPr lang="en-US" dirty="0" smtClean="0"/>
              <a:t>Paul – 1 Tim.1:12-16</a:t>
            </a:r>
          </a:p>
          <a:p>
            <a:r>
              <a:rPr lang="en-US" dirty="0" smtClean="0">
                <a:solidFill>
                  <a:schemeClr val="tx2"/>
                </a:solidFill>
              </a:rPr>
              <a:t>Must Come Near To Be Helped – Vs.10</a:t>
            </a:r>
          </a:p>
          <a:p>
            <a:r>
              <a:rPr lang="en-US" dirty="0" smtClean="0">
                <a:solidFill>
                  <a:schemeClr val="tx2"/>
                </a:solidFill>
              </a:rPr>
              <a:t>Not Tainted By Sin to Teach Others</a:t>
            </a:r>
          </a:p>
          <a:p>
            <a:r>
              <a:rPr lang="en-US" dirty="0" smtClean="0">
                <a:solidFill>
                  <a:schemeClr val="tx2"/>
                </a:solidFill>
              </a:rPr>
              <a:t>Not Pollute Our Homes Talking to Others</a:t>
            </a:r>
          </a:p>
          <a:p>
            <a:r>
              <a:rPr lang="en-US" dirty="0" smtClean="0">
                <a:solidFill>
                  <a:schemeClr val="tx2"/>
                </a:solidFill>
              </a:rPr>
              <a:t>Concerned about bringing “Rif-</a:t>
            </a:r>
            <a:r>
              <a:rPr lang="en-US" dirty="0" err="1" smtClean="0">
                <a:solidFill>
                  <a:schemeClr val="tx2"/>
                </a:solidFill>
              </a:rPr>
              <a:t>Raf</a:t>
            </a:r>
            <a:r>
              <a:rPr lang="en-US" dirty="0" smtClean="0">
                <a:solidFill>
                  <a:schemeClr val="tx2"/>
                </a:solidFill>
              </a:rPr>
              <a:t>” into the Church</a:t>
            </a:r>
            <a:endParaRPr lang="en-US" dirty="0">
              <a:solidFill>
                <a:schemeClr val="tx2"/>
              </a:solidFill>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9" presetClass="entr" presetSubtype="0" accel="10000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9" presetClass="entr" presetSubtype="0" accel="10000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1"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2"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9" presetClass="entr" presetSubtype="0" accel="10000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9"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0"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1"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9" presetClass="entr" presetSubtype="0" accel="100000" fill="hold" grpId="0"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 calcmode="lin" valueType="num">
                                      <p:cBhvr>
                                        <p:cTn id="46"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7"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8"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9"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9" presetClass="entr" presetSubtype="0" accel="100000"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 calcmode="lin" valueType="num">
                                      <p:cBhvr>
                                        <p:cTn id="54" dur="500" fill="hold"/>
                                        <p:tgtEl>
                                          <p:spTgt spid="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5" dur="500" fill="hold"/>
                                        <p:tgtEl>
                                          <p:spTgt spid="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6" dur="500" fill="hold"/>
                                        <p:tgtEl>
                                          <p:spTgt spid="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7"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9" presetClass="entr" presetSubtype="0" accel="100000" fill="hold" grpId="0"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 calcmode="lin" valueType="num">
                                      <p:cBhvr>
                                        <p:cTn id="62" dur="500" fill="hold"/>
                                        <p:tgtEl>
                                          <p:spTgt spid="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3" dur="500" fill="hold"/>
                                        <p:tgtEl>
                                          <p:spTgt spid="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4" dur="500" fill="hold"/>
                                        <p:tgtEl>
                                          <p:spTgt spid="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65"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92204"/>
            <a:ext cx="8763000" cy="803196"/>
          </a:xfrm>
        </p:spPr>
        <p:txBody>
          <a:bodyPr/>
          <a:lstStyle/>
          <a:p>
            <a:r>
              <a:rPr lang="en-US" sz="4400" dirty="0" smtClean="0"/>
              <a:t>The Pharisees – “Band-Aid”  Solution, </a:t>
            </a:r>
            <a:r>
              <a:rPr lang="en-US" sz="3600" dirty="0" smtClean="0"/>
              <a:t>vs.13</a:t>
            </a:r>
            <a:endParaRPr lang="en-US" sz="4400" dirty="0"/>
          </a:p>
        </p:txBody>
      </p:sp>
      <p:sp>
        <p:nvSpPr>
          <p:cNvPr id="3" name="Text Placeholder 2"/>
          <p:cNvSpPr>
            <a:spLocks noGrp="1"/>
          </p:cNvSpPr>
          <p:nvPr>
            <p:ph type="body" sz="quarter" idx="10"/>
          </p:nvPr>
        </p:nvSpPr>
        <p:spPr>
          <a:xfrm>
            <a:off x="381000" y="1411552"/>
            <a:ext cx="8382000" cy="4154984"/>
          </a:xfrm>
        </p:spPr>
        <p:txBody>
          <a:bodyPr/>
          <a:lstStyle/>
          <a:p>
            <a:r>
              <a:rPr lang="en-US" sz="3600" dirty="0" smtClean="0"/>
              <a:t>Pharisees – “Separated Ones”  </a:t>
            </a:r>
          </a:p>
          <a:p>
            <a:r>
              <a:rPr lang="en-US" sz="3600" dirty="0" smtClean="0"/>
              <a:t>“Holier than Thou” Attitude</a:t>
            </a:r>
          </a:p>
          <a:p>
            <a:r>
              <a:rPr lang="en-US" sz="3600" dirty="0" smtClean="0"/>
              <a:t>Matt.23:23-25  Superficial Religion</a:t>
            </a:r>
          </a:p>
          <a:p>
            <a:r>
              <a:rPr lang="en-US" sz="3600" dirty="0" smtClean="0"/>
              <a:t>Ceremonialism – Isaiah 1:10-15,  Jn.18:28</a:t>
            </a:r>
          </a:p>
          <a:p>
            <a:r>
              <a:rPr lang="en-US" sz="3600" dirty="0" smtClean="0">
                <a:solidFill>
                  <a:schemeClr val="tx2"/>
                </a:solidFill>
              </a:rPr>
              <a:t>Must Apply the Medicine</a:t>
            </a:r>
          </a:p>
          <a:p>
            <a:r>
              <a:rPr lang="en-US" sz="3600" dirty="0" smtClean="0">
                <a:solidFill>
                  <a:schemeClr val="tx2"/>
                </a:solidFill>
              </a:rPr>
              <a:t>Genuine Devotion “Mercy”  Micah 6:6-8</a:t>
            </a:r>
          </a:p>
          <a:p>
            <a:r>
              <a:rPr lang="en-US" sz="3600" dirty="0" smtClean="0">
                <a:solidFill>
                  <a:schemeClr val="tx2"/>
                </a:solidFill>
              </a:rPr>
              <a:t>Isaiah 1:16-19, Rev.3:19, Acts 17:30</a:t>
            </a:r>
            <a:endParaRPr lang="en-US" sz="3600" dirty="0">
              <a:solidFill>
                <a:schemeClr val="tx2"/>
              </a:solidFill>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9" presetClass="entr" presetSubtype="0" ac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9" presetClass="entr" presetSubtype="0" accel="10000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9" presetClass="entr" presetSubtype="0" accel="10000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1"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2"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9" presetClass="entr" presetSubtype="0" accel="10000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500" fill="hold"/>
                                        <p:tgtEl>
                                          <p:spTgt spid="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9" dur="500" fill="hold"/>
                                        <p:tgtEl>
                                          <p:spTgt spid="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0" dur="500" fill="hold"/>
                                        <p:tgtEl>
                                          <p:spTgt spid="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1"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9" presetClass="entr" presetSubtype="0" accel="100000" fill="hold" grpId="0"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 calcmode="lin" valueType="num">
                                      <p:cBhvr>
                                        <p:cTn id="46"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7"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8"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9"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9" presetClass="entr" presetSubtype="0" accel="100000"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 calcmode="lin" valueType="num">
                                      <p:cBhvr>
                                        <p:cTn id="54" dur="500" fill="hold"/>
                                        <p:tgtEl>
                                          <p:spTgt spid="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5" dur="500" fill="hold"/>
                                        <p:tgtEl>
                                          <p:spTgt spid="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6" dur="500" fill="hold"/>
                                        <p:tgtEl>
                                          <p:spTgt spid="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7"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9" presetClass="entr" presetSubtype="0" accel="100000" fill="hold" grpId="0"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 calcmode="lin" valueType="num">
                                      <p:cBhvr>
                                        <p:cTn id="62" dur="500" fill="hold"/>
                                        <p:tgtEl>
                                          <p:spTgt spid="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3" dur="500" fill="hold"/>
                                        <p:tgtEl>
                                          <p:spTgt spid="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4" dur="500" fill="hold"/>
                                        <p:tgtEl>
                                          <p:spTgt spid="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65"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457200"/>
            <a:ext cx="8167688" cy="657225"/>
          </a:xfrm>
        </p:spPr>
        <p:txBody>
          <a:bodyPr>
            <a:noAutofit/>
          </a:bodyPr>
          <a:lstStyle/>
          <a:p>
            <a:pPr algn="ctr" eaLnBrk="1" hangingPunct="1"/>
            <a:r>
              <a:rPr lang="en-US" sz="5400" b="0" dirty="0" smtClean="0">
                <a:solidFill>
                  <a:schemeClr val="accent5"/>
                </a:solidFill>
                <a:effectLst/>
                <a:latin typeface="Arrus Blk BT" pitchFamily="18" charset="0"/>
              </a:rPr>
              <a:t>Jesus</a:t>
            </a:r>
            <a:r>
              <a:rPr lang="en-US" sz="5400" dirty="0">
                <a:solidFill>
                  <a:schemeClr val="accent5"/>
                </a:solidFill>
                <a:effectLst/>
                <a:latin typeface="Arrus Blk BT" pitchFamily="18" charset="0"/>
              </a:rPr>
              <a:t> </a:t>
            </a:r>
            <a:r>
              <a:rPr lang="en-US" sz="5400" dirty="0" smtClean="0">
                <a:solidFill>
                  <a:schemeClr val="accent5"/>
                </a:solidFill>
                <a:effectLst/>
                <a:latin typeface="Arrus Blk BT" pitchFamily="18" charset="0"/>
              </a:rPr>
              <a:t>Can Heal You Also</a:t>
            </a:r>
            <a:endParaRPr lang="en-US" sz="5400" b="0" dirty="0" smtClean="0">
              <a:solidFill>
                <a:schemeClr val="accent5"/>
              </a:solidFill>
              <a:effectLst/>
              <a:latin typeface="Arrus Blk BT" pitchFamily="18" charset="0"/>
            </a:endParaRPr>
          </a:p>
        </p:txBody>
      </p:sp>
      <p:sp>
        <p:nvSpPr>
          <p:cNvPr id="16387" name="Rectangle 3" descr="Rectangle: Click to edit Master text styles&#10;Second level&#10;Third level&#10;Fourth level&#10;Fifth level"/>
          <p:cNvSpPr>
            <a:spLocks noGrp="1" noChangeArrowheads="1"/>
          </p:cNvSpPr>
          <p:nvPr>
            <p:ph type="body" idx="1"/>
          </p:nvPr>
        </p:nvSpPr>
        <p:spPr>
          <a:xfrm>
            <a:off x="152400" y="1600200"/>
            <a:ext cx="8763000" cy="4876800"/>
          </a:xfrm>
        </p:spPr>
        <p:txBody>
          <a:bodyPr>
            <a:normAutofit lnSpcReduction="10000"/>
          </a:bodyPr>
          <a:lstStyle/>
          <a:p>
            <a:pPr marL="609600" indent="-609600" eaLnBrk="1" hangingPunct="1">
              <a:lnSpc>
                <a:spcPct val="90000"/>
              </a:lnSpc>
              <a:buSzPct val="95000"/>
              <a:buFont typeface="Wingdings" pitchFamily="2" charset="2"/>
              <a:buAutoNum type="arabicPeriod"/>
              <a:defRPr/>
            </a:pPr>
            <a:r>
              <a:rPr lang="en-US" sz="3600" dirty="0">
                <a:solidFill>
                  <a:schemeClr val="tx2"/>
                </a:solidFill>
                <a:latin typeface="Caslon Bd BT" pitchFamily="18" charset="0"/>
              </a:rPr>
              <a:t>Hear the Gospel of Christ, </a:t>
            </a:r>
            <a:r>
              <a:rPr lang="en-US" sz="3600" dirty="0" smtClean="0">
                <a:solidFill>
                  <a:schemeClr val="tx2"/>
                </a:solidFill>
                <a:latin typeface="Caslon Bd BT" pitchFamily="18" charset="0"/>
              </a:rPr>
              <a:t> </a:t>
            </a:r>
            <a:r>
              <a:rPr lang="en-US" dirty="0" smtClean="0">
                <a:solidFill>
                  <a:schemeClr val="tx2"/>
                </a:solidFill>
                <a:latin typeface="Caslon Bd BT" pitchFamily="18" charset="0"/>
              </a:rPr>
              <a:t>Acts </a:t>
            </a:r>
            <a:r>
              <a:rPr lang="en-US" dirty="0">
                <a:solidFill>
                  <a:schemeClr val="tx2"/>
                </a:solidFill>
                <a:latin typeface="Caslon Bd BT" pitchFamily="18" charset="0"/>
              </a:rPr>
              <a:t>2:22</a:t>
            </a:r>
            <a:endParaRPr lang="en-US" sz="2000" dirty="0">
              <a:solidFill>
                <a:schemeClr val="tx2"/>
              </a:solidFill>
              <a:latin typeface="Caslon Bd BT" pitchFamily="18" charset="0"/>
            </a:endParaRPr>
          </a:p>
          <a:p>
            <a:pPr marL="609600" indent="-609600" eaLnBrk="1" hangingPunct="1">
              <a:lnSpc>
                <a:spcPct val="90000"/>
              </a:lnSpc>
              <a:buSzPct val="95000"/>
              <a:buFont typeface="Wingdings" pitchFamily="2" charset="2"/>
              <a:buAutoNum type="arabicPeriod"/>
              <a:defRPr/>
            </a:pPr>
            <a:r>
              <a:rPr lang="en-US" sz="3600" dirty="0">
                <a:solidFill>
                  <a:schemeClr val="tx2"/>
                </a:solidFill>
                <a:latin typeface="Caslon Bd BT" pitchFamily="18" charset="0"/>
              </a:rPr>
              <a:t>Believe in Jesus Christ,  </a:t>
            </a:r>
            <a:r>
              <a:rPr lang="en-US" sz="3600" dirty="0" smtClean="0">
                <a:solidFill>
                  <a:schemeClr val="tx2"/>
                </a:solidFill>
                <a:latin typeface="Caslon Bd BT" pitchFamily="18" charset="0"/>
              </a:rPr>
              <a:t> </a:t>
            </a:r>
            <a:r>
              <a:rPr lang="en-US" dirty="0" smtClean="0">
                <a:solidFill>
                  <a:schemeClr val="tx2"/>
                </a:solidFill>
                <a:latin typeface="Caslon Bd BT" pitchFamily="18" charset="0"/>
              </a:rPr>
              <a:t>Rom.1:16</a:t>
            </a:r>
            <a:endParaRPr lang="en-US" sz="1000" dirty="0">
              <a:solidFill>
                <a:schemeClr val="tx2"/>
              </a:solidFill>
              <a:latin typeface="Caslon Bd BT" pitchFamily="18" charset="0"/>
            </a:endParaRPr>
          </a:p>
          <a:p>
            <a:pPr marL="609600" indent="-609600" eaLnBrk="1" hangingPunct="1">
              <a:lnSpc>
                <a:spcPct val="90000"/>
              </a:lnSpc>
              <a:buSzPct val="95000"/>
              <a:buFont typeface="Wingdings" pitchFamily="2" charset="2"/>
              <a:buAutoNum type="arabicPeriod"/>
              <a:defRPr/>
            </a:pPr>
            <a:r>
              <a:rPr lang="en-US" sz="3600" dirty="0">
                <a:solidFill>
                  <a:schemeClr val="tx2"/>
                </a:solidFill>
                <a:latin typeface="Caslon Bd BT" pitchFamily="18" charset="0"/>
              </a:rPr>
              <a:t>Repent and Turn to God</a:t>
            </a:r>
            <a:r>
              <a:rPr lang="en-US" dirty="0">
                <a:solidFill>
                  <a:schemeClr val="tx2"/>
                </a:solidFill>
                <a:latin typeface="Caslon Bd BT" pitchFamily="18" charset="0"/>
              </a:rPr>
              <a:t>, </a:t>
            </a:r>
            <a:r>
              <a:rPr lang="en-US" dirty="0" smtClean="0">
                <a:solidFill>
                  <a:schemeClr val="tx2"/>
                </a:solidFill>
                <a:latin typeface="Caslon Bd BT" pitchFamily="18" charset="0"/>
              </a:rPr>
              <a:t> Luke </a:t>
            </a:r>
            <a:r>
              <a:rPr lang="en-US" dirty="0">
                <a:solidFill>
                  <a:schemeClr val="tx2"/>
                </a:solidFill>
                <a:latin typeface="Caslon Bd BT" pitchFamily="18" charset="0"/>
              </a:rPr>
              <a:t>13:3</a:t>
            </a:r>
          </a:p>
          <a:p>
            <a:pPr marL="609600" indent="-609600" eaLnBrk="1" hangingPunct="1">
              <a:lnSpc>
                <a:spcPct val="90000"/>
              </a:lnSpc>
              <a:buSzPct val="95000"/>
              <a:buFont typeface="Wingdings" pitchFamily="2" charset="2"/>
              <a:buAutoNum type="arabicPeriod"/>
              <a:defRPr/>
            </a:pPr>
            <a:r>
              <a:rPr lang="en-US" sz="3600" dirty="0">
                <a:solidFill>
                  <a:schemeClr val="tx2"/>
                </a:solidFill>
                <a:latin typeface="Caslon Bd BT" pitchFamily="18" charset="0"/>
              </a:rPr>
              <a:t>Confess Jesus Before Men</a:t>
            </a:r>
            <a:r>
              <a:rPr lang="en-US" dirty="0">
                <a:solidFill>
                  <a:schemeClr val="tx2"/>
                </a:solidFill>
                <a:latin typeface="Caslon Bd BT" pitchFamily="18" charset="0"/>
              </a:rPr>
              <a:t>,  Matt.10:32</a:t>
            </a:r>
          </a:p>
          <a:p>
            <a:pPr marL="609600" indent="-609600" eaLnBrk="1" hangingPunct="1">
              <a:lnSpc>
                <a:spcPct val="90000"/>
              </a:lnSpc>
              <a:buSzPct val="95000"/>
              <a:buFont typeface="Wingdings" pitchFamily="2" charset="2"/>
              <a:buAutoNum type="arabicPeriod"/>
              <a:defRPr/>
            </a:pPr>
            <a:r>
              <a:rPr lang="en-US" sz="3600" dirty="0">
                <a:solidFill>
                  <a:schemeClr val="tx2"/>
                </a:solidFill>
                <a:latin typeface="Caslon Bd BT" pitchFamily="18" charset="0"/>
              </a:rPr>
              <a:t>Baptized Into Christ, </a:t>
            </a:r>
            <a:r>
              <a:rPr lang="en-US" sz="3600" dirty="0" smtClean="0">
                <a:solidFill>
                  <a:schemeClr val="tx2"/>
                </a:solidFill>
                <a:latin typeface="Caslon Bd BT" pitchFamily="18" charset="0"/>
              </a:rPr>
              <a:t> </a:t>
            </a:r>
            <a:r>
              <a:rPr lang="en-US" dirty="0" smtClean="0">
                <a:solidFill>
                  <a:schemeClr val="tx2"/>
                </a:solidFill>
                <a:latin typeface="Caslon Bd BT" pitchFamily="18" charset="0"/>
              </a:rPr>
              <a:t>I </a:t>
            </a:r>
            <a:r>
              <a:rPr lang="en-US" dirty="0">
                <a:solidFill>
                  <a:schemeClr val="tx2"/>
                </a:solidFill>
                <a:latin typeface="Caslon Bd BT" pitchFamily="18" charset="0"/>
              </a:rPr>
              <a:t>Pet.3:21</a:t>
            </a:r>
          </a:p>
          <a:p>
            <a:pPr marL="609600" indent="-609600" eaLnBrk="1" hangingPunct="1">
              <a:lnSpc>
                <a:spcPct val="90000"/>
              </a:lnSpc>
              <a:buSzPct val="95000"/>
              <a:buFont typeface="Wingdings" pitchFamily="2" charset="2"/>
              <a:buNone/>
              <a:defRPr/>
            </a:pPr>
            <a:r>
              <a:rPr lang="en-US" sz="2000" dirty="0">
                <a:solidFill>
                  <a:schemeClr val="tx2"/>
                </a:solidFill>
                <a:latin typeface="Caslon Bd BT" pitchFamily="18" charset="0"/>
              </a:rPr>
              <a:t>            -----------------------------</a:t>
            </a:r>
          </a:p>
          <a:p>
            <a:pPr marL="609600" indent="-609600" eaLnBrk="1" hangingPunct="1">
              <a:lnSpc>
                <a:spcPct val="90000"/>
              </a:lnSpc>
              <a:buSzPct val="95000"/>
              <a:buFont typeface="Wingdings" pitchFamily="2" charset="2"/>
              <a:buChar char="Ø"/>
              <a:defRPr/>
            </a:pPr>
            <a:r>
              <a:rPr lang="en-US" sz="3600" dirty="0">
                <a:latin typeface="Caslon Bd BT" pitchFamily="18" charset="0"/>
              </a:rPr>
              <a:t>Grow And Be Faithful</a:t>
            </a:r>
            <a:r>
              <a:rPr lang="en-US" sz="4000" dirty="0">
                <a:latin typeface="Caslon Bd BT" pitchFamily="18" charset="0"/>
              </a:rPr>
              <a:t>, </a:t>
            </a:r>
            <a:r>
              <a:rPr lang="en-US" sz="4000" dirty="0" smtClean="0">
                <a:latin typeface="Caslon Bd BT" pitchFamily="18" charset="0"/>
              </a:rPr>
              <a:t> </a:t>
            </a:r>
            <a:r>
              <a:rPr lang="en-US" dirty="0" smtClean="0">
                <a:latin typeface="Caslon Bd BT" pitchFamily="18" charset="0"/>
              </a:rPr>
              <a:t>2 </a:t>
            </a:r>
            <a:r>
              <a:rPr lang="en-US" dirty="0">
                <a:latin typeface="Caslon Bd BT" pitchFamily="18" charset="0"/>
              </a:rPr>
              <a:t>Pet.3:18</a:t>
            </a:r>
          </a:p>
          <a:p>
            <a:pPr marL="609600" indent="-609600" eaLnBrk="1" hangingPunct="1">
              <a:lnSpc>
                <a:spcPct val="90000"/>
              </a:lnSpc>
              <a:buSzPct val="95000"/>
              <a:buFont typeface="Wingdings" pitchFamily="2" charset="2"/>
              <a:buChar char="Ø"/>
              <a:defRPr/>
            </a:pPr>
            <a:r>
              <a:rPr lang="en-US" sz="3600" dirty="0">
                <a:latin typeface="Caslon Bd BT" pitchFamily="18" charset="0"/>
              </a:rPr>
              <a:t>If Err </a:t>
            </a:r>
            <a:r>
              <a:rPr lang="en-US" sz="3600" dirty="0" smtClean="0">
                <a:latin typeface="Caslon Bd BT" pitchFamily="18" charset="0"/>
              </a:rPr>
              <a:t>As a Christian</a:t>
            </a:r>
            <a:r>
              <a:rPr lang="en-US" dirty="0" smtClean="0">
                <a:latin typeface="Caslon Bd BT" pitchFamily="18" charset="0"/>
              </a:rPr>
              <a:t>: </a:t>
            </a:r>
            <a:r>
              <a:rPr lang="en-US" sz="3600" dirty="0">
                <a:latin typeface="Caslon Bd BT" pitchFamily="18" charset="0"/>
              </a:rPr>
              <a:t>Repent and Pray God</a:t>
            </a:r>
            <a:r>
              <a:rPr lang="en-US" dirty="0">
                <a:latin typeface="Caslon Bd BT" pitchFamily="18" charset="0"/>
              </a:rPr>
              <a:t>  </a:t>
            </a:r>
            <a:r>
              <a:rPr lang="en-US" dirty="0" smtClean="0">
                <a:latin typeface="Caslon Bd BT" pitchFamily="18" charset="0"/>
              </a:rPr>
              <a:t> I </a:t>
            </a:r>
            <a:r>
              <a:rPr lang="en-US" dirty="0">
                <a:latin typeface="Caslon Bd BT" pitchFamily="18" charset="0"/>
              </a:rPr>
              <a:t>Jn.1:9</a:t>
            </a: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slide(fromBottom)">
                                      <p:cBhvr>
                                        <p:cTn id="7" dur="500"/>
                                        <p:tgtEl>
                                          <p:spTgt spid="16386"/>
                                        </p:tgtEl>
                                      </p:cBhvr>
                                    </p:animEffect>
                                  </p:childTnLst>
                                </p:cTn>
                              </p:par>
                            </p:childTnLst>
                          </p:cTn>
                        </p:par>
                        <p:par>
                          <p:cTn id="8" fill="hold">
                            <p:stCondLst>
                              <p:cond delay="500"/>
                            </p:stCondLst>
                            <p:childTnLst>
                              <p:par>
                                <p:cTn id="9" presetID="15" presetClass="entr" presetSubtype="0" fill="hold" grpId="0" nodeType="afterEffect">
                                  <p:stCondLst>
                                    <p:cond delay="10000"/>
                                  </p:stCondLst>
                                  <p:childTnLst>
                                    <p:set>
                                      <p:cBhvr>
                                        <p:cTn id="10" dur="1" fill="hold">
                                          <p:stCondLst>
                                            <p:cond delay="0"/>
                                          </p:stCondLst>
                                        </p:cTn>
                                        <p:tgtEl>
                                          <p:spTgt spid="16387">
                                            <p:txEl>
                                              <p:pRg st="0" end="0"/>
                                            </p:txEl>
                                          </p:spTgt>
                                        </p:tgtEl>
                                        <p:attrNameLst>
                                          <p:attrName>style.visibility</p:attrName>
                                        </p:attrNameLst>
                                      </p:cBhvr>
                                      <p:to>
                                        <p:strVal val="visible"/>
                                      </p:to>
                                    </p:set>
                                    <p:anim calcmode="lin" valueType="num">
                                      <p:cBhvr>
                                        <p:cTn id="11" dur="1000" fill="hold"/>
                                        <p:tgtEl>
                                          <p:spTgt spid="16387">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16387">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1638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638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11500"/>
                            </p:stCondLst>
                            <p:childTnLst>
                              <p:par>
                                <p:cTn id="16" presetID="15" presetClass="entr" presetSubtype="0" fill="hold" grpId="0" nodeType="afterEffect">
                                  <p:stCondLst>
                                    <p:cond delay="10000"/>
                                  </p:stCondLst>
                                  <p:childTnLst>
                                    <p:set>
                                      <p:cBhvr>
                                        <p:cTn id="17" dur="1" fill="hold">
                                          <p:stCondLst>
                                            <p:cond delay="0"/>
                                          </p:stCondLst>
                                        </p:cTn>
                                        <p:tgtEl>
                                          <p:spTgt spid="16387">
                                            <p:txEl>
                                              <p:pRg st="1" end="1"/>
                                            </p:txEl>
                                          </p:spTgt>
                                        </p:tgtEl>
                                        <p:attrNameLst>
                                          <p:attrName>style.visibility</p:attrName>
                                        </p:attrNameLst>
                                      </p:cBhvr>
                                      <p:to>
                                        <p:strVal val="visible"/>
                                      </p:to>
                                    </p:set>
                                    <p:anim calcmode="lin" valueType="num">
                                      <p:cBhvr>
                                        <p:cTn id="18" dur="1000" fill="hold"/>
                                        <p:tgtEl>
                                          <p:spTgt spid="16387">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16387">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1638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638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22500"/>
                            </p:stCondLst>
                            <p:childTnLst>
                              <p:par>
                                <p:cTn id="23" presetID="15" presetClass="entr" presetSubtype="0" fill="hold" grpId="0" nodeType="afterEffect">
                                  <p:stCondLst>
                                    <p:cond delay="10000"/>
                                  </p:stCondLst>
                                  <p:childTnLst>
                                    <p:set>
                                      <p:cBhvr>
                                        <p:cTn id="24" dur="1" fill="hold">
                                          <p:stCondLst>
                                            <p:cond delay="0"/>
                                          </p:stCondLst>
                                        </p:cTn>
                                        <p:tgtEl>
                                          <p:spTgt spid="16387">
                                            <p:txEl>
                                              <p:pRg st="2" end="2"/>
                                            </p:txEl>
                                          </p:spTgt>
                                        </p:tgtEl>
                                        <p:attrNameLst>
                                          <p:attrName>style.visibility</p:attrName>
                                        </p:attrNameLst>
                                      </p:cBhvr>
                                      <p:to>
                                        <p:strVal val="visible"/>
                                      </p:to>
                                    </p:set>
                                    <p:anim calcmode="lin" valueType="num">
                                      <p:cBhvr>
                                        <p:cTn id="25" dur="1000" fill="hold"/>
                                        <p:tgtEl>
                                          <p:spTgt spid="16387">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16387">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1638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638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33500"/>
                            </p:stCondLst>
                            <p:childTnLst>
                              <p:par>
                                <p:cTn id="30" presetID="15" presetClass="entr" presetSubtype="0" fill="hold" grpId="0" nodeType="afterEffect">
                                  <p:stCondLst>
                                    <p:cond delay="10000"/>
                                  </p:stCondLst>
                                  <p:childTnLst>
                                    <p:set>
                                      <p:cBhvr>
                                        <p:cTn id="31" dur="1" fill="hold">
                                          <p:stCondLst>
                                            <p:cond delay="0"/>
                                          </p:stCondLst>
                                        </p:cTn>
                                        <p:tgtEl>
                                          <p:spTgt spid="16387">
                                            <p:txEl>
                                              <p:pRg st="3" end="3"/>
                                            </p:txEl>
                                          </p:spTgt>
                                        </p:tgtEl>
                                        <p:attrNameLst>
                                          <p:attrName>style.visibility</p:attrName>
                                        </p:attrNameLst>
                                      </p:cBhvr>
                                      <p:to>
                                        <p:strVal val="visible"/>
                                      </p:to>
                                    </p:set>
                                    <p:anim calcmode="lin" valueType="num">
                                      <p:cBhvr>
                                        <p:cTn id="32" dur="1000" fill="hold"/>
                                        <p:tgtEl>
                                          <p:spTgt spid="16387">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16387">
                                            <p:txEl>
                                              <p:pRg st="3" end="3"/>
                                            </p:txEl>
                                          </p:spTgt>
                                        </p:tgtEl>
                                        <p:attrNameLst>
                                          <p:attrName>ppt_h</p:attrName>
                                        </p:attrNameLst>
                                      </p:cBhvr>
                                      <p:tavLst>
                                        <p:tav tm="0">
                                          <p:val>
                                            <p:fltVal val="0"/>
                                          </p:val>
                                        </p:tav>
                                        <p:tav tm="100000">
                                          <p:val>
                                            <p:strVal val="#ppt_h"/>
                                          </p:val>
                                        </p:tav>
                                      </p:tavLst>
                                    </p:anim>
                                    <p:anim calcmode="lin" valueType="num">
                                      <p:cBhvr>
                                        <p:cTn id="34" dur="1000" fill="hold"/>
                                        <p:tgtEl>
                                          <p:spTgt spid="1638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1638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44500"/>
                            </p:stCondLst>
                            <p:childTnLst>
                              <p:par>
                                <p:cTn id="37" presetID="15" presetClass="entr" presetSubtype="0" fill="hold" grpId="0" nodeType="afterEffect">
                                  <p:stCondLst>
                                    <p:cond delay="10000"/>
                                  </p:stCondLst>
                                  <p:childTnLst>
                                    <p:set>
                                      <p:cBhvr>
                                        <p:cTn id="38" dur="1" fill="hold">
                                          <p:stCondLst>
                                            <p:cond delay="0"/>
                                          </p:stCondLst>
                                        </p:cTn>
                                        <p:tgtEl>
                                          <p:spTgt spid="16387">
                                            <p:txEl>
                                              <p:pRg st="4" end="4"/>
                                            </p:txEl>
                                          </p:spTgt>
                                        </p:tgtEl>
                                        <p:attrNameLst>
                                          <p:attrName>style.visibility</p:attrName>
                                        </p:attrNameLst>
                                      </p:cBhvr>
                                      <p:to>
                                        <p:strVal val="visible"/>
                                      </p:to>
                                    </p:set>
                                    <p:anim calcmode="lin" valueType="num">
                                      <p:cBhvr>
                                        <p:cTn id="39" dur="1000" fill="hold"/>
                                        <p:tgtEl>
                                          <p:spTgt spid="16387">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16387">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16387">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6387">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5500"/>
                            </p:stCondLst>
                            <p:childTnLst>
                              <p:par>
                                <p:cTn id="44" presetID="15" presetClass="entr" presetSubtype="0" fill="hold" grpId="0" nodeType="afterEffect">
                                  <p:stCondLst>
                                    <p:cond delay="10000"/>
                                  </p:stCondLst>
                                  <p:childTnLst>
                                    <p:set>
                                      <p:cBhvr>
                                        <p:cTn id="45" dur="1" fill="hold">
                                          <p:stCondLst>
                                            <p:cond delay="0"/>
                                          </p:stCondLst>
                                        </p:cTn>
                                        <p:tgtEl>
                                          <p:spTgt spid="16387">
                                            <p:txEl>
                                              <p:pRg st="5" end="5"/>
                                            </p:txEl>
                                          </p:spTgt>
                                        </p:tgtEl>
                                        <p:attrNameLst>
                                          <p:attrName>style.visibility</p:attrName>
                                        </p:attrNameLst>
                                      </p:cBhvr>
                                      <p:to>
                                        <p:strVal val="visible"/>
                                      </p:to>
                                    </p:set>
                                    <p:anim calcmode="lin" valueType="num">
                                      <p:cBhvr>
                                        <p:cTn id="46" dur="1000" fill="hold"/>
                                        <p:tgtEl>
                                          <p:spTgt spid="16387">
                                            <p:txEl>
                                              <p:pRg st="5" end="5"/>
                                            </p:txEl>
                                          </p:spTgt>
                                        </p:tgtEl>
                                        <p:attrNameLst>
                                          <p:attrName>ppt_w</p:attrName>
                                        </p:attrNameLst>
                                      </p:cBhvr>
                                      <p:tavLst>
                                        <p:tav tm="0">
                                          <p:val>
                                            <p:fltVal val="0"/>
                                          </p:val>
                                        </p:tav>
                                        <p:tav tm="100000">
                                          <p:val>
                                            <p:strVal val="#ppt_w"/>
                                          </p:val>
                                        </p:tav>
                                      </p:tavLst>
                                    </p:anim>
                                    <p:anim calcmode="lin" valueType="num">
                                      <p:cBhvr>
                                        <p:cTn id="47" dur="1000" fill="hold"/>
                                        <p:tgtEl>
                                          <p:spTgt spid="16387">
                                            <p:txEl>
                                              <p:pRg st="5" end="5"/>
                                            </p:txEl>
                                          </p:spTgt>
                                        </p:tgtEl>
                                        <p:attrNameLst>
                                          <p:attrName>ppt_h</p:attrName>
                                        </p:attrNameLst>
                                      </p:cBhvr>
                                      <p:tavLst>
                                        <p:tav tm="0">
                                          <p:val>
                                            <p:fltVal val="0"/>
                                          </p:val>
                                        </p:tav>
                                        <p:tav tm="100000">
                                          <p:val>
                                            <p:strVal val="#ppt_h"/>
                                          </p:val>
                                        </p:tav>
                                      </p:tavLst>
                                    </p:anim>
                                    <p:anim calcmode="lin" valueType="num">
                                      <p:cBhvr>
                                        <p:cTn id="48" dur="1000" fill="hold"/>
                                        <p:tgtEl>
                                          <p:spTgt spid="16387">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16387">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6500"/>
                            </p:stCondLst>
                            <p:childTnLst>
                              <p:par>
                                <p:cTn id="51" presetID="15" presetClass="entr" presetSubtype="0" fill="hold" grpId="0" nodeType="afterEffect">
                                  <p:stCondLst>
                                    <p:cond delay="10000"/>
                                  </p:stCondLst>
                                  <p:childTnLst>
                                    <p:set>
                                      <p:cBhvr>
                                        <p:cTn id="52" dur="1" fill="hold">
                                          <p:stCondLst>
                                            <p:cond delay="0"/>
                                          </p:stCondLst>
                                        </p:cTn>
                                        <p:tgtEl>
                                          <p:spTgt spid="16387">
                                            <p:txEl>
                                              <p:pRg st="6" end="6"/>
                                            </p:txEl>
                                          </p:spTgt>
                                        </p:tgtEl>
                                        <p:attrNameLst>
                                          <p:attrName>style.visibility</p:attrName>
                                        </p:attrNameLst>
                                      </p:cBhvr>
                                      <p:to>
                                        <p:strVal val="visible"/>
                                      </p:to>
                                    </p:set>
                                    <p:anim calcmode="lin" valueType="num">
                                      <p:cBhvr>
                                        <p:cTn id="53" dur="1000" fill="hold"/>
                                        <p:tgtEl>
                                          <p:spTgt spid="16387">
                                            <p:txEl>
                                              <p:pRg st="6" end="6"/>
                                            </p:txEl>
                                          </p:spTgt>
                                        </p:tgtEl>
                                        <p:attrNameLst>
                                          <p:attrName>ppt_w</p:attrName>
                                        </p:attrNameLst>
                                      </p:cBhvr>
                                      <p:tavLst>
                                        <p:tav tm="0">
                                          <p:val>
                                            <p:fltVal val="0"/>
                                          </p:val>
                                        </p:tav>
                                        <p:tav tm="100000">
                                          <p:val>
                                            <p:strVal val="#ppt_w"/>
                                          </p:val>
                                        </p:tav>
                                      </p:tavLst>
                                    </p:anim>
                                    <p:anim calcmode="lin" valueType="num">
                                      <p:cBhvr>
                                        <p:cTn id="54" dur="1000" fill="hold"/>
                                        <p:tgtEl>
                                          <p:spTgt spid="16387">
                                            <p:txEl>
                                              <p:pRg st="6" end="6"/>
                                            </p:txEl>
                                          </p:spTgt>
                                        </p:tgtEl>
                                        <p:attrNameLst>
                                          <p:attrName>ppt_h</p:attrName>
                                        </p:attrNameLst>
                                      </p:cBhvr>
                                      <p:tavLst>
                                        <p:tav tm="0">
                                          <p:val>
                                            <p:fltVal val="0"/>
                                          </p:val>
                                        </p:tav>
                                        <p:tav tm="100000">
                                          <p:val>
                                            <p:strVal val="#ppt_h"/>
                                          </p:val>
                                        </p:tav>
                                      </p:tavLst>
                                    </p:anim>
                                    <p:anim calcmode="lin" valueType="num">
                                      <p:cBhvr>
                                        <p:cTn id="55" dur="1000" fill="hold"/>
                                        <p:tgtEl>
                                          <p:spTgt spid="16387">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16387">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77500"/>
                            </p:stCondLst>
                            <p:childTnLst>
                              <p:par>
                                <p:cTn id="58" presetID="15" presetClass="entr" presetSubtype="0" fill="hold" grpId="0" nodeType="afterEffect">
                                  <p:stCondLst>
                                    <p:cond delay="10000"/>
                                  </p:stCondLst>
                                  <p:childTnLst>
                                    <p:set>
                                      <p:cBhvr>
                                        <p:cTn id="59" dur="1" fill="hold">
                                          <p:stCondLst>
                                            <p:cond delay="0"/>
                                          </p:stCondLst>
                                        </p:cTn>
                                        <p:tgtEl>
                                          <p:spTgt spid="16387">
                                            <p:txEl>
                                              <p:pRg st="7" end="7"/>
                                            </p:txEl>
                                          </p:spTgt>
                                        </p:tgtEl>
                                        <p:attrNameLst>
                                          <p:attrName>style.visibility</p:attrName>
                                        </p:attrNameLst>
                                      </p:cBhvr>
                                      <p:to>
                                        <p:strVal val="visible"/>
                                      </p:to>
                                    </p:set>
                                    <p:anim calcmode="lin" valueType="num">
                                      <p:cBhvr>
                                        <p:cTn id="60" dur="1000" fill="hold"/>
                                        <p:tgtEl>
                                          <p:spTgt spid="16387">
                                            <p:txEl>
                                              <p:pRg st="7" end="7"/>
                                            </p:txEl>
                                          </p:spTgt>
                                        </p:tgtEl>
                                        <p:attrNameLst>
                                          <p:attrName>ppt_w</p:attrName>
                                        </p:attrNameLst>
                                      </p:cBhvr>
                                      <p:tavLst>
                                        <p:tav tm="0">
                                          <p:val>
                                            <p:fltVal val="0"/>
                                          </p:val>
                                        </p:tav>
                                        <p:tav tm="100000">
                                          <p:val>
                                            <p:strVal val="#ppt_w"/>
                                          </p:val>
                                        </p:tav>
                                      </p:tavLst>
                                    </p:anim>
                                    <p:anim calcmode="lin" valueType="num">
                                      <p:cBhvr>
                                        <p:cTn id="61" dur="1000" fill="hold"/>
                                        <p:tgtEl>
                                          <p:spTgt spid="16387">
                                            <p:txEl>
                                              <p:pRg st="7" end="7"/>
                                            </p:txEl>
                                          </p:spTgt>
                                        </p:tgtEl>
                                        <p:attrNameLst>
                                          <p:attrName>ppt_h</p:attrName>
                                        </p:attrNameLst>
                                      </p:cBhvr>
                                      <p:tavLst>
                                        <p:tav tm="0">
                                          <p:val>
                                            <p:fltVal val="0"/>
                                          </p:val>
                                        </p:tav>
                                        <p:tav tm="100000">
                                          <p:val>
                                            <p:strVal val="#ppt_h"/>
                                          </p:val>
                                        </p:tav>
                                      </p:tavLst>
                                    </p:anim>
                                    <p:anim calcmode="lin" valueType="num">
                                      <p:cBhvr>
                                        <p:cTn id="62" dur="1000" fill="hold"/>
                                        <p:tgtEl>
                                          <p:spTgt spid="16387">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16387">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P spid="16387" grpId="0" build="p" autoUpdateAnimBg="0" advAuto="1000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304800"/>
            <a:ext cx="8763000" cy="685800"/>
          </a:xfrm>
          <a:ln>
            <a:noFill/>
          </a:ln>
        </p:spPr>
        <p:txBody>
          <a:bodyPr>
            <a:noAutofit/>
          </a:bodyPr>
          <a:lstStyle/>
          <a:p>
            <a:pPr algn="ctr"/>
            <a:r>
              <a:rPr lang="en-US" dirty="0">
                <a:solidFill>
                  <a:srgbClr val="FF5757"/>
                </a:solidFill>
                <a:effectLst>
                  <a:outerShdw blurRad="38100" dist="38100" dir="2700000" algn="tl">
                    <a:srgbClr val="000000">
                      <a:alpha val="43137"/>
                    </a:srgbClr>
                  </a:outerShdw>
                </a:effectLst>
              </a:rPr>
              <a:t>This Do In Remembrance of Me</a:t>
            </a:r>
          </a:p>
        </p:txBody>
      </p:sp>
      <p:sp>
        <p:nvSpPr>
          <p:cNvPr id="11267" name="Rectangle 3"/>
          <p:cNvSpPr>
            <a:spLocks noChangeArrowheads="1"/>
          </p:cNvSpPr>
          <p:nvPr/>
        </p:nvSpPr>
        <p:spPr bwMode="auto">
          <a:xfrm>
            <a:off x="76200" y="1066800"/>
            <a:ext cx="8991600" cy="5509200"/>
          </a:xfrm>
          <a:prstGeom prst="rect">
            <a:avLst/>
          </a:prstGeom>
          <a:noFill/>
          <a:ln w="9525">
            <a:noFill/>
            <a:miter lim="800000"/>
            <a:headEnd/>
            <a:tailEnd/>
          </a:ln>
          <a:effectLst/>
        </p:spPr>
        <p:txBody>
          <a:bodyPr wrap="square">
            <a:spAutoFit/>
          </a:bodyPr>
          <a:lstStyle/>
          <a:p>
            <a:r>
              <a:rPr lang="en-US" sz="3200" dirty="0" smtClean="0"/>
              <a:t>Is.53:3</a:t>
            </a:r>
            <a:r>
              <a:rPr lang="en-US" sz="3200" dirty="0" smtClean="0">
                <a:solidFill>
                  <a:schemeClr val="tx2"/>
                </a:solidFill>
              </a:rPr>
              <a:t> He </a:t>
            </a:r>
            <a:r>
              <a:rPr lang="en-US" sz="3200" dirty="0">
                <a:solidFill>
                  <a:schemeClr val="tx2"/>
                </a:solidFill>
              </a:rPr>
              <a:t>was despised, and rejected of men; a man of sorrows, and acquainted with grief: and as one from whom men hide their face he was despised; and we esteemed him not. </a:t>
            </a:r>
          </a:p>
          <a:p>
            <a:r>
              <a:rPr lang="en-US" sz="3200" dirty="0" smtClean="0"/>
              <a:t>Is.53:4 </a:t>
            </a:r>
            <a:r>
              <a:rPr lang="en-US" sz="3200" dirty="0" smtClean="0">
                <a:solidFill>
                  <a:schemeClr val="tx2"/>
                </a:solidFill>
              </a:rPr>
              <a:t> </a:t>
            </a:r>
            <a:r>
              <a:rPr lang="en-US" sz="3200" dirty="0">
                <a:solidFill>
                  <a:schemeClr val="tx2"/>
                </a:solidFill>
              </a:rPr>
              <a:t>Surely he hath borne our griefs, and carried our sorrows; yet we did esteem him stricken, smitten of God, and afflicted. </a:t>
            </a:r>
          </a:p>
          <a:p>
            <a:r>
              <a:rPr lang="en-US" sz="3200" dirty="0" smtClean="0"/>
              <a:t>Is.53:5</a:t>
            </a:r>
            <a:r>
              <a:rPr lang="en-US" sz="3200" dirty="0" smtClean="0">
                <a:solidFill>
                  <a:schemeClr val="tx2"/>
                </a:solidFill>
              </a:rPr>
              <a:t>  </a:t>
            </a:r>
            <a:r>
              <a:rPr lang="en-US" sz="3200" dirty="0">
                <a:solidFill>
                  <a:schemeClr val="tx2"/>
                </a:solidFill>
              </a:rPr>
              <a:t>But he was wounded for our transgressions, he was bruised for our iniquities; the chastisement of our peace was upon him; and with his stripes we are healed. </a:t>
            </a: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dissolve">
                                      <p:cBhvr>
                                        <p:cTn id="7" dur="500"/>
                                        <p:tgtEl>
                                          <p:spTgt spid="11266">
                                            <p:txEl>
                                              <p:pRg st="0" end="0"/>
                                            </p:txEl>
                                          </p:spTgt>
                                        </p:tgtEl>
                                      </p:cBhvr>
                                    </p:animEffect>
                                  </p:childTnLst>
                                </p:cTn>
                              </p:par>
                            </p:childTnLst>
                          </p:cTn>
                        </p:par>
                        <p:par>
                          <p:cTn id="8" fill="hold">
                            <p:stCondLst>
                              <p:cond delay="3500"/>
                            </p:stCondLst>
                            <p:childTnLst>
                              <p:par>
                                <p:cTn id="9" presetID="22" presetClass="entr" presetSubtype="8" fill="hold" grpId="0" nodeType="afterEffect">
                                  <p:stCondLst>
                                    <p:cond delay="4000"/>
                                  </p:stCondLst>
                                  <p:iterate type="wd">
                                    <p:tmPct val="100000"/>
                                  </p:iterate>
                                  <p:childTnLst>
                                    <p:set>
                                      <p:cBhvr>
                                        <p:cTn id="10" dur="1" fill="hold">
                                          <p:stCondLst>
                                            <p:cond delay="0"/>
                                          </p:stCondLst>
                                        </p:cTn>
                                        <p:tgtEl>
                                          <p:spTgt spid="11267"/>
                                        </p:tgtEl>
                                        <p:attrNameLst>
                                          <p:attrName>style.visibility</p:attrName>
                                        </p:attrNameLst>
                                      </p:cBhvr>
                                      <p:to>
                                        <p:strVal val="visible"/>
                                      </p:to>
                                    </p:set>
                                    <p:animEffect transition="in" filter="wipe(left)">
                                      <p:cBhvr>
                                        <p:cTn id="11" dur="3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autoUpdateAnimBg="0" advAuto="5000"/>
      <p:bldP spid="11267" grpId="0" autoUpdateAnimBg="0"/>
    </p:bldLst>
  </p:timing>
</p:sld>
</file>

<file path=ppt/theme/theme1.xml><?xml version="1.0" encoding="utf-8"?>
<a:theme xmlns:a="http://schemas.openxmlformats.org/drawingml/2006/main" name="1_Green Swirls Segoe Template">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A6783B6-86AE-4776-8B81-8199FD1759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1_Green Swirls Segoe Template</Template>
  <TotalTime>1987</TotalTime>
  <Words>695</Words>
  <Application>Microsoft Office PowerPoint</Application>
  <PresentationFormat>On-screen Show (4:3)</PresentationFormat>
  <Paragraphs>69</Paragraphs>
  <Slides>11</Slides>
  <Notes>5</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1_Green Swirls Segoe Template</vt:lpstr>
      <vt:lpstr>White with Courier font for code slides</vt:lpstr>
      <vt:lpstr>PowerPoint Presentation</vt:lpstr>
      <vt:lpstr>Let Us Worship In Song</vt:lpstr>
      <vt:lpstr>Who Needs a Physician?</vt:lpstr>
      <vt:lpstr>Background</vt:lpstr>
      <vt:lpstr>Who Needs a Physician?</vt:lpstr>
      <vt:lpstr>None  Are “Too” Sick</vt:lpstr>
      <vt:lpstr>The Pharisees – “Band-Aid”  Solution, vs.13</vt:lpstr>
      <vt:lpstr>Jesus Can Heal You Also</vt:lpstr>
      <vt:lpstr>This Do In Remembrance of Me</vt:lpstr>
      <vt:lpstr>The Collection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Needs a Physician?</dc:title>
  <dc:creator>Danny McKibben</dc:creator>
  <cp:keywords/>
  <cp:lastModifiedBy>Providence</cp:lastModifiedBy>
  <cp:revision>25</cp:revision>
  <dcterms:created xsi:type="dcterms:W3CDTF">2013-03-15T20:30:03Z</dcterms:created>
  <dcterms:modified xsi:type="dcterms:W3CDTF">2013-03-17T15:58:00Z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TC102867399990</vt:lpwstr>
  </property>
</Properties>
</file>