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64" r:id="rId5"/>
    <p:sldId id="265" r:id="rId6"/>
    <p:sldId id="266" r:id="rId7"/>
    <p:sldId id="267"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99C1BB-0018-4F91-BF83-7408753661FD}" type="datetimeFigureOut">
              <a:rPr lang="en-US" smtClean="0"/>
              <a:pPr/>
              <a:t>5/21/2017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CD2B5-3E30-4A7D-A75B-223A7BDDAE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5/21/2017 12:12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wheel spokes="3"/>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3"/>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wheel spokes="3"/>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heel spokes="3"/>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3"/>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3"/>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3"/>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transition spd="slow">
    <p:wheel spokes="3"/>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wheel spokes="3"/>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wheel spokes="3"/>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5" cstate="print"/>
          <a:srcRect/>
          <a:stretch>
            <a:fillRect/>
          </a:stretch>
        </p:blipFill>
        <p:spPr bwMode="auto">
          <a:xfrm>
            <a:off x="-15875" y="6007100"/>
            <a:ext cx="9159875" cy="849313"/>
          </a:xfrm>
          <a:prstGeom prst="rect">
            <a:avLst/>
          </a:prstGeom>
          <a:noFill/>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wheel spokes="3"/>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wheel spokes="3"/>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1"/>
            <a:ext cx="8458200" cy="1066800"/>
          </a:xfrm>
        </p:spPr>
        <p:txBody>
          <a:bodyPr/>
          <a:lstStyle/>
          <a:p>
            <a:pPr algn="ctr"/>
            <a:r>
              <a:rPr lang="en-US" sz="4800" b="1"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“Walk Worthy of the Vocation”</a:t>
            </a:r>
            <a:endParaRPr lang="en-US" sz="4800" b="1"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685800" y="2363788"/>
            <a:ext cx="7681913" cy="1293812"/>
          </a:xfrm>
        </p:spPr>
        <p:txBody>
          <a:bodyPr>
            <a:normAutofit/>
          </a:bodyPr>
          <a:lstStyle/>
          <a:p>
            <a:pPr algn="ctr"/>
            <a:r>
              <a:rPr lang="en-US" sz="4400" dirty="0" smtClean="0">
                <a:solidFill>
                  <a:schemeClr val="tx2"/>
                </a:solidFill>
              </a:rPr>
              <a:t>Eph.4:1-7</a:t>
            </a:r>
            <a:endParaRPr lang="en-US" sz="4400" dirty="0">
              <a:solidFill>
                <a:schemeClr val="tx2"/>
              </a:solidFill>
            </a:endParaRPr>
          </a:p>
        </p:txBody>
      </p:sp>
      <p:sp>
        <p:nvSpPr>
          <p:cNvPr id="4" name="TextBox 3"/>
          <p:cNvSpPr txBox="1"/>
          <p:nvPr/>
        </p:nvSpPr>
        <p:spPr>
          <a:xfrm>
            <a:off x="2133600" y="4876800"/>
            <a:ext cx="4876800" cy="523220"/>
          </a:xfrm>
          <a:prstGeom prst="rect">
            <a:avLst/>
          </a:prstGeom>
          <a:noFill/>
        </p:spPr>
        <p:txBody>
          <a:bodyPr wrap="square" rtlCol="0">
            <a:spAutoFit/>
          </a:bodyPr>
          <a:lstStyle/>
          <a:p>
            <a:pPr algn="ctr"/>
            <a:r>
              <a:rPr lang="en-US" sz="2800" dirty="0" smtClean="0"/>
              <a:t>A Requested Lesson</a:t>
            </a:r>
            <a:endParaRPr lang="en-US" sz="2800" dirty="0"/>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ppt_x</p:attrName>
                                        </p:attrNameLst>
                                      </p:cBhvr>
                                      <p:tavLst>
                                        <p:tav tm="0">
                                          <p:val>
                                            <p:strVal val="#ppt_x"/>
                                          </p:val>
                                        </p:tav>
                                        <p:tav tm="100000">
                                          <p:val>
                                            <p:strVal val="#ppt_x"/>
                                          </p:val>
                                        </p:tav>
                                      </p:tavLst>
                                    </p:anim>
                                    <p:anim calcmode="lin" valueType="num">
                                      <p:cBhvr>
                                        <p:cTn id="14" dur="2000" fill="hold"/>
                                        <p:tgtEl>
                                          <p:spTgt spid="2"/>
                                        </p:tgtEl>
                                        <p:attrNameLst>
                                          <p:attrName>ppt_y</p:attrName>
                                        </p:attrNameLst>
                                      </p:cBhvr>
                                      <p:tavLst>
                                        <p:tav tm="0">
                                          <p:val>
                                            <p:strVal val="#ppt_y-.1"/>
                                          </p:val>
                                        </p:tav>
                                        <p:tav tm="100000">
                                          <p:val>
                                            <p:strVal val="#ppt_y"/>
                                          </p:val>
                                        </p:tav>
                                      </p:tavLst>
                                    </p:anim>
                                  </p:childTnLst>
                                </p:cTn>
                              </p:par>
                            </p:childTnLst>
                          </p:cTn>
                        </p:par>
                        <p:par>
                          <p:cTn id="15" fill="hold">
                            <p:stCondLst>
                              <p:cond delay="2000"/>
                            </p:stCondLst>
                            <p:childTnLst>
                              <p:par>
                                <p:cTn id="16" presetID="10" presetClass="entr" presetSubtype="0" fill="hold" grpId="0" nodeType="afterEffect">
                                  <p:stCondLst>
                                    <p:cond delay="100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49603"/>
            <a:ext cx="8382000" cy="664797"/>
          </a:xfrm>
        </p:spPr>
        <p:txBody>
          <a:bodyPr/>
          <a:lstStyle/>
          <a:p>
            <a:r>
              <a:rPr lang="en-US" dirty="0" smtClean="0"/>
              <a:t>Quick Overview of the Book</a:t>
            </a:r>
            <a:endParaRPr lang="en-US" dirty="0"/>
          </a:p>
        </p:txBody>
      </p:sp>
      <p:sp>
        <p:nvSpPr>
          <p:cNvPr id="6" name="Text Placeholder 5"/>
          <p:cNvSpPr>
            <a:spLocks noGrp="1"/>
          </p:cNvSpPr>
          <p:nvPr>
            <p:ph type="body" sz="quarter" idx="10"/>
          </p:nvPr>
        </p:nvSpPr>
        <p:spPr>
          <a:xfrm>
            <a:off x="228600" y="1295400"/>
            <a:ext cx="8915400" cy="3933384"/>
          </a:xfrm>
        </p:spPr>
        <p:txBody>
          <a:bodyPr/>
          <a:lstStyle/>
          <a:p>
            <a:r>
              <a:rPr lang="en-US" sz="3600" dirty="0" smtClean="0"/>
              <a:t>Chapters 1-3  Our Exalted Position in Heavenly Places in Christ</a:t>
            </a:r>
          </a:p>
          <a:p>
            <a:r>
              <a:rPr lang="en-US" sz="3600" dirty="0" smtClean="0"/>
              <a:t>Chapter 4-6  How We are to Walk as Children of God, Practical lessons</a:t>
            </a:r>
          </a:p>
          <a:p>
            <a:r>
              <a:rPr lang="en-US" sz="3600" dirty="0" smtClean="0"/>
              <a:t>Chapter 4:1-3,  Right Attitudes</a:t>
            </a:r>
          </a:p>
          <a:p>
            <a:r>
              <a:rPr lang="en-US" sz="3600" dirty="0" smtClean="0"/>
              <a:t>Chapter 4:4-7,  Right Doctrines – Seven “1’s”</a:t>
            </a:r>
          </a:p>
          <a:p>
            <a:r>
              <a:rPr lang="en-US" sz="3600" dirty="0" smtClean="0"/>
              <a:t>Tendency to Jump into the Seven “1’s” </a:t>
            </a:r>
            <a:endParaRPr lang="en-US" sz="3600" dirty="0"/>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p:cTn id="14" dur="500" fill="hold"/>
                                        <p:tgtEl>
                                          <p:spTgt spid="6">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6">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6">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 calcmode="lin" valueType="num">
                                      <p:cBhvr>
                                        <p:cTn id="22"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6">
                                            <p:txEl>
                                              <p:pRg st="2" end="2"/>
                                            </p:txEl>
                                          </p:spTgt>
                                        </p:tgtEl>
                                        <p:attrNameLst>
                                          <p:attrName>style.visibility</p:attrName>
                                        </p:attrNameLst>
                                      </p:cBhvr>
                                      <p:to>
                                        <p:strVal val="visible"/>
                                      </p:to>
                                    </p:set>
                                    <p:anim calcmode="lin" valueType="num">
                                      <p:cBhvr>
                                        <p:cTn id="30"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6">
                                            <p:txEl>
                                              <p:pRg st="3" end="3"/>
                                            </p:txEl>
                                          </p:spTgt>
                                        </p:tgtEl>
                                        <p:attrNameLst>
                                          <p:attrName>style.visibility</p:attrName>
                                        </p:attrNameLst>
                                      </p:cBhvr>
                                      <p:to>
                                        <p:strVal val="visible"/>
                                      </p:to>
                                    </p:set>
                                    <p:anim calcmode="lin" valueType="num">
                                      <p:cBhvr>
                                        <p:cTn id="38" dur="500" fill="hold"/>
                                        <p:tgtEl>
                                          <p:spTgt spid="6">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6">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6">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6">
                                            <p:txEl>
                                              <p:pRg st="4" end="4"/>
                                            </p:txEl>
                                          </p:spTgt>
                                        </p:tgtEl>
                                        <p:attrNameLst>
                                          <p:attrName>style.visibility</p:attrName>
                                        </p:attrNameLst>
                                      </p:cBhvr>
                                      <p:to>
                                        <p:strVal val="visible"/>
                                      </p:to>
                                    </p:set>
                                    <p:anim calcmode="lin" valueType="num">
                                      <p:cBhvr>
                                        <p:cTn id="46" dur="500" fill="hold"/>
                                        <p:tgtEl>
                                          <p:spTgt spid="6">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6">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6">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609398"/>
          </a:xfrm>
        </p:spPr>
        <p:txBody>
          <a:bodyPr/>
          <a:lstStyle/>
          <a:p>
            <a:r>
              <a:rPr lang="en-US" sz="4400" dirty="0" smtClean="0"/>
              <a:t>Chapter 4:1-3,   Right Attitudes . . .</a:t>
            </a:r>
            <a:endParaRPr lang="en-US" sz="4400" dirty="0"/>
          </a:p>
        </p:txBody>
      </p:sp>
      <p:sp>
        <p:nvSpPr>
          <p:cNvPr id="3" name="Text Placeholder 2"/>
          <p:cNvSpPr>
            <a:spLocks noGrp="1"/>
          </p:cNvSpPr>
          <p:nvPr>
            <p:ph type="body" sz="quarter" idx="10"/>
          </p:nvPr>
        </p:nvSpPr>
        <p:spPr>
          <a:xfrm>
            <a:off x="152400" y="912400"/>
            <a:ext cx="8839200" cy="5022914"/>
          </a:xfrm>
        </p:spPr>
        <p:txBody>
          <a:bodyPr/>
          <a:lstStyle/>
          <a:p>
            <a:r>
              <a:rPr lang="en-US" dirty="0" smtClean="0"/>
              <a:t>Vs.1, We have a </a:t>
            </a:r>
            <a:r>
              <a:rPr lang="en-US" b="1" dirty="0" smtClean="0">
                <a:solidFill>
                  <a:srgbClr val="C00000"/>
                </a:solidFill>
              </a:rPr>
              <a:t>Walk</a:t>
            </a:r>
            <a:r>
              <a:rPr lang="en-US" dirty="0" smtClean="0"/>
              <a:t>,  (A series of steps)</a:t>
            </a:r>
          </a:p>
          <a:p>
            <a:r>
              <a:rPr lang="en-US" b="1" dirty="0" smtClean="0">
                <a:solidFill>
                  <a:srgbClr val="C00000"/>
                </a:solidFill>
              </a:rPr>
              <a:t>Worthy</a:t>
            </a:r>
            <a:r>
              <a:rPr lang="en-US" dirty="0" smtClean="0"/>
              <a:t>: Suitably, worthily, in a manner worthy of. Appropriately, as </a:t>
            </a:r>
            <a:r>
              <a:rPr lang="en-US" dirty="0" err="1" smtClean="0"/>
              <a:t>becometh</a:t>
            </a:r>
            <a:r>
              <a:rPr lang="en-US" dirty="0" smtClean="0"/>
              <a:t>, after a godly sort</a:t>
            </a:r>
          </a:p>
          <a:p>
            <a:r>
              <a:rPr lang="en-US" b="1" dirty="0" smtClean="0">
                <a:solidFill>
                  <a:srgbClr val="C00000"/>
                </a:solidFill>
              </a:rPr>
              <a:t>Vocation</a:t>
            </a:r>
            <a:r>
              <a:rPr lang="en-US" dirty="0" smtClean="0"/>
              <a:t>: A Calling. Avocation, Vacation</a:t>
            </a:r>
          </a:p>
          <a:p>
            <a:r>
              <a:rPr lang="en-US" dirty="0" smtClean="0"/>
              <a:t>Vs.2, </a:t>
            </a:r>
            <a:r>
              <a:rPr lang="en-US" b="1" dirty="0" smtClean="0">
                <a:solidFill>
                  <a:srgbClr val="C00000"/>
                </a:solidFill>
              </a:rPr>
              <a:t>Lowliness</a:t>
            </a:r>
            <a:r>
              <a:rPr lang="en-US" dirty="0" smtClean="0"/>
              <a:t>: 1) the having a humble opinion of one’s self</a:t>
            </a:r>
          </a:p>
          <a:p>
            <a:r>
              <a:rPr lang="en-US" dirty="0" smtClean="0"/>
              <a:t>2) a deep sense of one’s (moral) littleness</a:t>
            </a:r>
          </a:p>
          <a:p>
            <a:r>
              <a:rPr lang="en-US" dirty="0" smtClean="0"/>
              <a:t>3) modesty, humility, lowliness of mind</a:t>
            </a:r>
          </a:p>
          <a:p>
            <a:r>
              <a:rPr lang="en-US" b="1" dirty="0" smtClean="0">
                <a:solidFill>
                  <a:srgbClr val="C00000"/>
                </a:solidFill>
              </a:rPr>
              <a:t>Meekness</a:t>
            </a:r>
            <a:r>
              <a:rPr lang="en-US" dirty="0" smtClean="0"/>
              <a:t>, Power under Control. ( Consider Moses, Num.12:3, or Jesus, Mat.11:29)</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609398"/>
          </a:xfrm>
        </p:spPr>
        <p:txBody>
          <a:bodyPr/>
          <a:lstStyle/>
          <a:p>
            <a:r>
              <a:rPr lang="en-US" sz="4400" dirty="0" smtClean="0"/>
              <a:t>Chapter 4:1-3,   Right Attitudes . . .</a:t>
            </a:r>
            <a:endParaRPr lang="en-US" sz="4400" dirty="0"/>
          </a:p>
        </p:txBody>
      </p:sp>
      <p:sp>
        <p:nvSpPr>
          <p:cNvPr id="3" name="Text Placeholder 2"/>
          <p:cNvSpPr>
            <a:spLocks noGrp="1"/>
          </p:cNvSpPr>
          <p:nvPr>
            <p:ph type="body" sz="quarter" idx="10"/>
          </p:nvPr>
        </p:nvSpPr>
        <p:spPr>
          <a:xfrm>
            <a:off x="152400" y="685800"/>
            <a:ext cx="8839200" cy="5909310"/>
          </a:xfrm>
        </p:spPr>
        <p:txBody>
          <a:bodyPr/>
          <a:lstStyle/>
          <a:p>
            <a:r>
              <a:rPr lang="en-US" dirty="0" smtClean="0"/>
              <a:t>Vs.2, </a:t>
            </a:r>
            <a:r>
              <a:rPr lang="en-US" b="1" dirty="0" smtClean="0">
                <a:solidFill>
                  <a:srgbClr val="C00000"/>
                </a:solidFill>
              </a:rPr>
              <a:t>Longsuffering</a:t>
            </a:r>
            <a:r>
              <a:rPr lang="en-US" dirty="0" smtClean="0"/>
              <a:t>, Suffer long, patience, slowness in avenging wrongs</a:t>
            </a:r>
          </a:p>
          <a:p>
            <a:r>
              <a:rPr lang="en-US" dirty="0" smtClean="0"/>
              <a:t> </a:t>
            </a:r>
            <a:r>
              <a:rPr lang="en-US" b="1" dirty="0" smtClean="0">
                <a:solidFill>
                  <a:srgbClr val="C00000"/>
                </a:solidFill>
              </a:rPr>
              <a:t>Forbearing</a:t>
            </a:r>
            <a:r>
              <a:rPr lang="en-US" dirty="0" smtClean="0"/>
              <a:t>, Bearing For.  To hold oneself up against, that is, (figuratively) put up with</a:t>
            </a:r>
          </a:p>
          <a:p>
            <a:r>
              <a:rPr lang="en-US" b="1" dirty="0" smtClean="0">
                <a:solidFill>
                  <a:srgbClr val="C00000"/>
                </a:solidFill>
              </a:rPr>
              <a:t>In Love</a:t>
            </a:r>
            <a:r>
              <a:rPr lang="en-US" dirty="0" smtClean="0"/>
              <a:t>, agapē  Good will, unconditional, active</a:t>
            </a:r>
          </a:p>
          <a:p>
            <a:r>
              <a:rPr lang="en-US" dirty="0" smtClean="0"/>
              <a:t>Vs.3 , </a:t>
            </a:r>
            <a:r>
              <a:rPr lang="en-US" b="1" dirty="0" smtClean="0">
                <a:solidFill>
                  <a:srgbClr val="C00000"/>
                </a:solidFill>
              </a:rPr>
              <a:t>Endeavoring to keep</a:t>
            </a:r>
            <a:r>
              <a:rPr lang="en-US" dirty="0" smtClean="0"/>
              <a:t>, To use speed, that is, to make effort, be prompt or earnest. Guard</a:t>
            </a:r>
          </a:p>
          <a:p>
            <a:r>
              <a:rPr lang="en-US" b="1" dirty="0" smtClean="0">
                <a:solidFill>
                  <a:srgbClr val="C00000"/>
                </a:solidFill>
              </a:rPr>
              <a:t>Unity of the Spirit</a:t>
            </a:r>
            <a:r>
              <a:rPr lang="en-US" dirty="0" smtClean="0"/>
              <a:t>, Not uniformity, nor Union. Unanimity, agreement.  Spirit’s teachings</a:t>
            </a:r>
          </a:p>
          <a:p>
            <a:r>
              <a:rPr lang="en-US" sz="3100" b="1" dirty="0" smtClean="0">
                <a:solidFill>
                  <a:srgbClr val="C00000"/>
                </a:solidFill>
              </a:rPr>
              <a:t>Bond</a:t>
            </a:r>
            <a:r>
              <a:rPr lang="en-US" sz="3100" dirty="0" smtClean="0"/>
              <a:t>, a joint tie, that is, ligament, uniting principle</a:t>
            </a:r>
          </a:p>
          <a:p>
            <a:r>
              <a:rPr lang="en-US" sz="3100" b="1" dirty="0" smtClean="0">
                <a:solidFill>
                  <a:srgbClr val="C00000"/>
                </a:solidFill>
              </a:rPr>
              <a:t>Peace</a:t>
            </a:r>
            <a:r>
              <a:rPr lang="en-US" sz="3100" dirty="0" smtClean="0"/>
              <a:t>, peace between individuals, i.e. harmony, </a:t>
            </a:r>
            <a:r>
              <a:rPr lang="en-US" sz="3100" dirty="0" smtClean="0">
                <a:solidFill>
                  <a:schemeClr val="bg1"/>
                </a:solidFill>
              </a:rPr>
              <a:t>concord, tranquility.</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609398"/>
          </a:xfrm>
        </p:spPr>
        <p:txBody>
          <a:bodyPr/>
          <a:lstStyle/>
          <a:p>
            <a:r>
              <a:rPr lang="en-US" sz="4400" dirty="0"/>
              <a:t>Chapter </a:t>
            </a:r>
            <a:r>
              <a:rPr lang="en-US" sz="4400" dirty="0" smtClean="0"/>
              <a:t>4:4-7,   </a:t>
            </a:r>
            <a:r>
              <a:rPr lang="en-US" sz="4400" dirty="0"/>
              <a:t>Right </a:t>
            </a:r>
            <a:r>
              <a:rPr lang="en-US" sz="4400" dirty="0" smtClean="0"/>
              <a:t>Doctrine </a:t>
            </a:r>
            <a:r>
              <a:rPr lang="en-US" sz="4400" dirty="0"/>
              <a:t>. . .</a:t>
            </a:r>
          </a:p>
        </p:txBody>
      </p:sp>
      <p:sp>
        <p:nvSpPr>
          <p:cNvPr id="3" name="Text Placeholder 2"/>
          <p:cNvSpPr>
            <a:spLocks noGrp="1"/>
          </p:cNvSpPr>
          <p:nvPr>
            <p:ph type="body" sz="quarter" idx="10"/>
          </p:nvPr>
        </p:nvSpPr>
        <p:spPr>
          <a:xfrm>
            <a:off x="304800" y="914400"/>
            <a:ext cx="8686800" cy="6106287"/>
          </a:xfrm>
        </p:spPr>
        <p:txBody>
          <a:bodyPr/>
          <a:lstStyle/>
          <a:p>
            <a:r>
              <a:rPr lang="en-US" b="1" dirty="0" smtClean="0">
                <a:solidFill>
                  <a:srgbClr val="C00000"/>
                </a:solidFill>
              </a:rPr>
              <a:t>One Body</a:t>
            </a:r>
            <a:r>
              <a:rPr lang="en-US" dirty="0" smtClean="0"/>
              <a:t>, Chap.1:22-23, Col.1:18, It’s work, organization, to function as a body, 1 Cor.12</a:t>
            </a:r>
          </a:p>
          <a:p>
            <a:r>
              <a:rPr lang="en-US" b="1" dirty="0" smtClean="0">
                <a:solidFill>
                  <a:srgbClr val="C00000"/>
                </a:solidFill>
              </a:rPr>
              <a:t>One Spirit</a:t>
            </a:r>
            <a:r>
              <a:rPr lang="en-US" dirty="0" smtClean="0"/>
              <a:t>, Person, His work in revelation &amp; confirmation of the word</a:t>
            </a:r>
          </a:p>
          <a:p>
            <a:r>
              <a:rPr lang="en-US" b="1" dirty="0" smtClean="0">
                <a:solidFill>
                  <a:srgbClr val="C00000"/>
                </a:solidFill>
              </a:rPr>
              <a:t>One Hope</a:t>
            </a:r>
            <a:r>
              <a:rPr lang="en-US" dirty="0" smtClean="0"/>
              <a:t>, Home in Heaven, by Jesus</a:t>
            </a:r>
          </a:p>
          <a:p>
            <a:r>
              <a:rPr lang="en-US" b="1" dirty="0" smtClean="0">
                <a:solidFill>
                  <a:srgbClr val="C00000"/>
                </a:solidFill>
              </a:rPr>
              <a:t>One Lord</a:t>
            </a:r>
            <a:r>
              <a:rPr lang="en-US" dirty="0" smtClean="0"/>
              <a:t>, God in the Flesh, Virgin birth, Sinless</a:t>
            </a:r>
          </a:p>
          <a:p>
            <a:r>
              <a:rPr lang="en-US" b="1" dirty="0" smtClean="0">
                <a:solidFill>
                  <a:srgbClr val="C00000"/>
                </a:solidFill>
              </a:rPr>
              <a:t>One Faith</a:t>
            </a:r>
            <a:r>
              <a:rPr lang="en-US" dirty="0" smtClean="0"/>
              <a:t>, Objective faith, Jude 3, How to live</a:t>
            </a:r>
          </a:p>
          <a:p>
            <a:r>
              <a:rPr lang="en-US" b="1" dirty="0" smtClean="0">
                <a:solidFill>
                  <a:srgbClr val="C00000"/>
                </a:solidFill>
              </a:rPr>
              <a:t>One Baptism</a:t>
            </a:r>
            <a:r>
              <a:rPr lang="en-US" dirty="0" smtClean="0"/>
              <a:t>, Of the great commission, Immersion, Plan of salvation</a:t>
            </a:r>
          </a:p>
          <a:p>
            <a:r>
              <a:rPr lang="en-US" b="1" dirty="0" smtClean="0">
                <a:solidFill>
                  <a:srgbClr val="C00000"/>
                </a:solidFill>
              </a:rPr>
              <a:t>One God</a:t>
            </a:r>
            <a:r>
              <a:rPr lang="en-US" dirty="0" smtClean="0"/>
              <a:t>, Creator, worship of Him</a:t>
            </a:r>
          </a:p>
          <a:p>
            <a:r>
              <a:rPr lang="en-US" sz="3100" b="1" dirty="0" smtClean="0">
                <a:solidFill>
                  <a:schemeClr val="bg1"/>
                </a:solidFill>
              </a:rPr>
              <a:t>Not Multiple Choice, Pick and Choose</a:t>
            </a:r>
          </a:p>
          <a:p>
            <a:r>
              <a:rPr lang="en-US" sz="3100" b="1" dirty="0" smtClean="0">
                <a:solidFill>
                  <a:schemeClr val="bg1"/>
                </a:solidFill>
              </a:rPr>
              <a:t>Rom.14  and Eph.4  Harmonized</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09600" y="76200"/>
            <a:ext cx="7848600" cy="762000"/>
          </a:xfrm>
        </p:spPr>
        <p:txBody>
          <a:bodyPr>
            <a:normAutofit/>
          </a:bodyPr>
          <a:lstStyle/>
          <a:p>
            <a:pPr algn="ctr"/>
            <a:r>
              <a:rPr lang="en-US" sz="5400" b="1" dirty="0">
                <a:solidFill>
                  <a:srgbClr val="C00000"/>
                </a:solidFill>
              </a:rPr>
              <a:t>The Plan of Salvation</a:t>
            </a:r>
          </a:p>
        </p:txBody>
      </p:sp>
      <p:sp>
        <p:nvSpPr>
          <p:cNvPr id="8195" name="Rectangle 3"/>
          <p:cNvSpPr>
            <a:spLocks noGrp="1" noChangeArrowheads="1"/>
          </p:cNvSpPr>
          <p:nvPr>
            <p:ph type="body" idx="1"/>
          </p:nvPr>
        </p:nvSpPr>
        <p:spPr>
          <a:xfrm>
            <a:off x="381000" y="914400"/>
            <a:ext cx="8229600" cy="5486400"/>
          </a:xfrm>
        </p:spPr>
        <p:txBody>
          <a:bodyPr>
            <a:noAutofit/>
          </a:bodyPr>
          <a:lstStyle/>
          <a:p>
            <a:pPr marL="609600" indent="-609600">
              <a:buFont typeface="Wingdings" pitchFamily="2" charset="2"/>
              <a:buAutoNum type="arabicPeriod"/>
            </a:pPr>
            <a:r>
              <a:rPr lang="en-US" sz="3600" b="1" dirty="0">
                <a:solidFill>
                  <a:schemeClr val="tx2">
                    <a:lumMod val="75000"/>
                  </a:schemeClr>
                </a:solidFill>
              </a:rPr>
              <a:t>Hear the Gospel of Christ, </a:t>
            </a:r>
            <a:r>
              <a:rPr lang="en-US" b="1" dirty="0">
                <a:solidFill>
                  <a:schemeClr val="tx2">
                    <a:lumMod val="75000"/>
                  </a:schemeClr>
                </a:solidFill>
              </a:rPr>
              <a:t>Acts 18:8</a:t>
            </a:r>
            <a:endParaRPr lang="en-US" sz="1800" b="1" dirty="0">
              <a:solidFill>
                <a:schemeClr val="tx2">
                  <a:lumMod val="75000"/>
                </a:schemeClr>
              </a:solidFill>
            </a:endParaRPr>
          </a:p>
          <a:p>
            <a:pPr marL="609600" indent="-609600">
              <a:buFont typeface="Wingdings" pitchFamily="2" charset="2"/>
              <a:buAutoNum type="arabicPeriod"/>
            </a:pPr>
            <a:r>
              <a:rPr lang="en-US" sz="3600" b="1" dirty="0">
                <a:solidFill>
                  <a:schemeClr val="tx2">
                    <a:lumMod val="75000"/>
                  </a:schemeClr>
                </a:solidFill>
              </a:rPr>
              <a:t>Believe in Jesus Christ,  </a:t>
            </a:r>
            <a:r>
              <a:rPr lang="en-US" b="1" dirty="0">
                <a:solidFill>
                  <a:schemeClr val="tx2">
                    <a:lumMod val="75000"/>
                  </a:schemeClr>
                </a:solidFill>
              </a:rPr>
              <a:t>Rom.1:16</a:t>
            </a:r>
            <a:endParaRPr lang="en-US" sz="1000" b="1" dirty="0">
              <a:solidFill>
                <a:schemeClr val="tx2">
                  <a:lumMod val="75000"/>
                </a:schemeClr>
              </a:solidFill>
            </a:endParaRPr>
          </a:p>
          <a:p>
            <a:pPr marL="609600" indent="-609600">
              <a:buFont typeface="Wingdings" pitchFamily="2" charset="2"/>
              <a:buAutoNum type="arabicPeriod"/>
            </a:pPr>
            <a:r>
              <a:rPr lang="en-US" sz="3600" b="1" dirty="0">
                <a:solidFill>
                  <a:schemeClr val="tx2">
                    <a:lumMod val="75000"/>
                  </a:schemeClr>
                </a:solidFill>
              </a:rPr>
              <a:t>Repent and Turn to God</a:t>
            </a:r>
            <a:r>
              <a:rPr lang="en-US" b="1" dirty="0">
                <a:solidFill>
                  <a:schemeClr val="tx2">
                    <a:lumMod val="75000"/>
                  </a:schemeClr>
                </a:solidFill>
              </a:rPr>
              <a:t>, Acts 17:30</a:t>
            </a:r>
            <a:endParaRPr lang="en-US" sz="2800" b="1" dirty="0">
              <a:solidFill>
                <a:schemeClr val="tx2">
                  <a:lumMod val="75000"/>
                </a:schemeClr>
              </a:solidFill>
            </a:endParaRPr>
          </a:p>
          <a:p>
            <a:pPr marL="609600" indent="-609600">
              <a:buFont typeface="Wingdings" pitchFamily="2" charset="2"/>
              <a:buAutoNum type="arabicPeriod"/>
            </a:pPr>
            <a:r>
              <a:rPr lang="en-US" sz="3600" b="1" dirty="0">
                <a:solidFill>
                  <a:schemeClr val="tx2">
                    <a:lumMod val="75000"/>
                  </a:schemeClr>
                </a:solidFill>
              </a:rPr>
              <a:t>Confess Jesus Before Men</a:t>
            </a:r>
            <a:r>
              <a:rPr lang="en-US" b="1" dirty="0">
                <a:solidFill>
                  <a:schemeClr val="tx2">
                    <a:lumMod val="75000"/>
                  </a:schemeClr>
                </a:solidFill>
              </a:rPr>
              <a:t>,  Matt.10:32</a:t>
            </a:r>
            <a:endParaRPr lang="en-US" sz="2800" b="1" dirty="0">
              <a:solidFill>
                <a:schemeClr val="tx2">
                  <a:lumMod val="75000"/>
                </a:schemeClr>
              </a:solidFill>
            </a:endParaRPr>
          </a:p>
          <a:p>
            <a:pPr marL="609600" indent="-609600">
              <a:buFont typeface="Wingdings" pitchFamily="2" charset="2"/>
              <a:buAutoNum type="arabicPeriod"/>
            </a:pPr>
            <a:r>
              <a:rPr lang="en-US" sz="3600" b="1" dirty="0">
                <a:solidFill>
                  <a:schemeClr val="tx2">
                    <a:lumMod val="75000"/>
                  </a:schemeClr>
                </a:solidFill>
              </a:rPr>
              <a:t>Baptized Into Christ, </a:t>
            </a:r>
            <a:r>
              <a:rPr lang="en-US" b="1" dirty="0">
                <a:solidFill>
                  <a:schemeClr val="tx2">
                    <a:lumMod val="75000"/>
                  </a:schemeClr>
                </a:solidFill>
              </a:rPr>
              <a:t>Gal.3:26-27</a:t>
            </a:r>
          </a:p>
          <a:p>
            <a:pPr marL="609600" indent="-609600">
              <a:buFont typeface="Wingdings" pitchFamily="2" charset="2"/>
              <a:buNone/>
            </a:pPr>
            <a:r>
              <a:rPr lang="en-US" sz="2000" b="1" dirty="0">
                <a:solidFill>
                  <a:schemeClr val="tx2">
                    <a:lumMod val="75000"/>
                  </a:schemeClr>
                </a:solidFill>
              </a:rPr>
              <a:t>            -----------------------------</a:t>
            </a:r>
          </a:p>
          <a:p>
            <a:pPr marL="609600" indent="-609600">
              <a:buFont typeface="Wingdings" pitchFamily="2" charset="2"/>
              <a:buChar char="Ø"/>
            </a:pPr>
            <a:r>
              <a:rPr lang="en-US" sz="3600" b="1" dirty="0">
                <a:solidFill>
                  <a:srgbClr val="00B0F0"/>
                </a:solidFill>
              </a:rPr>
              <a:t>Grow And Be Faithful</a:t>
            </a:r>
            <a:r>
              <a:rPr lang="en-US" sz="4000" b="1" dirty="0">
                <a:solidFill>
                  <a:srgbClr val="00B0F0"/>
                </a:solidFill>
              </a:rPr>
              <a:t>, </a:t>
            </a:r>
            <a:r>
              <a:rPr lang="en-US" b="1" dirty="0">
                <a:solidFill>
                  <a:srgbClr val="00B0F0"/>
                </a:solidFill>
              </a:rPr>
              <a:t>Matt.10:22</a:t>
            </a:r>
          </a:p>
          <a:p>
            <a:pPr marL="609600" indent="-609600">
              <a:buFont typeface="Wingdings" pitchFamily="2" charset="2"/>
              <a:buChar char="Ø"/>
            </a:pPr>
            <a:r>
              <a:rPr lang="en-US" sz="3600" b="1" dirty="0">
                <a:solidFill>
                  <a:srgbClr val="00B0F0"/>
                </a:solidFill>
              </a:rPr>
              <a:t>If Err As a Christian</a:t>
            </a:r>
            <a:r>
              <a:rPr lang="en-US" b="1" dirty="0">
                <a:solidFill>
                  <a:srgbClr val="00B0F0"/>
                </a:solidFill>
              </a:rPr>
              <a:t>: </a:t>
            </a:r>
            <a:r>
              <a:rPr lang="en-US" sz="3600" b="1" dirty="0">
                <a:solidFill>
                  <a:srgbClr val="00B0F0"/>
                </a:solidFill>
              </a:rPr>
              <a:t>Repent and Pray God</a:t>
            </a:r>
            <a:r>
              <a:rPr lang="en-US" b="1" dirty="0">
                <a:solidFill>
                  <a:srgbClr val="00B0F0"/>
                </a:solidFill>
              </a:rPr>
              <a:t> Acts 8:22</a:t>
            </a:r>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slide(fromBottom)">
                                      <p:cBhvr>
                                        <p:cTn id="7" dur="500"/>
                                        <p:tgtEl>
                                          <p:spTgt spid="8194"/>
                                        </p:tgtEl>
                                      </p:cBhvr>
                                    </p:animEffect>
                                  </p:childTnLst>
                                </p:cTn>
                              </p:par>
                            </p:childTnLst>
                          </p:cTn>
                        </p:par>
                        <p:par>
                          <p:cTn id="8" fill="hold">
                            <p:stCondLst>
                              <p:cond delay="500"/>
                            </p:stCondLst>
                            <p:childTnLst>
                              <p:par>
                                <p:cTn id="9" presetID="47" presetClass="entr" presetSubtype="0" fill="hold" grpId="0" nodeType="afterEffect">
                                  <p:stCondLst>
                                    <p:cond delay="50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fade">
                                      <p:cBhvr>
                                        <p:cTn id="11" dur="1000"/>
                                        <p:tgtEl>
                                          <p:spTgt spid="8195">
                                            <p:txEl>
                                              <p:pRg st="0" end="0"/>
                                            </p:txEl>
                                          </p:spTgt>
                                        </p:tgtEl>
                                      </p:cBhvr>
                                    </p:animEffect>
                                    <p:anim calcmode="lin" valueType="num">
                                      <p:cBhvr>
                                        <p:cTn id="12"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grpId="0" nodeType="afterEffect">
                                  <p:stCondLst>
                                    <p:cond delay="50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1000"/>
                                        <p:tgtEl>
                                          <p:spTgt spid="8195">
                                            <p:txEl>
                                              <p:pRg st="1" end="1"/>
                                            </p:txEl>
                                          </p:spTgt>
                                        </p:tgtEl>
                                      </p:cBhvr>
                                    </p:animEffect>
                                    <p:anim calcmode="lin" valueType="num">
                                      <p:cBhvr>
                                        <p:cTn id="1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3500"/>
                            </p:stCondLst>
                            <p:childTnLst>
                              <p:par>
                                <p:cTn id="21" presetID="47" presetClass="entr" presetSubtype="0" fill="hold" grpId="0" nodeType="afterEffect">
                                  <p:stCondLst>
                                    <p:cond delay="500"/>
                                  </p:stCondLst>
                                  <p:childTnLst>
                                    <p:set>
                                      <p:cBhvr>
                                        <p:cTn id="22" dur="1" fill="hold">
                                          <p:stCondLst>
                                            <p:cond delay="0"/>
                                          </p:stCondLst>
                                        </p:cTn>
                                        <p:tgtEl>
                                          <p:spTgt spid="8195">
                                            <p:txEl>
                                              <p:pRg st="2" end="2"/>
                                            </p:txEl>
                                          </p:spTgt>
                                        </p:tgtEl>
                                        <p:attrNameLst>
                                          <p:attrName>style.visibility</p:attrName>
                                        </p:attrNameLst>
                                      </p:cBhvr>
                                      <p:to>
                                        <p:strVal val="visible"/>
                                      </p:to>
                                    </p:set>
                                    <p:animEffect transition="in" filter="fade">
                                      <p:cBhvr>
                                        <p:cTn id="23" dur="1000"/>
                                        <p:tgtEl>
                                          <p:spTgt spid="8195">
                                            <p:txEl>
                                              <p:pRg st="2" end="2"/>
                                            </p:txEl>
                                          </p:spTgt>
                                        </p:tgtEl>
                                      </p:cBhvr>
                                    </p:animEffect>
                                    <p:anim calcmode="lin" valueType="num">
                                      <p:cBhvr>
                                        <p:cTn id="24"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5000"/>
                            </p:stCondLst>
                            <p:childTnLst>
                              <p:par>
                                <p:cTn id="27" presetID="47" presetClass="entr" presetSubtype="0" fill="hold" grpId="0" nodeType="afterEffect">
                                  <p:stCondLst>
                                    <p:cond delay="500"/>
                                  </p:stCondLst>
                                  <p:childTnLst>
                                    <p:set>
                                      <p:cBhvr>
                                        <p:cTn id="28" dur="1" fill="hold">
                                          <p:stCondLst>
                                            <p:cond delay="0"/>
                                          </p:stCondLst>
                                        </p:cTn>
                                        <p:tgtEl>
                                          <p:spTgt spid="8195">
                                            <p:txEl>
                                              <p:pRg st="3" end="3"/>
                                            </p:txEl>
                                          </p:spTgt>
                                        </p:tgtEl>
                                        <p:attrNameLst>
                                          <p:attrName>style.visibility</p:attrName>
                                        </p:attrNameLst>
                                      </p:cBhvr>
                                      <p:to>
                                        <p:strVal val="visible"/>
                                      </p:to>
                                    </p:set>
                                    <p:animEffect transition="in" filter="fade">
                                      <p:cBhvr>
                                        <p:cTn id="29" dur="1000"/>
                                        <p:tgtEl>
                                          <p:spTgt spid="8195">
                                            <p:txEl>
                                              <p:pRg st="3" end="3"/>
                                            </p:txEl>
                                          </p:spTgt>
                                        </p:tgtEl>
                                      </p:cBhvr>
                                    </p:animEffect>
                                    <p:anim calcmode="lin" valueType="num">
                                      <p:cBhvr>
                                        <p:cTn id="30"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6500"/>
                            </p:stCondLst>
                            <p:childTnLst>
                              <p:par>
                                <p:cTn id="33" presetID="47" presetClass="entr" presetSubtype="0" fill="hold" grpId="0" nodeType="afterEffect">
                                  <p:stCondLst>
                                    <p:cond delay="50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8000"/>
                            </p:stCondLst>
                            <p:childTnLst>
                              <p:par>
                                <p:cTn id="39" presetID="47" presetClass="entr" presetSubtype="0" fill="hold" grpId="0" nodeType="afterEffect">
                                  <p:stCondLst>
                                    <p:cond delay="500"/>
                                  </p:stCondLst>
                                  <p:childTnLst>
                                    <p:set>
                                      <p:cBhvr>
                                        <p:cTn id="40" dur="1" fill="hold">
                                          <p:stCondLst>
                                            <p:cond delay="0"/>
                                          </p:stCondLst>
                                        </p:cTn>
                                        <p:tgtEl>
                                          <p:spTgt spid="8195">
                                            <p:txEl>
                                              <p:pRg st="5" end="5"/>
                                            </p:txEl>
                                          </p:spTgt>
                                        </p:tgtEl>
                                        <p:attrNameLst>
                                          <p:attrName>style.visibility</p:attrName>
                                        </p:attrNameLst>
                                      </p:cBhvr>
                                      <p:to>
                                        <p:strVal val="visible"/>
                                      </p:to>
                                    </p:set>
                                    <p:animEffect transition="in" filter="fade">
                                      <p:cBhvr>
                                        <p:cTn id="41" dur="1000"/>
                                        <p:tgtEl>
                                          <p:spTgt spid="8195">
                                            <p:txEl>
                                              <p:pRg st="5" end="5"/>
                                            </p:txEl>
                                          </p:spTgt>
                                        </p:tgtEl>
                                      </p:cBhvr>
                                    </p:animEffect>
                                    <p:anim calcmode="lin" valueType="num">
                                      <p:cBhvr>
                                        <p:cTn id="4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9500"/>
                            </p:stCondLst>
                            <p:childTnLst>
                              <p:par>
                                <p:cTn id="45" presetID="47" presetClass="entr" presetSubtype="0" fill="hold" grpId="0" nodeType="afterEffect">
                                  <p:stCondLst>
                                    <p:cond delay="500"/>
                                  </p:stCondLst>
                                  <p:childTnLst>
                                    <p:set>
                                      <p:cBhvr>
                                        <p:cTn id="46" dur="1" fill="hold">
                                          <p:stCondLst>
                                            <p:cond delay="0"/>
                                          </p:stCondLst>
                                        </p:cTn>
                                        <p:tgtEl>
                                          <p:spTgt spid="8195">
                                            <p:txEl>
                                              <p:pRg st="6" end="6"/>
                                            </p:txEl>
                                          </p:spTgt>
                                        </p:tgtEl>
                                        <p:attrNameLst>
                                          <p:attrName>style.visibility</p:attrName>
                                        </p:attrNameLst>
                                      </p:cBhvr>
                                      <p:to>
                                        <p:strVal val="visible"/>
                                      </p:to>
                                    </p:set>
                                    <p:animEffect transition="in" filter="fade">
                                      <p:cBhvr>
                                        <p:cTn id="47" dur="1000"/>
                                        <p:tgtEl>
                                          <p:spTgt spid="8195">
                                            <p:txEl>
                                              <p:pRg st="6" end="6"/>
                                            </p:txEl>
                                          </p:spTgt>
                                        </p:tgtEl>
                                      </p:cBhvr>
                                    </p:animEffect>
                                    <p:anim calcmode="lin" valueType="num">
                                      <p:cBhvr>
                                        <p:cTn id="48"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11000"/>
                            </p:stCondLst>
                            <p:childTnLst>
                              <p:par>
                                <p:cTn id="51" presetID="47" presetClass="entr" presetSubtype="0" fill="hold" grpId="0" nodeType="afterEffect">
                                  <p:stCondLst>
                                    <p:cond delay="500"/>
                                  </p:stCondLst>
                                  <p:childTnLst>
                                    <p:set>
                                      <p:cBhvr>
                                        <p:cTn id="52" dur="1" fill="hold">
                                          <p:stCondLst>
                                            <p:cond delay="0"/>
                                          </p:stCondLst>
                                        </p:cTn>
                                        <p:tgtEl>
                                          <p:spTgt spid="8195">
                                            <p:txEl>
                                              <p:pRg st="7" end="7"/>
                                            </p:txEl>
                                          </p:spTgt>
                                        </p:tgtEl>
                                        <p:attrNameLst>
                                          <p:attrName>style.visibility</p:attrName>
                                        </p:attrNameLst>
                                      </p:cBhvr>
                                      <p:to>
                                        <p:strVal val="visible"/>
                                      </p:to>
                                    </p:set>
                                    <p:animEffect transition="in" filter="fade">
                                      <p:cBhvr>
                                        <p:cTn id="53" dur="1000"/>
                                        <p:tgtEl>
                                          <p:spTgt spid="8195">
                                            <p:txEl>
                                              <p:pRg st="7" end="7"/>
                                            </p:txEl>
                                          </p:spTgt>
                                        </p:tgtEl>
                                      </p:cBhvr>
                                    </p:animEffect>
                                    <p:anim calcmode="lin" valueType="num">
                                      <p:cBhvr>
                                        <p:cTn id="54"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0"/>
    </p:bldLst>
  </p:timing>
</p:sld>
</file>

<file path=ppt/theme/theme1.xml><?xml version="1.0" encoding="utf-8"?>
<a:theme xmlns:a="http://schemas.openxmlformats.org/drawingml/2006/main" name="1_Light_with Blue Bar Segoe Templat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9F2D80D-E46C-4045-8458-3B3FECFDBF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1_Light_with Blue Bar Segoe Template</Template>
  <TotalTime>2023</TotalTime>
  <Words>551</Words>
  <Application>Microsoft Office PowerPoint</Application>
  <PresentationFormat>On-screen Show (4:3)</PresentationFormat>
  <Paragraphs>48</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1_Light_with Blue Bar Segoe Template</vt:lpstr>
      <vt:lpstr>White with Courier font for code slides</vt:lpstr>
      <vt:lpstr>“Walk Worthy of the Vocation”</vt:lpstr>
      <vt:lpstr>Quick Overview of the Book</vt:lpstr>
      <vt:lpstr>Chapter 4:1-3,   Right Attitudes . . .</vt:lpstr>
      <vt:lpstr>Chapter 4:1-3,   Right Attitudes . . .</vt:lpstr>
      <vt:lpstr>Chapter 4:4-7,   Right Doctrine . . .</vt:lpstr>
      <vt:lpstr>The Plan of Salvation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“Walk Worthy of the Vocation”</dc:title>
  <dc:creator>Owner</dc:creator>
  <cp:keywords/>
  <cp:lastModifiedBy>Danny McKibben</cp:lastModifiedBy>
  <cp:revision>88</cp:revision>
  <dcterms:created xsi:type="dcterms:W3CDTF">2017-05-19T15:44:09Z</dcterms:created>
  <dcterms:modified xsi:type="dcterms:W3CDTF">2017-05-21T16:12:41Z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TC102867629990</vt:lpwstr>
  </property>
</Properties>
</file>