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4"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03A986-DF34-40D0-AC84-9DB22A41BDB5}" type="datetimeFigureOut">
              <a:rPr lang="en-US" smtClean="0"/>
              <a:pPr/>
              <a:t>8/21/2016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5331E-EB02-4594-834B-9080D8953C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8/21/2016 4:43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9EFFA001-096B-41B5-920F-CD63EF19D89F}"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edg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edg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threePt" dir="t"/>
            </a:scene3d>
            <a:sp3d>
              <a:bevelB w="38100" h="38100" prst="relaxedInset"/>
            </a:sp3d>
          </a:bodyPr>
          <a:lstStyle/>
          <a:p>
            <a:pPr algn="ctr"/>
            <a:r>
              <a:rPr lang="en-US" sz="6000" dirty="0" smtClean="0"/>
              <a:t>“The Witch of Endor”</a:t>
            </a:r>
            <a:endParaRPr lang="en-US" sz="6000" dirty="0"/>
          </a:p>
        </p:txBody>
      </p:sp>
      <p:sp>
        <p:nvSpPr>
          <p:cNvPr id="3" name="Subtitle 2"/>
          <p:cNvSpPr>
            <a:spLocks noGrp="1"/>
          </p:cNvSpPr>
          <p:nvPr>
            <p:ph type="subTitle" idx="1"/>
          </p:nvPr>
        </p:nvSpPr>
        <p:spPr>
          <a:xfrm>
            <a:off x="685800" y="3276600"/>
            <a:ext cx="7681913" cy="1370012"/>
          </a:xfrm>
        </p:spPr>
        <p:txBody>
          <a:bodyPr>
            <a:normAutofit/>
          </a:bodyPr>
          <a:lstStyle/>
          <a:p>
            <a:pPr algn="ctr"/>
            <a:r>
              <a:rPr lang="en-US" sz="4000" dirty="0" smtClean="0">
                <a:solidFill>
                  <a:schemeClr val="accent5"/>
                </a:solidFill>
              </a:rPr>
              <a:t>1 Samuel 28:3-25</a:t>
            </a:r>
            <a:endParaRPr lang="en-US" sz="4000" dirty="0">
              <a:solidFill>
                <a:schemeClr val="accent5"/>
              </a:solidFill>
            </a:endParaRPr>
          </a:p>
        </p:txBody>
      </p:sp>
      <p:sp>
        <p:nvSpPr>
          <p:cNvPr id="4" name="TextBox 3"/>
          <p:cNvSpPr txBox="1"/>
          <p:nvPr/>
        </p:nvSpPr>
        <p:spPr>
          <a:xfrm>
            <a:off x="2819400" y="4724400"/>
            <a:ext cx="3276600" cy="584775"/>
          </a:xfrm>
          <a:prstGeom prst="rect">
            <a:avLst/>
          </a:prstGeom>
          <a:noFill/>
        </p:spPr>
        <p:txBody>
          <a:bodyPr wrap="square" rtlCol="0">
            <a:spAutoFit/>
          </a:bodyPr>
          <a:lstStyle/>
          <a:p>
            <a:pPr algn="ctr"/>
            <a:r>
              <a:rPr lang="en-US" sz="3200" dirty="0" smtClean="0"/>
              <a:t>2 </a:t>
            </a:r>
            <a:r>
              <a:rPr lang="en-US" sz="3200" smtClean="0"/>
              <a:t>Timothy 3:13</a:t>
            </a:r>
            <a:endParaRPr lang="en-US" sz="320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20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4"/>
                                        </p:tgtEl>
                                        <p:attrNameLst>
                                          <p:attrName>fillcolor</p:attrName>
                                        </p:attrNameLst>
                                      </p:cBhvr>
                                      <p:tavLst>
                                        <p:tav tm="0">
                                          <p:val>
                                            <p:clrVal>
                                              <a:schemeClr val="accent2"/>
                                            </p:clrVal>
                                          </p:val>
                                        </p:tav>
                                        <p:tav tm="50000">
                                          <p:val>
                                            <p:clrVal>
                                              <a:schemeClr val="hlink"/>
                                            </p:clrVal>
                                          </p:val>
                                        </p:tav>
                                      </p:tavLst>
                                    </p:anim>
                                    <p:set>
                                      <p:cBhvr>
                                        <p:cTn id="9" dur="200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ppt_x</p:attrName>
                                        </p:attrNameLst>
                                      </p:cBhvr>
                                      <p:tavLst>
                                        <p:tav tm="0">
                                          <p:val>
                                            <p:strVal val="#ppt_x"/>
                                          </p:val>
                                        </p:tav>
                                        <p:tav tm="100000">
                                          <p:val>
                                            <p:strVal val="#ppt_x"/>
                                          </p:val>
                                        </p:tav>
                                      </p:tavLst>
                                    </p:anim>
                                    <p:anim calcmode="lin" valueType="num">
                                      <p:cBhvr>
                                        <p:cTn id="16" dur="2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anim calcmode="lin" valueType="num">
                                      <p:cBhvr>
                                        <p:cTn id="20"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30188"/>
            <a:ext cx="6096000" cy="664797"/>
          </a:xfrm>
        </p:spPr>
        <p:txBody>
          <a:bodyPr/>
          <a:lstStyle/>
          <a:p>
            <a:r>
              <a:rPr lang="en-US" dirty="0" smtClean="0"/>
              <a:t>“The </a:t>
            </a:r>
            <a:r>
              <a:rPr lang="en-US" dirty="0"/>
              <a:t>Witch of Endor”</a:t>
            </a:r>
          </a:p>
        </p:txBody>
      </p:sp>
      <p:sp>
        <p:nvSpPr>
          <p:cNvPr id="6" name="Text Placeholder 5"/>
          <p:cNvSpPr>
            <a:spLocks noGrp="1"/>
          </p:cNvSpPr>
          <p:nvPr>
            <p:ph type="body" sz="quarter" idx="10"/>
          </p:nvPr>
        </p:nvSpPr>
        <p:spPr>
          <a:xfrm>
            <a:off x="152400" y="1006221"/>
            <a:ext cx="8843962" cy="5318379"/>
          </a:xfrm>
        </p:spPr>
        <p:txBody>
          <a:bodyPr/>
          <a:lstStyle/>
          <a:p>
            <a:r>
              <a:rPr lang="en-US" dirty="0" smtClean="0"/>
              <a:t>The pride of King Saul,</a:t>
            </a:r>
            <a:r>
              <a:rPr lang="en-US" dirty="0" smtClean="0">
                <a:solidFill>
                  <a:schemeClr val="tx2"/>
                </a:solidFill>
              </a:rPr>
              <a:t>  1 Sam.15:17</a:t>
            </a:r>
          </a:p>
          <a:p>
            <a:r>
              <a:rPr lang="en-US" dirty="0" smtClean="0"/>
              <a:t>Witchcraft is wrong, </a:t>
            </a:r>
            <a:r>
              <a:rPr lang="en-US" dirty="0" smtClean="0">
                <a:solidFill>
                  <a:schemeClr val="tx2"/>
                </a:solidFill>
              </a:rPr>
              <a:t>vs.3, Deut.18:9-12, Gal.5:20</a:t>
            </a:r>
          </a:p>
          <a:p>
            <a:r>
              <a:rPr lang="en-US" dirty="0" smtClean="0"/>
              <a:t>Saul was afraid, </a:t>
            </a:r>
            <a:r>
              <a:rPr lang="en-US" dirty="0" smtClean="0">
                <a:solidFill>
                  <a:schemeClr val="tx2"/>
                </a:solidFill>
              </a:rPr>
              <a:t>vs.5, Prov.28:1, Rev.21:8</a:t>
            </a:r>
          </a:p>
          <a:p>
            <a:r>
              <a:rPr lang="en-US" dirty="0" smtClean="0"/>
              <a:t>Ways God communicated, </a:t>
            </a:r>
            <a:r>
              <a:rPr lang="en-US" dirty="0" smtClean="0">
                <a:solidFill>
                  <a:schemeClr val="tx2"/>
                </a:solidFill>
              </a:rPr>
              <a:t>vs.6, Heb.1:1</a:t>
            </a:r>
          </a:p>
          <a:p>
            <a:r>
              <a:rPr lang="en-US" dirty="0" smtClean="0"/>
              <a:t>Seek for a witch, a medium, </a:t>
            </a:r>
            <a:r>
              <a:rPr lang="en-US" dirty="0" smtClean="0">
                <a:solidFill>
                  <a:schemeClr val="tx2"/>
                </a:solidFill>
              </a:rPr>
              <a:t>vs.7-11</a:t>
            </a:r>
          </a:p>
          <a:p>
            <a:r>
              <a:rPr lang="en-US" dirty="0" smtClean="0"/>
              <a:t>She was a fake, </a:t>
            </a:r>
            <a:r>
              <a:rPr lang="en-US" dirty="0" smtClean="0">
                <a:solidFill>
                  <a:schemeClr val="tx2"/>
                </a:solidFill>
              </a:rPr>
              <a:t>vs.12</a:t>
            </a:r>
            <a:r>
              <a:rPr lang="en-US" dirty="0" smtClean="0"/>
              <a:t>.  Shocked, startled. </a:t>
            </a:r>
            <a:r>
              <a:rPr lang="en-US" dirty="0" smtClean="0">
                <a:solidFill>
                  <a:schemeClr val="tx2"/>
                </a:solidFill>
              </a:rPr>
              <a:t>Eccl.9:5-6</a:t>
            </a:r>
          </a:p>
          <a:p>
            <a:r>
              <a:rPr lang="en-US" dirty="0" smtClean="0"/>
              <a:t>Divine intervention, </a:t>
            </a:r>
            <a:r>
              <a:rPr lang="en-US" dirty="0" smtClean="0">
                <a:solidFill>
                  <a:schemeClr val="tx2"/>
                </a:solidFill>
              </a:rPr>
              <a:t>vs.13-20.   cf. Mt.14:25-26</a:t>
            </a:r>
          </a:p>
          <a:p>
            <a:r>
              <a:rPr lang="en-US" dirty="0" smtClean="0"/>
              <a:t>Saul was compelled to eat, </a:t>
            </a:r>
            <a:r>
              <a:rPr lang="en-US" dirty="0" smtClean="0">
                <a:solidFill>
                  <a:schemeClr val="tx2"/>
                </a:solidFill>
              </a:rPr>
              <a:t>vs.21-25</a:t>
            </a:r>
          </a:p>
          <a:p>
            <a:r>
              <a:rPr lang="en-US" dirty="0" smtClean="0"/>
              <a:t>Saul and his sons die, </a:t>
            </a:r>
            <a:r>
              <a:rPr lang="en-US" dirty="0" smtClean="0">
                <a:solidFill>
                  <a:schemeClr val="tx2"/>
                </a:solidFill>
              </a:rPr>
              <a:t>1 Sam.31:1-6</a:t>
            </a:r>
          </a:p>
          <a:p>
            <a:r>
              <a:rPr lang="en-US" dirty="0" smtClean="0"/>
              <a:t>Their bodies were burned, </a:t>
            </a:r>
            <a:r>
              <a:rPr lang="en-US" dirty="0" smtClean="0">
                <a:solidFill>
                  <a:schemeClr val="tx2"/>
                </a:solidFill>
              </a:rPr>
              <a:t>vs.12    * Cremation *</a:t>
            </a:r>
            <a:endParaRPr lang="en-US" dirty="0">
              <a:solidFill>
                <a:schemeClr val="tx2"/>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6">
                                            <p:txEl>
                                              <p:pRg st="8" end="8"/>
                                            </p:txEl>
                                          </p:spTgt>
                                        </p:tgtEl>
                                        <p:attrNameLst>
                                          <p:attrName>style.visibility</p:attrName>
                                        </p:attrNameLst>
                                      </p:cBhvr>
                                      <p:to>
                                        <p:strVal val="visible"/>
                                      </p:to>
                                    </p:set>
                                    <p:anim calcmode="lin" valueType="num">
                                      <p:cBhvr>
                                        <p:cTn id="7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6">
                                            <p:txEl>
                                              <p:pRg st="9" end="9"/>
                                            </p:txEl>
                                          </p:spTgt>
                                        </p:tgtEl>
                                        <p:attrNameLst>
                                          <p:attrName>style.visibility</p:attrName>
                                        </p:attrNameLst>
                                      </p:cBhvr>
                                      <p:to>
                                        <p:strVal val="visible"/>
                                      </p:to>
                                    </p:set>
                                    <p:anim calcmode="lin" valueType="num">
                                      <p:cBhvr>
                                        <p:cTn id="86" dur="500" fill="hold"/>
                                        <p:tgtEl>
                                          <p:spTgt spid="6">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6">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6">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3400" y="381000"/>
            <a:ext cx="8229600" cy="9144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auerBodni BlkCn BT" pitchFamily="18" charset="0"/>
              </a:rPr>
              <a:t>The Plan of Salvation</a:t>
            </a:r>
          </a:p>
        </p:txBody>
      </p:sp>
      <p:sp>
        <p:nvSpPr>
          <p:cNvPr id="101379" name="Rectangle 3"/>
          <p:cNvSpPr>
            <a:spLocks noGrp="1" noChangeArrowheads="1"/>
          </p:cNvSpPr>
          <p:nvPr>
            <p:ph type="body" idx="4294967295"/>
          </p:nvPr>
        </p:nvSpPr>
        <p:spPr>
          <a:xfrm>
            <a:off x="152400" y="1600200"/>
            <a:ext cx="8915400" cy="4572000"/>
          </a:xfrm>
        </p:spPr>
        <p:txBody>
          <a:bodyPr>
            <a:noAutofit/>
          </a:bodyPr>
          <a:lstStyle/>
          <a:p>
            <a:pPr marL="609600" indent="-609600" eaLnBrk="1" hangingPunct="1">
              <a:buClrTx/>
              <a:buSzPct val="73000"/>
              <a:buFont typeface="+mj-lt"/>
              <a:buAutoNum type="arabicPeriod"/>
            </a:pPr>
            <a:r>
              <a:rPr lang="en-US" dirty="0" smtClean="0">
                <a:solidFill>
                  <a:schemeClr val="accent1"/>
                </a:solidFill>
              </a:rPr>
              <a:t>Hear the Gospel of Christ, </a:t>
            </a:r>
            <a:r>
              <a:rPr lang="en-US" dirty="0" smtClean="0">
                <a:solidFill>
                  <a:schemeClr val="accent4"/>
                </a:solidFill>
              </a:rPr>
              <a:t>Rom.10:17</a:t>
            </a:r>
          </a:p>
          <a:p>
            <a:pPr marL="609600" indent="-609600" eaLnBrk="1" hangingPunct="1">
              <a:buClrTx/>
              <a:buSzPct val="73000"/>
              <a:buFont typeface="+mj-lt"/>
              <a:buAutoNum type="arabicPeriod"/>
            </a:pPr>
            <a:r>
              <a:rPr lang="en-US" dirty="0" smtClean="0">
                <a:solidFill>
                  <a:schemeClr val="accent1"/>
                </a:solidFill>
              </a:rPr>
              <a:t>Believe in Jesus Christ, </a:t>
            </a:r>
            <a:r>
              <a:rPr lang="en-US" dirty="0" smtClean="0">
                <a:solidFill>
                  <a:schemeClr val="accent4"/>
                </a:solidFill>
              </a:rPr>
              <a:t>Jn.3:14-15</a:t>
            </a:r>
          </a:p>
          <a:p>
            <a:pPr marL="609600" indent="-609600" eaLnBrk="1" hangingPunct="1">
              <a:buClrTx/>
              <a:buSzPct val="73000"/>
              <a:buFont typeface="+mj-lt"/>
              <a:buAutoNum type="arabicPeriod"/>
            </a:pPr>
            <a:r>
              <a:rPr lang="en-US" dirty="0" smtClean="0">
                <a:solidFill>
                  <a:schemeClr val="accent1"/>
                </a:solidFill>
              </a:rPr>
              <a:t>Repent and Turn to God,  </a:t>
            </a:r>
            <a:r>
              <a:rPr lang="en-US" dirty="0" smtClean="0">
                <a:solidFill>
                  <a:schemeClr val="accent4"/>
                </a:solidFill>
              </a:rPr>
              <a:t>Luke 13:5</a:t>
            </a:r>
          </a:p>
          <a:p>
            <a:pPr marL="609600" indent="-609600" eaLnBrk="1" hangingPunct="1">
              <a:buClrTx/>
              <a:buSzPct val="73000"/>
              <a:buFont typeface="+mj-lt"/>
              <a:buAutoNum type="arabicPeriod"/>
            </a:pPr>
            <a:r>
              <a:rPr lang="en-US" dirty="0" smtClean="0">
                <a:solidFill>
                  <a:schemeClr val="accent1"/>
                </a:solidFill>
              </a:rPr>
              <a:t>Confess Jesus Before Men,  </a:t>
            </a:r>
            <a:r>
              <a:rPr lang="en-US" dirty="0" smtClean="0">
                <a:solidFill>
                  <a:schemeClr val="accent4"/>
                </a:solidFill>
              </a:rPr>
              <a:t>Acts 8:37</a:t>
            </a:r>
          </a:p>
          <a:p>
            <a:pPr marL="609600" indent="-609600" eaLnBrk="1" hangingPunct="1">
              <a:buClrTx/>
              <a:buSzPct val="73000"/>
              <a:buFont typeface="+mj-lt"/>
              <a:buAutoNum type="arabicPeriod"/>
            </a:pPr>
            <a:r>
              <a:rPr lang="en-US" dirty="0" smtClean="0">
                <a:solidFill>
                  <a:schemeClr val="accent1"/>
                </a:solidFill>
              </a:rPr>
              <a:t>Be Baptized for the Remission of Sins, </a:t>
            </a:r>
            <a:r>
              <a:rPr lang="en-US" dirty="0" smtClean="0">
                <a:solidFill>
                  <a:schemeClr val="accent4"/>
                </a:solidFill>
              </a:rPr>
              <a:t>Ac.2:38</a:t>
            </a:r>
          </a:p>
          <a:p>
            <a:pPr marL="609600" indent="-609600" eaLnBrk="1" hangingPunct="1">
              <a:buClrTx/>
              <a:buNone/>
            </a:pPr>
            <a:r>
              <a:rPr lang="en-US" dirty="0" smtClean="0">
                <a:solidFill>
                  <a:schemeClr val="accent1"/>
                </a:solidFill>
              </a:rPr>
              <a:t>       ---------------------------</a:t>
            </a:r>
          </a:p>
          <a:p>
            <a:pPr marL="609600" indent="-609600" eaLnBrk="1" hangingPunct="1">
              <a:buClrTx/>
              <a:buSzPct val="93000"/>
              <a:buFont typeface="Wingdings" pitchFamily="2" charset="2"/>
              <a:buChar char="Ø"/>
            </a:pPr>
            <a:r>
              <a:rPr lang="en-US" dirty="0" smtClean="0"/>
              <a:t>Be Thou Faithful Unto Death,</a:t>
            </a:r>
            <a:r>
              <a:rPr lang="en-US" dirty="0" smtClean="0">
                <a:solidFill>
                  <a:srgbClr val="0070C0"/>
                </a:solidFill>
              </a:rPr>
              <a:t>  </a:t>
            </a:r>
            <a:r>
              <a:rPr lang="en-US" dirty="0" smtClean="0">
                <a:solidFill>
                  <a:schemeClr val="accent4"/>
                </a:solidFill>
              </a:rPr>
              <a:t>Rev.2:10</a:t>
            </a:r>
          </a:p>
          <a:p>
            <a:pPr marL="609600" indent="-609600" eaLnBrk="1" hangingPunct="1">
              <a:buClrTx/>
              <a:buSzPct val="93000"/>
              <a:buFont typeface="Wingdings" pitchFamily="2" charset="2"/>
              <a:buChar char="Ø"/>
            </a:pPr>
            <a:r>
              <a:rPr lang="en-US" dirty="0" smtClean="0"/>
              <a:t>If Err as a Christian: Repent &amp; Confess, </a:t>
            </a:r>
            <a:r>
              <a:rPr lang="en-US" dirty="0" smtClean="0">
                <a:solidFill>
                  <a:schemeClr val="accent4"/>
                </a:solidFill>
              </a:rPr>
              <a:t>Acts 19:18</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wipe(left)">
                                      <p:cBhvr>
                                        <p:cTn id="7" dur="500"/>
                                        <p:tgtEl>
                                          <p:spTgt spid="101378"/>
                                        </p:tgtEl>
                                      </p:cBhvr>
                                    </p:animEffect>
                                  </p:childTnLst>
                                </p:cTn>
                              </p:par>
                            </p:childTnLst>
                          </p:cTn>
                        </p:par>
                        <p:par>
                          <p:cTn id="8" fill="hold">
                            <p:stCondLst>
                              <p:cond delay="500"/>
                            </p:stCondLst>
                            <p:childTnLst>
                              <p:par>
                                <p:cTn id="9" presetID="42" presetClass="entr" presetSubtype="0" fill="hold" grpId="0" nodeType="afterEffect">
                                  <p:stCondLst>
                                    <p:cond delay="500"/>
                                  </p:stCondLst>
                                  <p:childTnLst>
                                    <p:set>
                                      <p:cBhvr>
                                        <p:cTn id="10" dur="1" fill="hold">
                                          <p:stCondLst>
                                            <p:cond delay="0"/>
                                          </p:stCondLst>
                                        </p:cTn>
                                        <p:tgtEl>
                                          <p:spTgt spid="101379">
                                            <p:txEl>
                                              <p:pRg st="0" end="0"/>
                                            </p:txEl>
                                          </p:spTgt>
                                        </p:tgtEl>
                                        <p:attrNameLst>
                                          <p:attrName>style.visibility</p:attrName>
                                        </p:attrNameLst>
                                      </p:cBhvr>
                                      <p:to>
                                        <p:strVal val="visible"/>
                                      </p:to>
                                    </p:set>
                                    <p:animEffect transition="in" filter="fade">
                                      <p:cBhvr>
                                        <p:cTn id="11" dur="1000"/>
                                        <p:tgtEl>
                                          <p:spTgt spid="101379">
                                            <p:txEl>
                                              <p:pRg st="0" end="0"/>
                                            </p:txEl>
                                          </p:spTgt>
                                        </p:tgtEl>
                                      </p:cBhvr>
                                    </p:animEffect>
                                    <p:anim calcmode="lin" valueType="num">
                                      <p:cBhvr>
                                        <p:cTn id="12"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50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fade">
                                      <p:cBhvr>
                                        <p:cTn id="17" dur="1000"/>
                                        <p:tgtEl>
                                          <p:spTgt spid="101379">
                                            <p:txEl>
                                              <p:pRg st="1" end="1"/>
                                            </p:txEl>
                                          </p:spTgt>
                                        </p:tgtEl>
                                      </p:cBhvr>
                                    </p:animEffect>
                                    <p:anim calcmode="lin" valueType="num">
                                      <p:cBhvr>
                                        <p:cTn id="18"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grpId="0" nodeType="afterEffect">
                                  <p:stCondLst>
                                    <p:cond delay="500"/>
                                  </p:stCondLst>
                                  <p:childTnLst>
                                    <p:set>
                                      <p:cBhvr>
                                        <p:cTn id="22" dur="1" fill="hold">
                                          <p:stCondLst>
                                            <p:cond delay="0"/>
                                          </p:stCondLst>
                                        </p:cTn>
                                        <p:tgtEl>
                                          <p:spTgt spid="101379">
                                            <p:txEl>
                                              <p:pRg st="2" end="2"/>
                                            </p:txEl>
                                          </p:spTgt>
                                        </p:tgtEl>
                                        <p:attrNameLst>
                                          <p:attrName>style.visibility</p:attrName>
                                        </p:attrNameLst>
                                      </p:cBhvr>
                                      <p:to>
                                        <p:strVal val="visible"/>
                                      </p:to>
                                    </p:set>
                                    <p:animEffect transition="in" filter="fade">
                                      <p:cBhvr>
                                        <p:cTn id="23" dur="1000"/>
                                        <p:tgtEl>
                                          <p:spTgt spid="101379">
                                            <p:txEl>
                                              <p:pRg st="2" end="2"/>
                                            </p:txEl>
                                          </p:spTgt>
                                        </p:tgtEl>
                                      </p:cBhvr>
                                    </p:animEffect>
                                    <p:anim calcmode="lin" valueType="num">
                                      <p:cBhvr>
                                        <p:cTn id="24"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0137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grpId="0" nodeType="afterEffect">
                                  <p:stCondLst>
                                    <p:cond delay="500"/>
                                  </p:stCondLst>
                                  <p:childTnLst>
                                    <p:set>
                                      <p:cBhvr>
                                        <p:cTn id="28" dur="1" fill="hold">
                                          <p:stCondLst>
                                            <p:cond delay="0"/>
                                          </p:stCondLst>
                                        </p:cTn>
                                        <p:tgtEl>
                                          <p:spTgt spid="101379">
                                            <p:txEl>
                                              <p:pRg st="3" end="3"/>
                                            </p:txEl>
                                          </p:spTgt>
                                        </p:tgtEl>
                                        <p:attrNameLst>
                                          <p:attrName>style.visibility</p:attrName>
                                        </p:attrNameLst>
                                      </p:cBhvr>
                                      <p:to>
                                        <p:strVal val="visible"/>
                                      </p:to>
                                    </p:set>
                                    <p:animEffect transition="in" filter="fade">
                                      <p:cBhvr>
                                        <p:cTn id="29" dur="1000"/>
                                        <p:tgtEl>
                                          <p:spTgt spid="101379">
                                            <p:txEl>
                                              <p:pRg st="3" end="3"/>
                                            </p:txEl>
                                          </p:spTgt>
                                        </p:tgtEl>
                                      </p:cBhvr>
                                    </p:animEffect>
                                    <p:anim calcmode="lin" valueType="num">
                                      <p:cBhvr>
                                        <p:cTn id="30" dur="10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0137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grpId="0" nodeType="afterEffect">
                                  <p:stCondLst>
                                    <p:cond delay="500"/>
                                  </p:stCondLst>
                                  <p:childTnLst>
                                    <p:set>
                                      <p:cBhvr>
                                        <p:cTn id="34" dur="1" fill="hold">
                                          <p:stCondLst>
                                            <p:cond delay="0"/>
                                          </p:stCondLst>
                                        </p:cTn>
                                        <p:tgtEl>
                                          <p:spTgt spid="101379">
                                            <p:txEl>
                                              <p:pRg st="4" end="4"/>
                                            </p:txEl>
                                          </p:spTgt>
                                        </p:tgtEl>
                                        <p:attrNameLst>
                                          <p:attrName>style.visibility</p:attrName>
                                        </p:attrNameLst>
                                      </p:cBhvr>
                                      <p:to>
                                        <p:strVal val="visible"/>
                                      </p:to>
                                    </p:set>
                                    <p:animEffect transition="in" filter="fade">
                                      <p:cBhvr>
                                        <p:cTn id="35" dur="1000"/>
                                        <p:tgtEl>
                                          <p:spTgt spid="101379">
                                            <p:txEl>
                                              <p:pRg st="4" end="4"/>
                                            </p:txEl>
                                          </p:spTgt>
                                        </p:tgtEl>
                                      </p:cBhvr>
                                    </p:animEffect>
                                    <p:anim calcmode="lin" valueType="num">
                                      <p:cBhvr>
                                        <p:cTn id="36" dur="10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1379">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grpId="0" nodeType="afterEffect">
                                  <p:stCondLst>
                                    <p:cond delay="500"/>
                                  </p:stCondLst>
                                  <p:childTnLst>
                                    <p:set>
                                      <p:cBhvr>
                                        <p:cTn id="40" dur="1" fill="hold">
                                          <p:stCondLst>
                                            <p:cond delay="0"/>
                                          </p:stCondLst>
                                        </p:cTn>
                                        <p:tgtEl>
                                          <p:spTgt spid="101379">
                                            <p:txEl>
                                              <p:pRg st="5" end="5"/>
                                            </p:txEl>
                                          </p:spTgt>
                                        </p:tgtEl>
                                        <p:attrNameLst>
                                          <p:attrName>style.visibility</p:attrName>
                                        </p:attrNameLst>
                                      </p:cBhvr>
                                      <p:to>
                                        <p:strVal val="visible"/>
                                      </p:to>
                                    </p:set>
                                    <p:animEffect transition="in" filter="fade">
                                      <p:cBhvr>
                                        <p:cTn id="41" dur="1000"/>
                                        <p:tgtEl>
                                          <p:spTgt spid="101379">
                                            <p:txEl>
                                              <p:pRg st="5" end="5"/>
                                            </p:txEl>
                                          </p:spTgt>
                                        </p:tgtEl>
                                      </p:cBhvr>
                                    </p:animEffect>
                                    <p:anim calcmode="lin" valueType="num">
                                      <p:cBhvr>
                                        <p:cTn id="42" dur="1000" fill="hold"/>
                                        <p:tgtEl>
                                          <p:spTgt spid="101379">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01379">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42" presetClass="entr" presetSubtype="0" fill="hold" grpId="0" nodeType="afterEffect">
                                  <p:stCondLst>
                                    <p:cond delay="500"/>
                                  </p:stCondLst>
                                  <p:childTnLst>
                                    <p:set>
                                      <p:cBhvr>
                                        <p:cTn id="46" dur="1" fill="hold">
                                          <p:stCondLst>
                                            <p:cond delay="0"/>
                                          </p:stCondLst>
                                        </p:cTn>
                                        <p:tgtEl>
                                          <p:spTgt spid="101379">
                                            <p:txEl>
                                              <p:pRg st="6" end="6"/>
                                            </p:txEl>
                                          </p:spTgt>
                                        </p:tgtEl>
                                        <p:attrNameLst>
                                          <p:attrName>style.visibility</p:attrName>
                                        </p:attrNameLst>
                                      </p:cBhvr>
                                      <p:to>
                                        <p:strVal val="visible"/>
                                      </p:to>
                                    </p:set>
                                    <p:animEffect transition="in" filter="fade">
                                      <p:cBhvr>
                                        <p:cTn id="47" dur="1000"/>
                                        <p:tgtEl>
                                          <p:spTgt spid="101379">
                                            <p:txEl>
                                              <p:pRg st="6" end="6"/>
                                            </p:txEl>
                                          </p:spTgt>
                                        </p:tgtEl>
                                      </p:cBhvr>
                                    </p:animEffect>
                                    <p:anim calcmode="lin" valueType="num">
                                      <p:cBhvr>
                                        <p:cTn id="48" dur="10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01379">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2" presetClass="entr" presetSubtype="0" fill="hold" grpId="0" nodeType="afterEffect">
                                  <p:stCondLst>
                                    <p:cond delay="2000"/>
                                  </p:stCondLst>
                                  <p:childTnLst>
                                    <p:set>
                                      <p:cBhvr>
                                        <p:cTn id="52" dur="1" fill="hold">
                                          <p:stCondLst>
                                            <p:cond delay="0"/>
                                          </p:stCondLst>
                                        </p:cTn>
                                        <p:tgtEl>
                                          <p:spTgt spid="101379">
                                            <p:txEl>
                                              <p:pRg st="7" end="7"/>
                                            </p:txEl>
                                          </p:spTgt>
                                        </p:tgtEl>
                                        <p:attrNameLst>
                                          <p:attrName>style.visibility</p:attrName>
                                        </p:attrNameLst>
                                      </p:cBhvr>
                                      <p:to>
                                        <p:strVal val="visible"/>
                                      </p:to>
                                    </p:set>
                                    <p:animEffect transition="in" filter="fade">
                                      <p:cBhvr>
                                        <p:cTn id="53" dur="1000"/>
                                        <p:tgtEl>
                                          <p:spTgt spid="101379">
                                            <p:txEl>
                                              <p:pRg st="7" end="7"/>
                                            </p:txEl>
                                          </p:spTgt>
                                        </p:tgtEl>
                                      </p:cBhvr>
                                    </p:animEffect>
                                    <p:anim calcmode="lin" valueType="num">
                                      <p:cBhvr>
                                        <p:cTn id="54" dur="1000" fill="hold"/>
                                        <p:tgtEl>
                                          <p:spTgt spid="10137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0137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advAuto="8000"/>
    </p:bldLst>
  </p:timing>
</p:sld>
</file>

<file path=ppt/theme/theme1.xml><?xml version="1.0" encoding="utf-8"?>
<a:theme xmlns:a="http://schemas.openxmlformats.org/drawingml/2006/main" name="1_Gray Satin Segoe Template">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0776F1-9F58-4123-878B-EA2169B47B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1_Gray Satin Segoe Template</Template>
  <TotalTime>1744</TotalTime>
  <Words>269</Words>
  <Application>Microsoft Office PowerPoint</Application>
  <PresentationFormat>On-screen Show (4:3)</PresentationFormat>
  <Paragraphs>28</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1_Gray Satin Segoe Template</vt:lpstr>
      <vt:lpstr>White with Courier font for code slides</vt:lpstr>
      <vt:lpstr>“The Witch of Endor”</vt:lpstr>
      <vt:lpstr>“The Witch of Endor”</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Witch of Endor”</dc:title>
  <dc:creator>Owner</dc:creator>
  <cp:keywords/>
  <cp:lastModifiedBy>Danny McKibben</cp:lastModifiedBy>
  <cp:revision>66</cp:revision>
  <dcterms:created xsi:type="dcterms:W3CDTF">2016-08-19T19:53:40Z</dcterms:created>
  <dcterms:modified xsi:type="dcterms:W3CDTF">2016-08-21T20:43:34Z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TC102867369990</vt:lpwstr>
  </property>
</Properties>
</file>