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70" r:id="rId4"/>
    <p:sldId id="269" r:id="rId5"/>
    <p:sldId id="273" r:id="rId6"/>
    <p:sldId id="276" r:id="rId7"/>
    <p:sldId id="280" r:id="rId8"/>
    <p:sldId id="281" r:id="rId9"/>
    <p:sldId id="268" r:id="rId10"/>
    <p:sldId id="263" r:id="rId11"/>
    <p:sldId id="265" r:id="rId12"/>
    <p:sldId id="272" r:id="rId13"/>
    <p:sldId id="277" r:id="rId14"/>
    <p:sldId id="278" r:id="rId15"/>
    <p:sldId id="257" r:id="rId16"/>
    <p:sldId id="271" r:id="rId17"/>
    <p:sldId id="279" r:id="rId18"/>
    <p:sldId id="283" r:id="rId19"/>
    <p:sldId id="266" r:id="rId20"/>
    <p:sldId id="285" r:id="rId21"/>
    <p:sldId id="282" r:id="rId22"/>
    <p:sldId id="284" r:id="rId23"/>
    <p:sldId id="25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81" autoAdjust="0"/>
  </p:normalViewPr>
  <p:slideViewPr>
    <p:cSldViewPr>
      <p:cViewPr varScale="1">
        <p:scale>
          <a:sx n="70" d="100"/>
          <a:sy n="70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F30D7-B5B2-4079-9AA5-449D8C05EDA7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FBCA4-5E07-4088-918B-A9EA08D31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688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Cocaine, Marijuana, Heroin, Crack,</a:t>
            </a:r>
            <a:r>
              <a:rPr lang="en-US" baseline="0" dirty="0" smtClean="0"/>
              <a:t> Meth, </a:t>
            </a:r>
            <a:r>
              <a:rPr lang="en-US" dirty="0" smtClean="0"/>
              <a:t>Pills but, an</a:t>
            </a:r>
            <a:r>
              <a:rPr lang="en-US" baseline="0" dirty="0" smtClean="0"/>
              <a:t> ever increasing problem in America today is the abuse of all forms of drugs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Simply amazed at Americans,  When someone says I'm going on vacation to Mexico---what's the first thing people say. Don’t go to Mexico its dangerous, they have a lot of drugs there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994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someone who abuses drugs!!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5853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only</a:t>
            </a:r>
            <a:r>
              <a:rPr lang="en-US" baseline="0" dirty="0" smtClean="0"/>
              <a:t> gets them further into trouble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9508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Rich, poor,</a:t>
            </a:r>
            <a:r>
              <a:rPr lang="en-US" baseline="0" dirty="0" smtClean="0"/>
              <a:t> no matter, drugs can effect everyone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3648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3648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Never forget we were</a:t>
            </a:r>
            <a:r>
              <a:rPr lang="en-US" baseline="0" dirty="0" smtClean="0"/>
              <a:t> in sin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042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0840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Parents are not talking to</a:t>
            </a:r>
            <a:r>
              <a:rPr lang="en-US" baseline="0" dirty="0" smtClean="0"/>
              <a:t> kids about drugs--------why not-are you waiting till high school?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Everyone of us have a family member or friend that we have as an example with how bad drugs can be, but sometimes we fail to teach that to our kids.</a:t>
            </a:r>
          </a:p>
          <a:p>
            <a:r>
              <a:rPr lang="en-US" baseline="0" dirty="0" smtClean="0"/>
              <a:t>Peer Pressure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831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Songs,</a:t>
            </a:r>
            <a:r>
              <a:rPr lang="en-US" baseline="0" dirty="0" smtClean="0"/>
              <a:t> conversations, usually about 5</a:t>
            </a:r>
            <a:r>
              <a:rPr lang="en-US" baseline="30000" dirty="0" smtClean="0"/>
              <a:t>th</a:t>
            </a:r>
            <a:r>
              <a:rPr lang="en-US" baseline="0" dirty="0" smtClean="0"/>
              <a:t> and 6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537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major problem</a:t>
            </a:r>
            <a:r>
              <a:rPr lang="en-US" baseline="0" dirty="0" smtClean="0"/>
              <a:t> in this part of the state Xanax, </a:t>
            </a:r>
            <a:r>
              <a:rPr lang="en-US" baseline="0" dirty="0" err="1" smtClean="0"/>
              <a:t>colonapin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lowertabs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suboxen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subutex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oxycoten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percasets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valum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Its okay to take something to fix your </a:t>
            </a:r>
            <a:r>
              <a:rPr lang="en-US" baseline="0" dirty="0" err="1" smtClean="0"/>
              <a:t>problams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9860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Restless Leg Syndrome</a:t>
            </a:r>
          </a:p>
          <a:p>
            <a:r>
              <a:rPr lang="en-US" dirty="0" smtClean="0"/>
              <a:t>American Medical Association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2916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if a doctor</a:t>
            </a:r>
            <a:r>
              <a:rPr lang="en-US" baseline="0" dirty="0" smtClean="0"/>
              <a:t> approves it, but it makes you “not normal” you are have to tell your doctor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144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en-US" baseline="0" dirty="0" smtClean="0"/>
              <a:t> grab a hold and it will not let go.  People lose the homes and family over drugs.  Grandparents are left to tend to the families.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768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BCA4-5E07-4088-918B-A9EA08D31BC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09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42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56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30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09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384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81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94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59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688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54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879D6-14CA-43EC-A297-2CFE99BA366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9FB1B-ED91-44FE-8A7E-28C2898EB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68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ew_Zealan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United_Stat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02445">
            <a:off x="569200" y="2660390"/>
            <a:ext cx="7772400" cy="1470025"/>
          </a:xfrm>
          <a:solidFill>
            <a:schemeClr val="tx1">
              <a:lumMod val="65000"/>
            </a:schemeClr>
          </a:solidFill>
        </p:spPr>
        <p:txBody>
          <a:bodyPr>
            <a:noAutofit/>
          </a:bodyPr>
          <a:lstStyle/>
          <a:p>
            <a:r>
              <a:rPr lang="en-US" sz="5200" b="1" dirty="0" smtClean="0">
                <a:solidFill>
                  <a:srgbClr val="FF0000"/>
                </a:solidFill>
                <a:latin typeface="Arial Rounded MT Bold" pitchFamily="34" charset="0"/>
              </a:rPr>
              <a:t>THE AFFLICTION OF DRUG ADDICTION</a:t>
            </a:r>
            <a:endParaRPr lang="en-US" sz="5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32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749" y="38100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Rounded MT Bold" pitchFamily="34" charset="0"/>
              </a:rPr>
              <a:t>Drug abuse is not only </a:t>
            </a:r>
            <a:r>
              <a:rPr lang="en-US" sz="3200" dirty="0" smtClean="0">
                <a:latin typeface="Arial Rounded MT Bold" pitchFamily="34" charset="0"/>
              </a:rPr>
              <a:t>dangerous </a:t>
            </a:r>
            <a:r>
              <a:rPr lang="en-US" sz="3200" dirty="0">
                <a:latin typeface="Arial Rounded MT Bold" pitchFamily="34" charset="0"/>
              </a:rPr>
              <a:t>and harmful </a:t>
            </a:r>
            <a:r>
              <a:rPr lang="en-US" sz="3200" dirty="0" smtClean="0">
                <a:latin typeface="Arial Rounded MT Bold" pitchFamily="34" charset="0"/>
              </a:rPr>
              <a:t>but it leads to  </a:t>
            </a:r>
            <a:r>
              <a:rPr lang="en-US" sz="3200" dirty="0">
                <a:latin typeface="Arial Rounded MT Bold" pitchFamily="34" charset="0"/>
              </a:rPr>
              <a:t>evil. </a:t>
            </a:r>
            <a:endParaRPr lang="en-US" sz="3200" dirty="0" smtClean="0">
              <a:latin typeface="Arial Rounded MT Bold" pitchFamily="34" charset="0"/>
            </a:endParaRPr>
          </a:p>
          <a:p>
            <a:endParaRPr lang="en-US" sz="1200" dirty="0">
              <a:latin typeface="Arial Rounded MT Bold" pitchFamily="34" charset="0"/>
            </a:endParaRPr>
          </a:p>
          <a:p>
            <a:r>
              <a:rPr lang="en-US" sz="3200" dirty="0" smtClean="0">
                <a:latin typeface="Arial Rounded MT Bold" pitchFamily="34" charset="0"/>
              </a:rPr>
              <a:t>People </a:t>
            </a:r>
            <a:r>
              <a:rPr lang="en-US" sz="3200" dirty="0">
                <a:latin typeface="Arial Rounded MT Bold" pitchFamily="34" charset="0"/>
              </a:rPr>
              <a:t>have been known to beg, lie, steal, end even kill to feed their drug habit. </a:t>
            </a:r>
            <a:endParaRPr lang="en-US" sz="3200" dirty="0" smtClean="0">
              <a:latin typeface="Arial Rounded MT Bold" pitchFamily="34" charset="0"/>
            </a:endParaRPr>
          </a:p>
          <a:p>
            <a:endParaRPr lang="en-US" sz="1200" dirty="0" smtClean="0">
              <a:latin typeface="Arial Rounded MT Bold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4267200"/>
            <a:ext cx="1676594" cy="223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88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Leads to Evil Things!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</a:rPr>
              <a:t>Romans </a:t>
            </a:r>
            <a:r>
              <a:rPr lang="en-US" dirty="0">
                <a:latin typeface="Arial Rounded MT Bold" pitchFamily="34" charset="0"/>
              </a:rPr>
              <a:t>12:9 says, “Abhor that which is evil; cleave to that which is good.” </a:t>
            </a:r>
            <a:endParaRPr lang="en-US" dirty="0" smtClean="0">
              <a:latin typeface="Arial Rounded MT Bold" pitchFamily="34" charset="0"/>
            </a:endParaRP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I </a:t>
            </a:r>
            <a:r>
              <a:rPr lang="en-US" dirty="0">
                <a:latin typeface="Arial Rounded MT Bold" pitchFamily="34" charset="0"/>
              </a:rPr>
              <a:t>Thessalonians 5:22, “Abstain from all appearance of evil.” </a:t>
            </a:r>
            <a:endParaRPr lang="en-US" dirty="0" smtClean="0">
              <a:latin typeface="Arial Rounded MT Bold" pitchFamily="34" charset="0"/>
            </a:endParaRPr>
          </a:p>
          <a:p>
            <a:pPr marL="0" indent="0">
              <a:buNone/>
            </a:pP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7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It’s Harmful to your body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itchFamily="34" charset="0"/>
              </a:rPr>
              <a:t>1Cor </a:t>
            </a:r>
            <a:r>
              <a:rPr lang="en-US" b="1" dirty="0">
                <a:latin typeface="Arial Rounded MT Bold" pitchFamily="34" charset="0"/>
              </a:rPr>
              <a:t>6:19  </a:t>
            </a:r>
            <a:r>
              <a:rPr lang="en-US" dirty="0">
                <a:latin typeface="Arial Rounded MT Bold" pitchFamily="34" charset="0"/>
              </a:rPr>
              <a:t>Or do you not know that your body is the temple of the Holy Spirit </a:t>
            </a:r>
            <a:r>
              <a:rPr lang="en-US" i="1" dirty="0">
                <a:latin typeface="Arial Rounded MT Bold" pitchFamily="34" charset="0"/>
              </a:rPr>
              <a:t>who is</a:t>
            </a:r>
            <a:r>
              <a:rPr lang="en-US" dirty="0">
                <a:latin typeface="Arial Rounded MT Bold" pitchFamily="34" charset="0"/>
              </a:rPr>
              <a:t> in you, whom you have from God, and you are not your own? </a:t>
            </a:r>
          </a:p>
          <a:p>
            <a:r>
              <a:rPr lang="en-US" b="1" dirty="0" smtClean="0">
                <a:latin typeface="Arial Rounded MT Bold" pitchFamily="34" charset="0"/>
              </a:rPr>
              <a:t>1Cor </a:t>
            </a:r>
            <a:r>
              <a:rPr lang="en-US" b="1" dirty="0">
                <a:latin typeface="Arial Rounded MT Bold" pitchFamily="34" charset="0"/>
              </a:rPr>
              <a:t>6:20  </a:t>
            </a:r>
            <a:r>
              <a:rPr lang="en-US" dirty="0">
                <a:latin typeface="Arial Rounded MT Bold" pitchFamily="34" charset="0"/>
              </a:rPr>
              <a:t>For you were bought at a price; therefore glorify God in your body and in your spirit, which are God's.</a:t>
            </a:r>
          </a:p>
        </p:txBody>
      </p:sp>
    </p:spTree>
    <p:extLst>
      <p:ext uri="{BB962C8B-B14F-4D97-AF65-F5344CB8AC3E}">
        <p14:creationId xmlns:p14="http://schemas.microsoft.com/office/powerpoint/2010/main" xmlns="" val="6776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itchFamily="34" charset="0"/>
              </a:rPr>
              <a:t>It’s Harmful to your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Arial Rounded MT Bold" pitchFamily="34" charset="0"/>
              </a:rPr>
              <a:t>Rom 12:1  </a:t>
            </a:r>
            <a:r>
              <a:rPr lang="en-US" dirty="0">
                <a:latin typeface="Arial Rounded MT Bold" pitchFamily="34" charset="0"/>
              </a:rPr>
              <a:t>I beseech you therefore, brethren, by the mercies of God, that you present your bodies a living sacrifice, holy, acceptable to God, </a:t>
            </a:r>
            <a:r>
              <a:rPr lang="en-US" i="1" dirty="0">
                <a:latin typeface="Arial Rounded MT Bold" pitchFamily="34" charset="0"/>
              </a:rPr>
              <a:t>which is</a:t>
            </a:r>
            <a:r>
              <a:rPr lang="en-US" dirty="0">
                <a:latin typeface="Arial Rounded MT Bold" pitchFamily="34" charset="0"/>
              </a:rPr>
              <a:t> your reasonable service. </a:t>
            </a:r>
          </a:p>
          <a:p>
            <a:r>
              <a:rPr lang="en-US" b="1" dirty="0">
                <a:latin typeface="Arial Rounded MT Bold" pitchFamily="34" charset="0"/>
              </a:rPr>
              <a:t>Rom 12:2</a:t>
            </a:r>
            <a:r>
              <a:rPr lang="en-US" dirty="0">
                <a:latin typeface="Arial Rounded MT Bold" pitchFamily="34" charset="0"/>
              </a:rPr>
              <a:t>  And do not be conformed to this world, but be transformed by the renewing of your mind, that you may prove what </a:t>
            </a:r>
            <a:r>
              <a:rPr lang="en-US" i="1" dirty="0">
                <a:latin typeface="Arial Rounded MT Bold" pitchFamily="34" charset="0"/>
              </a:rPr>
              <a:t>is</a:t>
            </a:r>
            <a:r>
              <a:rPr lang="en-US" dirty="0">
                <a:latin typeface="Arial Rounded MT Bold" pitchFamily="34" charset="0"/>
              </a:rPr>
              <a:t> that good and acceptable and perfect will of God.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157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It Breaks Families Apart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1752600"/>
            <a:ext cx="3305175" cy="3966210"/>
          </a:xfrm>
        </p:spPr>
      </p:pic>
    </p:spTree>
    <p:extLst>
      <p:ext uri="{BB962C8B-B14F-4D97-AF65-F5344CB8AC3E}">
        <p14:creationId xmlns:p14="http://schemas.microsoft.com/office/powerpoint/2010/main" xmlns="" val="12780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29"/>
            <a:ext cx="8229600" cy="5440362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Arial Rounded MT Bold" pitchFamily="34" charset="0"/>
              </a:rPr>
              <a:t>Many want drugs, not only just  to get high , but to escape pain. </a:t>
            </a:r>
            <a:r>
              <a:rPr lang="en-US" dirty="0" smtClean="0">
                <a:latin typeface="Arial Rounded MT Bold" pitchFamily="34" charset="0"/>
              </a:rPr>
              <a:t/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/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/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>
                <a:latin typeface="Arial Rounded MT Bold" pitchFamily="34" charset="0"/>
              </a:rPr>
              <a:t/>
            </a:r>
            <a:br>
              <a:rPr lang="en-US" dirty="0">
                <a:latin typeface="Arial Rounded MT Bold" pitchFamily="34" charset="0"/>
              </a:rPr>
            </a:br>
            <a:endParaRPr lang="en-US" dirty="0">
              <a:latin typeface="Arial Rounded MT Bol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2362200"/>
            <a:ext cx="3048000" cy="39116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19600" y="2514600"/>
            <a:ext cx="4267200" cy="3611563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Depression</a:t>
            </a:r>
          </a:p>
          <a:p>
            <a:r>
              <a:rPr lang="en-US" dirty="0" smtClean="0">
                <a:latin typeface="Arial Rounded MT Bold" pitchFamily="34" charset="0"/>
              </a:rPr>
              <a:t>Low self-esteem</a:t>
            </a:r>
          </a:p>
          <a:p>
            <a:r>
              <a:rPr lang="en-US" dirty="0" smtClean="0">
                <a:latin typeface="Arial Rounded MT Bold" pitchFamily="34" charset="0"/>
              </a:rPr>
              <a:t>Financial Hardship</a:t>
            </a:r>
          </a:p>
          <a:p>
            <a:r>
              <a:rPr lang="en-US" dirty="0" smtClean="0">
                <a:latin typeface="Arial Rounded MT Bold" pitchFamily="34" charset="0"/>
              </a:rPr>
              <a:t>Physical Pain 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3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latin typeface="Arial Rounded MT Bold" pitchFamily="34" charset="0"/>
              </a:rPr>
              <a:t>How Should Christians </a:t>
            </a:r>
            <a:r>
              <a:rPr lang="en-US" sz="3900" b="1" u="sng" dirty="0" smtClean="0">
                <a:latin typeface="Arial Rounded MT Bold" pitchFamily="34" charset="0"/>
              </a:rPr>
              <a:t>NOT</a:t>
            </a:r>
            <a:r>
              <a:rPr lang="en-US" sz="3900" dirty="0" smtClean="0">
                <a:latin typeface="Arial Rounded MT Bold" pitchFamily="34" charset="0"/>
              </a:rPr>
              <a:t> React?</a:t>
            </a:r>
            <a:endParaRPr lang="en-US" sz="39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Mar 2:16</a:t>
            </a:r>
            <a:r>
              <a:rPr lang="en-US" dirty="0"/>
              <a:t>  And when the scribes and Pharisees saw Him eating with the tax collectors and sinners, they said to His disciples, "How </a:t>
            </a:r>
            <a:r>
              <a:rPr lang="en-US" i="1" dirty="0"/>
              <a:t>is it</a:t>
            </a:r>
            <a:r>
              <a:rPr lang="en-US" dirty="0"/>
              <a:t> that He eats and drinks with tax collectors and sinners?" </a:t>
            </a:r>
          </a:p>
          <a:p>
            <a:r>
              <a:rPr lang="en-US" b="1" dirty="0"/>
              <a:t>Mar 2:17  </a:t>
            </a:r>
            <a:r>
              <a:rPr lang="en-US" dirty="0"/>
              <a:t>When Jesus heard </a:t>
            </a:r>
            <a:r>
              <a:rPr lang="en-US" i="1" dirty="0"/>
              <a:t>it,</a:t>
            </a:r>
            <a:r>
              <a:rPr lang="en-US" dirty="0"/>
              <a:t> He said to them, "Those who are well have no need of a physician, but those who are sick. I did not come to call </a:t>
            </a:r>
            <a:r>
              <a:rPr lang="en-US" i="1" dirty="0"/>
              <a:t>the</a:t>
            </a:r>
            <a:r>
              <a:rPr lang="en-US" dirty="0"/>
              <a:t> righteous, but sinners, to repentance." 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0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itchFamily="34" charset="0"/>
              </a:rPr>
              <a:t>How Should Christians React?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48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Matthew 12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v43 </a:t>
            </a:r>
            <a:r>
              <a:rPr lang="en-US" dirty="0"/>
              <a:t>When the unclean spirit is gone out of a man, he </a:t>
            </a:r>
            <a:r>
              <a:rPr lang="en-US" dirty="0" err="1"/>
              <a:t>walketh</a:t>
            </a:r>
            <a:r>
              <a:rPr lang="en-US" dirty="0"/>
              <a:t> through dry places, seeking rest, and </a:t>
            </a:r>
            <a:r>
              <a:rPr lang="en-US" dirty="0" err="1"/>
              <a:t>findeth</a:t>
            </a:r>
            <a:r>
              <a:rPr lang="en-US" dirty="0"/>
              <a:t> none.</a:t>
            </a:r>
          </a:p>
          <a:p>
            <a:r>
              <a:rPr lang="en-US" dirty="0" smtClean="0"/>
              <a:t>v44 </a:t>
            </a:r>
            <a:r>
              <a:rPr lang="en-US" dirty="0"/>
              <a:t>Then he </a:t>
            </a:r>
            <a:r>
              <a:rPr lang="en-US" dirty="0" err="1"/>
              <a:t>saith</a:t>
            </a:r>
            <a:r>
              <a:rPr lang="en-US" dirty="0"/>
              <a:t>, I will return into my house from whence I came out; and when he is come, he </a:t>
            </a:r>
            <a:r>
              <a:rPr lang="en-US" dirty="0" err="1"/>
              <a:t>findeth</a:t>
            </a:r>
            <a:r>
              <a:rPr lang="en-US" dirty="0"/>
              <a:t> </a:t>
            </a:r>
            <a:r>
              <a:rPr lang="en-US" i="1" dirty="0"/>
              <a:t>it</a:t>
            </a:r>
            <a:r>
              <a:rPr lang="en-US" dirty="0"/>
              <a:t> empty, swept, and garnished.</a:t>
            </a:r>
          </a:p>
          <a:p>
            <a:r>
              <a:rPr lang="en-US" dirty="0" smtClean="0"/>
              <a:t>v45 </a:t>
            </a:r>
            <a:r>
              <a:rPr lang="en-US" dirty="0"/>
              <a:t>Then </a:t>
            </a:r>
            <a:r>
              <a:rPr lang="en-US" dirty="0" err="1"/>
              <a:t>goeth</a:t>
            </a:r>
            <a:r>
              <a:rPr lang="en-US" dirty="0"/>
              <a:t> he, and taketh with himself seven other spirits more wicked than himself, and they enter in and dwell there: and the last </a:t>
            </a:r>
            <a:r>
              <a:rPr lang="en-US" i="1" dirty="0"/>
              <a:t>state</a:t>
            </a:r>
            <a:r>
              <a:rPr lang="en-US" dirty="0"/>
              <a:t> of that man is worse than the first. Even so shall it be also unto this wicked generation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sz="4200" b="1" u="sng" dirty="0" smtClean="0"/>
              <a:t>Use the teachings of Christ to fill the void</a:t>
            </a:r>
            <a:endParaRPr lang="en-US" sz="42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16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Rounded MT Bold" pitchFamily="34" charset="0"/>
              </a:rPr>
              <a:t>How Should Christians React?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Rounded MT Bold" pitchFamily="34" charset="0"/>
              </a:rPr>
              <a:t>Romans 5:8 says, “But God commends his love toward us, in that, while we were yet sinners, Christ died for us.” </a:t>
            </a:r>
            <a:endParaRPr lang="en-US" dirty="0" smtClean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  <a:p>
            <a:r>
              <a:rPr lang="en-US" dirty="0">
                <a:latin typeface="Arial Rounded MT Bold" pitchFamily="34" charset="0"/>
              </a:rPr>
              <a:t>“You shall know the truth and the truth shall make you free” (John 8:32).</a:t>
            </a:r>
            <a:br>
              <a:rPr lang="en-US" dirty="0">
                <a:latin typeface="Arial Rounded MT Bold" pitchFamily="34" charset="0"/>
              </a:rPr>
            </a:b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35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Arial Rounded MT Bold" pitchFamily="34" charset="0"/>
              </a:rPr>
              <a:t>Some say the church should not talk about drug abuse, </a:t>
            </a:r>
          </a:p>
          <a:p>
            <a:pPr marL="0" indent="0">
              <a:buNone/>
            </a:pPr>
            <a:endParaRPr lang="en-US" dirty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itchFamily="34" charset="0"/>
              </a:rPr>
              <a:t>Number one reason we should talk about the subject of drug abuse!!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7080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Steps for Success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i="1" dirty="0" smtClean="0"/>
              <a:t>Admit you are powerless </a:t>
            </a:r>
            <a:r>
              <a:rPr lang="en-US" b="1" i="1" dirty="0"/>
              <a:t>over </a:t>
            </a:r>
            <a:r>
              <a:rPr lang="en-US" b="1" i="1" dirty="0" smtClean="0"/>
              <a:t>drugs </a:t>
            </a:r>
            <a:r>
              <a:rPr lang="en-US" b="1" i="1" dirty="0"/>
              <a:t>... that </a:t>
            </a:r>
            <a:r>
              <a:rPr lang="en-US" b="1" i="1" dirty="0" smtClean="0"/>
              <a:t>your life has </a:t>
            </a:r>
            <a:r>
              <a:rPr lang="en-US" b="1" i="1" dirty="0"/>
              <a:t>become unmanageable</a:t>
            </a:r>
            <a:r>
              <a:rPr lang="en-US" b="1" i="1" dirty="0" smtClean="0"/>
              <a:t>.</a:t>
            </a:r>
          </a:p>
          <a:p>
            <a:endParaRPr lang="en-US" b="1" i="1" dirty="0"/>
          </a:p>
          <a:p>
            <a:pPr marL="0" indent="0" algn="ctr">
              <a:buNone/>
            </a:pPr>
            <a:r>
              <a:rPr lang="en-US" b="1" u="sng" dirty="0"/>
              <a:t>Romans 7:18</a:t>
            </a:r>
          </a:p>
          <a:p>
            <a:pPr marL="0" indent="0" algn="ctr">
              <a:buNone/>
            </a:pPr>
            <a:r>
              <a:rPr lang="en-US" dirty="0"/>
              <a:t>“For I know that in me (that is, in my flesh,) </a:t>
            </a:r>
            <a:r>
              <a:rPr lang="en-US" dirty="0" err="1"/>
              <a:t>dwelleth</a:t>
            </a:r>
            <a:r>
              <a:rPr lang="en-US" dirty="0"/>
              <a:t> no good thing: for to will is present with me; but </a:t>
            </a:r>
            <a:r>
              <a:rPr lang="en-US" i="1" dirty="0"/>
              <a:t>how</a:t>
            </a:r>
            <a:r>
              <a:rPr lang="en-US" dirty="0"/>
              <a:t> to perform that which is good I find not.”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51860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Steps for Success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 smtClean="0"/>
              <a:t>Admit </a:t>
            </a:r>
            <a:r>
              <a:rPr lang="en-US" b="1" i="1" dirty="0"/>
              <a:t>to GOD, to </a:t>
            </a:r>
            <a:r>
              <a:rPr lang="en-US" b="1" i="1" dirty="0" smtClean="0"/>
              <a:t>yourself, </a:t>
            </a:r>
            <a:r>
              <a:rPr lang="en-US" b="1" i="1" dirty="0"/>
              <a:t>and to </a:t>
            </a:r>
            <a:r>
              <a:rPr lang="en-US" b="1" i="1" dirty="0" smtClean="0"/>
              <a:t>others your </a:t>
            </a:r>
            <a:r>
              <a:rPr lang="en-US" b="1" i="1" dirty="0"/>
              <a:t>wrongs</a:t>
            </a:r>
            <a:r>
              <a:rPr lang="en-US" b="1" i="1" dirty="0" smtClean="0"/>
              <a:t>.</a:t>
            </a:r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b="1" u="sng" dirty="0"/>
              <a:t>James 5:16</a:t>
            </a:r>
          </a:p>
          <a:p>
            <a:pPr marL="0" indent="0" algn="ctr">
              <a:buNone/>
            </a:pPr>
            <a:r>
              <a:rPr lang="en-US" dirty="0"/>
              <a:t>“Confess </a:t>
            </a:r>
            <a:r>
              <a:rPr lang="en-US" i="1" dirty="0"/>
              <a:t>your</a:t>
            </a:r>
            <a:r>
              <a:rPr lang="en-US" dirty="0"/>
              <a:t> faults one to another, and pray one for another, that ye may be </a:t>
            </a:r>
            <a:r>
              <a:rPr lang="en-US" dirty="0" smtClean="0"/>
              <a:t>healed……..”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8302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Steps for Success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Be willing to make amends to all those you have harmed.  Family, Friends, the church and God.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u="sng" dirty="0"/>
              <a:t>Matthew </a:t>
            </a:r>
            <a:r>
              <a:rPr lang="en-US" b="1" u="sng" dirty="0" smtClean="0"/>
              <a:t>5:23-24</a:t>
            </a:r>
            <a:endParaRPr lang="en-US" b="1" u="sng" dirty="0"/>
          </a:p>
          <a:p>
            <a:pPr marL="0" indent="0" algn="ctr">
              <a:buNone/>
            </a:pPr>
            <a:r>
              <a:rPr lang="en-US" dirty="0"/>
              <a:t>“Therefore if thou bring thy gift to the altar, and there </a:t>
            </a:r>
            <a:r>
              <a:rPr lang="en-US" dirty="0" err="1"/>
              <a:t>rememberest</a:t>
            </a:r>
            <a:r>
              <a:rPr lang="en-US" dirty="0"/>
              <a:t> that thy brother hath ought against thee;” </a:t>
            </a:r>
            <a:br>
              <a:rPr lang="en-US" dirty="0"/>
            </a:br>
            <a:r>
              <a:rPr lang="en-US" dirty="0"/>
              <a:t>“Leave there thy gift before the altar, and go thy way; first be reconciled to thy brother, and then come and offer thy gift.” 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2213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to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chemeClr val="accent3">
                    <a:lumMod val="25000"/>
                  </a:schemeClr>
                </a:solidFill>
              </a:rPr>
              <a:t>Hear the Gospel of Christ,  Rom.10:17</a:t>
            </a:r>
          </a:p>
          <a:p>
            <a:pPr marL="609600" indent="-6096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chemeClr val="accent3">
                    <a:lumMod val="25000"/>
                  </a:schemeClr>
                </a:solidFill>
              </a:rPr>
              <a:t>Believe in Jesus Christ,  Acts 16:31</a:t>
            </a:r>
          </a:p>
          <a:p>
            <a:pPr marL="609600" indent="-6096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chemeClr val="accent3">
                    <a:lumMod val="25000"/>
                  </a:schemeClr>
                </a:solidFill>
              </a:rPr>
              <a:t>Repent and Turn to God,  Luke 13:3</a:t>
            </a:r>
          </a:p>
          <a:p>
            <a:pPr marL="609600" indent="-6096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chemeClr val="accent3">
                    <a:lumMod val="25000"/>
                  </a:schemeClr>
                </a:solidFill>
              </a:rPr>
              <a:t>Confess Jesus Before Men,  Matt.10:32</a:t>
            </a:r>
          </a:p>
          <a:p>
            <a:pPr marL="609600" indent="-6096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chemeClr val="accent3">
                    <a:lumMod val="25000"/>
                  </a:schemeClr>
                </a:solidFill>
              </a:rPr>
              <a:t>Be Immersed in Water,  Mk.16:16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54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Our Youth &amp; Young Adults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031" y="1219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>
                <a:latin typeface="Arial Rounded MT Bold" pitchFamily="34" charset="0"/>
              </a:rPr>
              <a:t>Pro 22:6  </a:t>
            </a:r>
            <a:endParaRPr lang="en-US" u="sng" dirty="0" smtClean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itchFamily="34" charset="0"/>
              </a:rPr>
              <a:t>Train </a:t>
            </a:r>
            <a:r>
              <a:rPr lang="en-US" dirty="0">
                <a:latin typeface="Arial Rounded MT Bold" pitchFamily="34" charset="0"/>
              </a:rPr>
              <a:t>up a child in the way he should go, And when he is old he will not </a:t>
            </a:r>
            <a:r>
              <a:rPr lang="en-US" dirty="0" smtClean="0">
                <a:latin typeface="Arial Rounded MT Bold" pitchFamily="34" charset="0"/>
              </a:rPr>
              <a:t>depart </a:t>
            </a:r>
            <a:r>
              <a:rPr lang="en-US" dirty="0">
                <a:latin typeface="Arial Rounded MT Bold" pitchFamily="34" charset="0"/>
              </a:rPr>
              <a:t>from it</a:t>
            </a:r>
            <a:r>
              <a:rPr lang="en-US" dirty="0" smtClean="0">
                <a:latin typeface="Arial Rounded MT Bold" pitchFamily="34" charset="0"/>
              </a:rPr>
              <a:t>.</a:t>
            </a:r>
            <a:endParaRPr lang="en-US" dirty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itchFamily="34" charset="0"/>
              </a:rPr>
              <a:t>Peer Pressure with Young Adults</a:t>
            </a:r>
          </a:p>
          <a:p>
            <a:endParaRPr lang="en-US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en-US" dirty="0"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403860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3176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 Rounded MT Bold" pitchFamily="34" charset="0"/>
              </a:rPr>
              <a:t>Some say don’t talk about things like this and kids won’t know about.  Let me warn you, they know all about it.  </a:t>
            </a:r>
          </a:p>
          <a:p>
            <a:endParaRPr lang="en-US" dirty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itchFamily="34" charset="0"/>
              </a:rPr>
              <a:t>TV, songs, movies, video games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4466095"/>
            <a:ext cx="3924300" cy="22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73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$51 Billion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 Rounded MT Bold" pitchFamily="34" charset="0"/>
              </a:rPr>
              <a:t>The amount of Money the U.S. Government spent to fight the war on drugs in 2014.</a:t>
            </a:r>
          </a:p>
          <a:p>
            <a:endParaRPr lang="en-US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en-US" dirty="0"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6200" y="4361481"/>
            <a:ext cx="17716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129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Addiction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1676400"/>
            <a:ext cx="6410105" cy="3696494"/>
          </a:xfrm>
        </p:spPr>
      </p:pic>
    </p:spTree>
    <p:extLst>
      <p:ext uri="{BB962C8B-B14F-4D97-AF65-F5344CB8AC3E}">
        <p14:creationId xmlns:p14="http://schemas.microsoft.com/office/powerpoint/2010/main" xmlns="" val="18335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Countries allow Prescription Medicine Commercials?</a:t>
            </a:r>
            <a:br>
              <a:rPr lang="en-US" dirty="0" smtClean="0"/>
            </a:br>
            <a:r>
              <a:rPr lang="en-US" dirty="0" smtClean="0"/>
              <a:t>DTC’s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>
                <a:hlinkClick r:id="rId3" tooltip="New Zealand"/>
              </a:rPr>
              <a:t>New Zealand</a:t>
            </a:r>
            <a:r>
              <a:rPr lang="en-US" dirty="0"/>
              <a:t> (1981)</a:t>
            </a:r>
          </a:p>
          <a:p>
            <a:r>
              <a:rPr lang="en-US" dirty="0">
                <a:hlinkClick r:id="rId4" tooltip="United States"/>
              </a:rPr>
              <a:t>United States</a:t>
            </a:r>
            <a:r>
              <a:rPr lang="en-US" dirty="0"/>
              <a:t> (1997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400" b="1" i="1" dirty="0" smtClean="0"/>
              <a:t> “A society where there is a pill for everything”</a:t>
            </a:r>
            <a:endParaRPr lang="en-US" sz="3400" b="1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394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money was spent on TV ads for prescriptions?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1.5 million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1.5 billion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4.5 million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4.5 billion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316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4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Luke 10:34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There is a use for medication in our society</a:t>
            </a:r>
          </a:p>
          <a:p>
            <a:pPr lvl="1"/>
            <a:r>
              <a:rPr lang="en-US" b="1" dirty="0" smtClean="0"/>
              <a:t>Heart issue</a:t>
            </a:r>
          </a:p>
          <a:p>
            <a:pPr lvl="1"/>
            <a:r>
              <a:rPr lang="en-US" b="1" dirty="0" smtClean="0"/>
              <a:t>Blood pressure issues</a:t>
            </a:r>
          </a:p>
          <a:p>
            <a:pPr lvl="1"/>
            <a:r>
              <a:rPr lang="en-US" b="1" dirty="0" smtClean="0"/>
              <a:t>Surgery</a:t>
            </a:r>
          </a:p>
          <a:p>
            <a:endParaRPr lang="en-US" b="1" dirty="0" smtClean="0"/>
          </a:p>
          <a:p>
            <a:r>
              <a:rPr lang="en-US" b="1" dirty="0" smtClean="0"/>
              <a:t>The bible does not condemn the </a:t>
            </a:r>
            <a:r>
              <a:rPr lang="en-US" b="1" i="1" dirty="0" smtClean="0"/>
              <a:t>use</a:t>
            </a:r>
            <a:r>
              <a:rPr lang="en-US" b="1" dirty="0" smtClean="0"/>
              <a:t> of medication, but it does condemn the </a:t>
            </a:r>
            <a:r>
              <a:rPr lang="en-US" b="1" u="sng" dirty="0" smtClean="0"/>
              <a:t>abuse</a:t>
            </a:r>
            <a:r>
              <a:rPr lang="en-US" b="1" dirty="0" smtClean="0"/>
              <a:t> of such things.  </a:t>
            </a:r>
          </a:p>
        </p:txBody>
      </p:sp>
    </p:spTree>
    <p:extLst>
      <p:ext uri="{BB962C8B-B14F-4D97-AF65-F5344CB8AC3E}">
        <p14:creationId xmlns:p14="http://schemas.microsoft.com/office/powerpoint/2010/main" xmlns="" val="40371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8229</TotalTime>
  <Words>1154</Words>
  <Application>Microsoft Office PowerPoint</Application>
  <PresentationFormat>On-screen Show (4:3)</PresentationFormat>
  <Paragraphs>118</Paragraphs>
  <Slides>23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THE AFFLICTION OF DRUG ADDICTION</vt:lpstr>
      <vt:lpstr>Slide 2</vt:lpstr>
      <vt:lpstr>Our Youth &amp; Young Adults</vt:lpstr>
      <vt:lpstr>Slide 4</vt:lpstr>
      <vt:lpstr>$51 Billion</vt:lpstr>
      <vt:lpstr>Prescription Addiction</vt:lpstr>
      <vt:lpstr>How many Countries allow Prescription Medicine Commercials? DTC’s </vt:lpstr>
      <vt:lpstr>How much money was spent on TV ads for prescriptions?</vt:lpstr>
      <vt:lpstr>Luke 10:34</vt:lpstr>
      <vt:lpstr>Slide 10</vt:lpstr>
      <vt:lpstr>Leads to Evil Things!</vt:lpstr>
      <vt:lpstr>It’s Harmful to your body</vt:lpstr>
      <vt:lpstr>It’s Harmful to your body</vt:lpstr>
      <vt:lpstr>It Breaks Families Apart</vt:lpstr>
      <vt:lpstr>Many want drugs, not only just  to get high , but to escape pain.     </vt:lpstr>
      <vt:lpstr>How Should Christians NOT React?</vt:lpstr>
      <vt:lpstr>How Should Christians React?</vt:lpstr>
      <vt:lpstr>Matthew 12</vt:lpstr>
      <vt:lpstr>How Should Christians React?</vt:lpstr>
      <vt:lpstr>Steps for Success</vt:lpstr>
      <vt:lpstr>Steps for Success</vt:lpstr>
      <vt:lpstr>Steps for Success</vt:lpstr>
      <vt:lpstr>Prescription to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PRESCRIPTON ADDICTION</dc:title>
  <dc:creator>Lee Family</dc:creator>
  <cp:lastModifiedBy>Danny McKibben</cp:lastModifiedBy>
  <cp:revision>73</cp:revision>
  <dcterms:created xsi:type="dcterms:W3CDTF">2012-07-13T00:45:24Z</dcterms:created>
  <dcterms:modified xsi:type="dcterms:W3CDTF">2016-02-29T00:03:32Z</dcterms:modified>
</cp:coreProperties>
</file>