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64"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193D8F-C043-43D0-8207-6F914A5BA670}" type="datetimeFigureOut">
              <a:rPr lang="en-US" smtClean="0"/>
              <a:pPr/>
              <a:t>12/27/2015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CB8856-A838-46CD-8DED-51F660E872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12/27/2015 5:40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D57246-7618-4B9C-8ABD-C8EFA977EBBB}" type="slidenum">
              <a:rPr lang="en-US" smtClean="0">
                <a:solidFill>
                  <a:prstClr val="black"/>
                </a:solidFill>
              </a:rPr>
              <a:pPr/>
              <a:t>3</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strips dir="rd"/>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strips dir="rd"/>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6.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5181600" cy="1295400"/>
          </a:xfrm>
        </p:spPr>
        <p:txBody>
          <a:bodyPr/>
          <a:lstStyle/>
          <a:p>
            <a:pPr algn="ctr"/>
            <a:r>
              <a:rPr lang="en-US" sz="6000" dirty="0" smtClean="0"/>
              <a:t>Year End Reflections</a:t>
            </a:r>
            <a:endParaRPr lang="en-US" sz="6000" dirty="0"/>
          </a:p>
        </p:txBody>
      </p:sp>
      <p:pic>
        <p:nvPicPr>
          <p:cNvPr id="3074" name="Picture 2" descr="http://animations.fg-a.com/hny3_W.gif"/>
          <p:cNvPicPr>
            <a:picLocks noChangeAspect="1" noChangeArrowheads="1"/>
          </p:cNvPicPr>
          <p:nvPr/>
        </p:nvPicPr>
        <p:blipFill>
          <a:blip r:embed="rId3" cstate="print"/>
          <a:srcRect/>
          <a:stretch>
            <a:fillRect/>
          </a:stretch>
        </p:blipFill>
        <p:spPr bwMode="auto">
          <a:xfrm>
            <a:off x="5486400" y="3657600"/>
            <a:ext cx="3181350" cy="3114376"/>
          </a:xfrm>
          <a:prstGeom prst="rect">
            <a:avLst/>
          </a:prstGeom>
          <a:noFill/>
        </p:spPr>
      </p:pic>
      <p:pic>
        <p:nvPicPr>
          <p:cNvPr id="3076" name="Picture 4" descr="https://bp-v-newproduction.s3.amazonaws.com/uploads/uploaded_images/normal_1419707316-Father_Time.jpg"/>
          <p:cNvPicPr>
            <a:picLocks noChangeAspect="1" noChangeArrowheads="1"/>
          </p:cNvPicPr>
          <p:nvPr/>
        </p:nvPicPr>
        <p:blipFill>
          <a:blip r:embed="rId4" cstate="print"/>
          <a:srcRect/>
          <a:stretch>
            <a:fillRect/>
          </a:stretch>
        </p:blipFill>
        <p:spPr bwMode="auto">
          <a:xfrm>
            <a:off x="762000" y="2785500"/>
            <a:ext cx="3581400" cy="3462900"/>
          </a:xfrm>
          <a:prstGeom prst="rect">
            <a:avLst/>
          </a:prstGeom>
          <a:noFill/>
        </p:spPr>
      </p:pic>
      <p:pic>
        <p:nvPicPr>
          <p:cNvPr id="3078" name="Picture 6" descr="http://i172.photobucket.com/albums/w27/LINELLA7/CHRISTMAS/Happy-New-Year-Old-Man-Time-and-Chi.jpg"/>
          <p:cNvPicPr>
            <a:picLocks noChangeAspect="1" noChangeArrowheads="1"/>
          </p:cNvPicPr>
          <p:nvPr/>
        </p:nvPicPr>
        <p:blipFill>
          <a:blip r:embed="rId5" cstate="print"/>
          <a:srcRect/>
          <a:stretch>
            <a:fillRect/>
          </a:stretch>
        </p:blipFill>
        <p:spPr bwMode="auto">
          <a:xfrm>
            <a:off x="5562600" y="228600"/>
            <a:ext cx="2271776" cy="3276600"/>
          </a:xfrm>
          <a:prstGeom prst="rect">
            <a:avLst/>
          </a:prstGeom>
          <a:noFill/>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078"/>
                                        </p:tgtEl>
                                        <p:attrNameLst>
                                          <p:attrName>style.visibility</p:attrName>
                                        </p:attrNameLst>
                                      </p:cBhvr>
                                      <p:to>
                                        <p:strVal val="visible"/>
                                      </p:to>
                                    </p:set>
                                    <p:animEffect transition="in" filter="wipe(down)">
                                      <p:cBhvr>
                                        <p:cTn id="11" dur="2000"/>
                                        <p:tgtEl>
                                          <p:spTgt spid="3078"/>
                                        </p:tgtEl>
                                      </p:cBhvr>
                                    </p:animEffect>
                                  </p:childTnLst>
                                </p:cTn>
                              </p:par>
                            </p:childTnLst>
                          </p:cTn>
                        </p:par>
                        <p:par>
                          <p:cTn id="12" fill="hold">
                            <p:stCondLst>
                              <p:cond delay="4000"/>
                            </p:stCondLst>
                            <p:childTnLst>
                              <p:par>
                                <p:cTn id="13" presetID="22" presetClass="entr" presetSubtype="8" fill="hold" nodeType="afterEffect">
                                  <p:stCondLst>
                                    <p:cond delay="0"/>
                                  </p:stCondLst>
                                  <p:childTnLst>
                                    <p:set>
                                      <p:cBhvr>
                                        <p:cTn id="14" dur="1" fill="hold">
                                          <p:stCondLst>
                                            <p:cond delay="0"/>
                                          </p:stCondLst>
                                        </p:cTn>
                                        <p:tgtEl>
                                          <p:spTgt spid="3076"/>
                                        </p:tgtEl>
                                        <p:attrNameLst>
                                          <p:attrName>style.visibility</p:attrName>
                                        </p:attrNameLst>
                                      </p:cBhvr>
                                      <p:to>
                                        <p:strVal val="visible"/>
                                      </p:to>
                                    </p:set>
                                    <p:animEffect transition="in" filter="wipe(left)">
                                      <p:cBhvr>
                                        <p:cTn id="15" dur="2000"/>
                                        <p:tgtEl>
                                          <p:spTgt spid="3076"/>
                                        </p:tgtEl>
                                      </p:cBhvr>
                                    </p:animEffect>
                                  </p:childTnLst>
                                </p:cTn>
                              </p:par>
                            </p:childTnLst>
                          </p:cTn>
                        </p:par>
                        <p:par>
                          <p:cTn id="16" fill="hold">
                            <p:stCondLst>
                              <p:cond delay="6000"/>
                            </p:stCondLst>
                            <p:childTnLst>
                              <p:par>
                                <p:cTn id="17" presetID="22" presetClass="entr" presetSubtype="1" fill="hold" nodeType="afterEffect">
                                  <p:stCondLst>
                                    <p:cond delay="0"/>
                                  </p:stCondLst>
                                  <p:childTnLst>
                                    <p:set>
                                      <p:cBhvr>
                                        <p:cTn id="18" dur="1" fill="hold">
                                          <p:stCondLst>
                                            <p:cond delay="0"/>
                                          </p:stCondLst>
                                        </p:cTn>
                                        <p:tgtEl>
                                          <p:spTgt spid="3074"/>
                                        </p:tgtEl>
                                        <p:attrNameLst>
                                          <p:attrName>style.visibility</p:attrName>
                                        </p:attrNameLst>
                                      </p:cBhvr>
                                      <p:to>
                                        <p:strVal val="visible"/>
                                      </p:to>
                                    </p:set>
                                    <p:animEffect transition="in" filter="wipe(up)">
                                      <p:cBhvr>
                                        <p:cTn id="1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5791200" cy="762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Year End Reflections</a:t>
            </a:r>
          </a:p>
        </p:txBody>
      </p:sp>
      <p:sp>
        <p:nvSpPr>
          <p:cNvPr id="3" name="Text Placeholder 2"/>
          <p:cNvSpPr>
            <a:spLocks noGrp="1"/>
          </p:cNvSpPr>
          <p:nvPr>
            <p:ph type="body" sz="quarter" idx="10"/>
          </p:nvPr>
        </p:nvSpPr>
        <p:spPr>
          <a:xfrm>
            <a:off x="304800" y="990600"/>
            <a:ext cx="7086600" cy="6204776"/>
          </a:xfrm>
        </p:spPr>
        <p:txBody>
          <a:bodyPr/>
          <a:lstStyle/>
          <a:p>
            <a:r>
              <a:rPr lang="en-US" dirty="0" smtClean="0">
                <a:solidFill>
                  <a:schemeClr val="tx2">
                    <a:lumMod val="75000"/>
                  </a:schemeClr>
                </a:solidFill>
              </a:rPr>
              <a:t>Time Marches On, </a:t>
            </a:r>
            <a:r>
              <a:rPr lang="en-US" dirty="0" smtClean="0">
                <a:solidFill>
                  <a:schemeClr val="accent4">
                    <a:lumMod val="20000"/>
                    <a:lumOff val="80000"/>
                  </a:schemeClr>
                </a:solidFill>
              </a:rPr>
              <a:t>Eph.5:16</a:t>
            </a:r>
          </a:p>
          <a:p>
            <a:r>
              <a:rPr lang="en-US" dirty="0" smtClean="0">
                <a:solidFill>
                  <a:schemeClr val="tx2">
                    <a:lumMod val="75000"/>
                  </a:schemeClr>
                </a:solidFill>
              </a:rPr>
              <a:t>Some are Born, and Some Die, </a:t>
            </a:r>
            <a:r>
              <a:rPr lang="en-US" dirty="0" smtClean="0">
                <a:solidFill>
                  <a:schemeClr val="accent4">
                    <a:lumMod val="20000"/>
                    <a:lumOff val="80000"/>
                  </a:schemeClr>
                </a:solidFill>
              </a:rPr>
              <a:t>Eccl.3:2, Heb.9:27</a:t>
            </a:r>
          </a:p>
          <a:p>
            <a:r>
              <a:rPr lang="en-US" dirty="0" smtClean="0">
                <a:solidFill>
                  <a:schemeClr val="tx2">
                    <a:lumMod val="75000"/>
                  </a:schemeClr>
                </a:solidFill>
              </a:rPr>
              <a:t>Time is Swift, </a:t>
            </a:r>
            <a:r>
              <a:rPr lang="en-US" dirty="0" smtClean="0">
                <a:solidFill>
                  <a:schemeClr val="accent4">
                    <a:lumMod val="20000"/>
                    <a:lumOff val="80000"/>
                  </a:schemeClr>
                </a:solidFill>
              </a:rPr>
              <a:t>Jm.4:14, Ps.90-9-12, Job 7:6</a:t>
            </a:r>
          </a:p>
          <a:p>
            <a:r>
              <a:rPr lang="en-US" dirty="0" smtClean="0">
                <a:solidFill>
                  <a:schemeClr val="tx2">
                    <a:lumMod val="75000"/>
                  </a:schemeClr>
                </a:solidFill>
              </a:rPr>
              <a:t>The Gospel is Yet Effective, </a:t>
            </a:r>
            <a:r>
              <a:rPr lang="en-US" dirty="0" smtClean="0">
                <a:solidFill>
                  <a:schemeClr val="accent4">
                    <a:lumMod val="20000"/>
                    <a:lumOff val="80000"/>
                  </a:schemeClr>
                </a:solidFill>
              </a:rPr>
              <a:t>Ac.14:27</a:t>
            </a:r>
          </a:p>
          <a:p>
            <a:r>
              <a:rPr lang="en-US" dirty="0" smtClean="0">
                <a:solidFill>
                  <a:schemeClr val="tx2">
                    <a:lumMod val="75000"/>
                  </a:schemeClr>
                </a:solidFill>
              </a:rPr>
              <a:t>The Need to Teach the Lost, </a:t>
            </a:r>
            <a:r>
              <a:rPr lang="en-US" dirty="0" smtClean="0">
                <a:solidFill>
                  <a:schemeClr val="accent4">
                    <a:lumMod val="20000"/>
                    <a:lumOff val="80000"/>
                  </a:schemeClr>
                </a:solidFill>
              </a:rPr>
              <a:t>Ac.8:4</a:t>
            </a:r>
          </a:p>
          <a:p>
            <a:r>
              <a:rPr lang="en-US" dirty="0" smtClean="0">
                <a:solidFill>
                  <a:schemeClr val="tx2">
                    <a:lumMod val="75000"/>
                  </a:schemeClr>
                </a:solidFill>
              </a:rPr>
              <a:t>Satan is Alive &amp; Well, </a:t>
            </a:r>
            <a:r>
              <a:rPr lang="en-US" dirty="0" smtClean="0">
                <a:solidFill>
                  <a:schemeClr val="accent4">
                    <a:lumMod val="20000"/>
                    <a:lumOff val="80000"/>
                  </a:schemeClr>
                </a:solidFill>
              </a:rPr>
              <a:t>Eph.6:10-16</a:t>
            </a:r>
          </a:p>
          <a:p>
            <a:r>
              <a:rPr lang="en-US" dirty="0" smtClean="0">
                <a:solidFill>
                  <a:schemeClr val="tx2">
                    <a:lumMod val="75000"/>
                  </a:schemeClr>
                </a:solidFill>
              </a:rPr>
              <a:t>The Need to Grow, </a:t>
            </a:r>
            <a:r>
              <a:rPr lang="en-US" dirty="0" smtClean="0">
                <a:solidFill>
                  <a:schemeClr val="accent4">
                    <a:lumMod val="20000"/>
                    <a:lumOff val="80000"/>
                  </a:schemeClr>
                </a:solidFill>
              </a:rPr>
              <a:t>2Pet.3:18, 1Pet.2:2</a:t>
            </a:r>
          </a:p>
          <a:p>
            <a:r>
              <a:rPr lang="en-US" dirty="0" smtClean="0">
                <a:solidFill>
                  <a:schemeClr val="tx2">
                    <a:lumMod val="75000"/>
                  </a:schemeClr>
                </a:solidFill>
              </a:rPr>
              <a:t>Moving Toward Eternity, </a:t>
            </a:r>
            <a:r>
              <a:rPr lang="en-US" dirty="0" smtClean="0">
                <a:solidFill>
                  <a:schemeClr val="accent4">
                    <a:lumMod val="20000"/>
                    <a:lumOff val="80000"/>
                  </a:schemeClr>
                </a:solidFill>
              </a:rPr>
              <a:t>Rom13:11-12</a:t>
            </a:r>
          </a:p>
          <a:p>
            <a:r>
              <a:rPr lang="en-US" dirty="0" smtClean="0">
                <a:solidFill>
                  <a:schemeClr val="tx2">
                    <a:lumMod val="75000"/>
                  </a:schemeClr>
                </a:solidFill>
              </a:rPr>
              <a:t>Rebirth Symbolism</a:t>
            </a:r>
            <a:r>
              <a:rPr lang="en-US" smtClean="0">
                <a:solidFill>
                  <a:schemeClr val="tx2">
                    <a:lumMod val="75000"/>
                  </a:schemeClr>
                </a:solidFill>
              </a:rPr>
              <a:t>, </a:t>
            </a:r>
            <a:r>
              <a:rPr lang="en-US" smtClean="0">
                <a:solidFill>
                  <a:schemeClr val="accent4">
                    <a:lumMod val="20000"/>
                    <a:lumOff val="80000"/>
                  </a:schemeClr>
                </a:solidFill>
              </a:rPr>
              <a:t>Jn.3:1-8, </a:t>
            </a:r>
            <a:r>
              <a:rPr lang="en-US" dirty="0" smtClean="0">
                <a:solidFill>
                  <a:schemeClr val="accent4">
                    <a:lumMod val="20000"/>
                    <a:lumOff val="80000"/>
                  </a:schemeClr>
                </a:solidFill>
              </a:rPr>
              <a:t>Rom.6:1-7</a:t>
            </a:r>
          </a:p>
          <a:p>
            <a:endParaRPr lang="en-US" dirty="0">
              <a:solidFill>
                <a:schemeClr val="tx2">
                  <a:lumMod val="75000"/>
                </a:schemeClr>
              </a:solidFill>
            </a:endParaRPr>
          </a:p>
        </p:txBody>
      </p:sp>
      <p:pic>
        <p:nvPicPr>
          <p:cNvPr id="4" name="Picture 4" descr="https://bp-v-newproduction.s3.amazonaws.com/uploads/uploaded_images/normal_1419707316-Father_Time.jpg"/>
          <p:cNvPicPr>
            <a:picLocks noChangeAspect="1" noChangeArrowheads="1"/>
          </p:cNvPicPr>
          <p:nvPr/>
        </p:nvPicPr>
        <p:blipFill>
          <a:blip r:embed="rId2" cstate="print"/>
          <a:srcRect/>
          <a:stretch>
            <a:fillRect/>
          </a:stretch>
        </p:blipFill>
        <p:spPr bwMode="auto">
          <a:xfrm>
            <a:off x="7331427" y="152400"/>
            <a:ext cx="1812573" cy="1752600"/>
          </a:xfrm>
          <a:prstGeom prst="rect">
            <a:avLst/>
          </a:prstGeom>
          <a:noFill/>
        </p:spPr>
      </p:pic>
      <p:pic>
        <p:nvPicPr>
          <p:cNvPr id="5" name="Picture 6" descr="http://i172.photobucket.com/albums/w27/LINELLA7/CHRISTMAS/Happy-New-Year-Old-Man-Time-and-Chi.jpg"/>
          <p:cNvPicPr>
            <a:picLocks noChangeAspect="1" noChangeArrowheads="1"/>
          </p:cNvPicPr>
          <p:nvPr/>
        </p:nvPicPr>
        <p:blipFill>
          <a:blip r:embed="rId3" cstate="print"/>
          <a:srcRect/>
          <a:stretch>
            <a:fillRect/>
          </a:stretch>
        </p:blipFill>
        <p:spPr bwMode="auto">
          <a:xfrm>
            <a:off x="7391400" y="2044212"/>
            <a:ext cx="1752600" cy="2527788"/>
          </a:xfrm>
          <a:prstGeom prst="rect">
            <a:avLst/>
          </a:prstGeom>
          <a:noFill/>
        </p:spPr>
      </p:pic>
      <p:pic>
        <p:nvPicPr>
          <p:cNvPr id="6" name="Picture 2" descr="http://animations.fg-a.com/hny3_W.gif"/>
          <p:cNvPicPr>
            <a:picLocks noChangeAspect="1" noChangeArrowheads="1"/>
          </p:cNvPicPr>
          <p:nvPr/>
        </p:nvPicPr>
        <p:blipFill>
          <a:blip r:embed="rId4" cstate="print"/>
          <a:srcRect/>
          <a:stretch>
            <a:fillRect/>
          </a:stretch>
        </p:blipFill>
        <p:spPr bwMode="auto">
          <a:xfrm>
            <a:off x="7353710" y="4876800"/>
            <a:ext cx="1790289" cy="1752600"/>
          </a:xfrm>
          <a:prstGeom prst="rect">
            <a:avLst/>
          </a:prstGeom>
          <a:noFill/>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2000"/>
                                        <p:tgtEl>
                                          <p:spTgt spid="4"/>
                                        </p:tgtEl>
                                      </p:cBhvr>
                                    </p:animEffect>
                                  </p:childTnLst>
                                </p:cTn>
                              </p:par>
                              <p:par>
                                <p:cTn id="14" presetID="22" presetClass="entr" presetSubtype="2"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right)">
                                      <p:cBhvr>
                                        <p:cTn id="16" dur="2000"/>
                                        <p:tgtEl>
                                          <p:spTgt spid="5"/>
                                        </p:tgtEl>
                                      </p:cBhvr>
                                    </p:animEffect>
                                  </p:childTnLst>
                                </p:cTn>
                              </p:par>
                              <p:par>
                                <p:cTn id="17" presetID="2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39" presetClass="entr" presetSubtype="0" accel="10000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9" presetClass="entr" presetSubtype="0" accel="10000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9" presetClass="entr" presetSubtype="0" accel="10000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4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9" presetClass="entr" presetSubtype="0" accel="10000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9" presetClass="entr" presetSubtype="0" accel="100000" fill="hold" grpId="0" nodeType="click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 calcmode="lin" valueType="num">
                                      <p:cBhvr>
                                        <p:cTn id="5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39" presetClass="entr" presetSubtype="0" accel="100000" fill="hold" grpId="0" nodeType="clickEffect">
                                  <p:stCondLst>
                                    <p:cond delay="0"/>
                                  </p:stCondLst>
                                  <p:childTnLst>
                                    <p:set>
                                      <p:cBhvr>
                                        <p:cTn id="63" dur="1" fill="hold">
                                          <p:stCondLst>
                                            <p:cond delay="0"/>
                                          </p:stCondLst>
                                        </p:cTn>
                                        <p:tgtEl>
                                          <p:spTgt spid="3">
                                            <p:txEl>
                                              <p:pRg st="5" end="5"/>
                                            </p:txEl>
                                          </p:spTgt>
                                        </p:tgtEl>
                                        <p:attrNameLst>
                                          <p:attrName>style.visibility</p:attrName>
                                        </p:attrNameLst>
                                      </p:cBhvr>
                                      <p:to>
                                        <p:strVal val="visible"/>
                                      </p:to>
                                    </p:set>
                                    <p:anim calcmode="lin" valueType="num">
                                      <p:cBhvr>
                                        <p:cTn id="6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6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39" presetClass="entr" presetSubtype="0" accel="100000" fill="hold" grpId="0" nodeType="clickEffect">
                                  <p:stCondLst>
                                    <p:cond delay="0"/>
                                  </p:stCondLst>
                                  <p:childTnLst>
                                    <p:set>
                                      <p:cBhvr>
                                        <p:cTn id="71" dur="1" fill="hold">
                                          <p:stCondLst>
                                            <p:cond delay="0"/>
                                          </p:stCondLst>
                                        </p:cTn>
                                        <p:tgtEl>
                                          <p:spTgt spid="3">
                                            <p:txEl>
                                              <p:pRg st="6" end="6"/>
                                            </p:txEl>
                                          </p:spTgt>
                                        </p:tgtEl>
                                        <p:attrNameLst>
                                          <p:attrName>style.visibility</p:attrName>
                                        </p:attrNameLst>
                                      </p:cBhvr>
                                      <p:to>
                                        <p:strVal val="visible"/>
                                      </p:to>
                                    </p:set>
                                    <p:anim calcmode="lin" valueType="num">
                                      <p:cBhvr>
                                        <p:cTn id="7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7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39" presetClass="entr" presetSubtype="0" accel="100000" fill="hold" grpId="0" nodeType="click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anim calcmode="lin" valueType="num">
                                      <p:cBhvr>
                                        <p:cTn id="8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8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39" presetClass="entr" presetSubtype="0" accel="100000" fill="hold" grpId="0" nodeType="clickEffect">
                                  <p:stCondLst>
                                    <p:cond delay="0"/>
                                  </p:stCondLst>
                                  <p:childTnLst>
                                    <p:set>
                                      <p:cBhvr>
                                        <p:cTn id="87" dur="1" fill="hold">
                                          <p:stCondLst>
                                            <p:cond delay="0"/>
                                          </p:stCondLst>
                                        </p:cTn>
                                        <p:tgtEl>
                                          <p:spTgt spid="3">
                                            <p:txEl>
                                              <p:pRg st="8" end="8"/>
                                            </p:txEl>
                                          </p:spTgt>
                                        </p:tgtEl>
                                        <p:attrNameLst>
                                          <p:attrName>style.visibility</p:attrName>
                                        </p:attrNameLst>
                                      </p:cBhvr>
                                      <p:to>
                                        <p:strVal val="visible"/>
                                      </p:to>
                                    </p:set>
                                    <p:anim calcmode="lin" valueType="num">
                                      <p:cBhvr>
                                        <p:cTn id="88"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9"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0"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91"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81000"/>
            <a:ext cx="7939088" cy="8382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rtl="0"/>
            <a:r>
              <a:rPr lang="en-US" sz="40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a:ea typeface="+mn-ea"/>
                <a:cs typeface="+mn-cs"/>
              </a:rPr>
              <a:t>You Can Have A Fresh Start Today</a:t>
            </a:r>
            <a:endParaRPr lang="en-US" sz="4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a:ea typeface="+mn-ea"/>
              <a:cs typeface="+mn-cs"/>
            </a:endParaRPr>
          </a:p>
        </p:txBody>
      </p:sp>
      <p:sp>
        <p:nvSpPr>
          <p:cNvPr id="16387" name="Rectangle 3"/>
          <p:cNvSpPr>
            <a:spLocks noGrp="1" noChangeArrowheads="1"/>
          </p:cNvSpPr>
          <p:nvPr>
            <p:ph type="body" idx="1"/>
          </p:nvPr>
        </p:nvSpPr>
        <p:spPr>
          <a:xfrm>
            <a:off x="457200" y="1219200"/>
            <a:ext cx="8534400" cy="5257800"/>
          </a:xfrm>
        </p:spPr>
        <p:txBody>
          <a:bodyPr>
            <a:normAutofit/>
          </a:bodyPr>
          <a:lstStyle/>
          <a:p>
            <a:pPr marL="609600" indent="-609600">
              <a:lnSpc>
                <a:spcPct val="90000"/>
              </a:lnSpc>
              <a:buSzPct val="97000"/>
              <a:buFont typeface="Wingdings" pitchFamily="2" charset="2"/>
              <a:buAutoNum type="arabicPeriod"/>
            </a:pPr>
            <a:r>
              <a:rPr lang="en-US" sz="3600" dirty="0">
                <a:solidFill>
                  <a:schemeClr val="tx2"/>
                </a:solidFill>
              </a:rPr>
              <a:t>Hear the Gospel of Christ, </a:t>
            </a:r>
            <a:r>
              <a:rPr lang="en-US" sz="2800" dirty="0">
                <a:solidFill>
                  <a:schemeClr val="tx2"/>
                </a:solidFill>
              </a:rPr>
              <a:t>Acts </a:t>
            </a:r>
            <a:r>
              <a:rPr lang="en-US" sz="2800" dirty="0" smtClean="0">
                <a:solidFill>
                  <a:schemeClr val="tx2"/>
                </a:solidFill>
              </a:rPr>
              <a:t>18:8</a:t>
            </a:r>
            <a:endParaRPr lang="en-US" sz="2000" dirty="0">
              <a:solidFill>
                <a:schemeClr val="tx2"/>
              </a:solidFill>
            </a:endParaRPr>
          </a:p>
          <a:p>
            <a:pPr marL="609600" indent="-609600">
              <a:lnSpc>
                <a:spcPct val="90000"/>
              </a:lnSpc>
              <a:buSzPct val="97000"/>
              <a:buFont typeface="Wingdings" pitchFamily="2" charset="2"/>
              <a:buAutoNum type="arabicPeriod"/>
            </a:pPr>
            <a:r>
              <a:rPr lang="en-US" sz="3600" dirty="0">
                <a:solidFill>
                  <a:schemeClr val="tx2"/>
                </a:solidFill>
              </a:rPr>
              <a:t>Believe in Jesus Christ,  </a:t>
            </a:r>
            <a:r>
              <a:rPr lang="en-US" sz="2800" dirty="0" smtClean="0">
                <a:solidFill>
                  <a:schemeClr val="tx2"/>
                </a:solidFill>
              </a:rPr>
              <a:t>Rom.5:1</a:t>
            </a:r>
            <a:endParaRPr lang="en-US" sz="1000" dirty="0">
              <a:solidFill>
                <a:schemeClr val="tx2"/>
              </a:solidFill>
            </a:endParaRPr>
          </a:p>
          <a:p>
            <a:pPr marL="609600" indent="-609600">
              <a:lnSpc>
                <a:spcPct val="90000"/>
              </a:lnSpc>
              <a:buSzPct val="97000"/>
              <a:buFont typeface="Wingdings" pitchFamily="2" charset="2"/>
              <a:buAutoNum type="arabicPeriod"/>
            </a:pPr>
            <a:r>
              <a:rPr lang="en-US" sz="3600" dirty="0">
                <a:solidFill>
                  <a:schemeClr val="tx2"/>
                </a:solidFill>
              </a:rPr>
              <a:t>Repent and Turn to God</a:t>
            </a:r>
            <a:r>
              <a:rPr lang="en-US" dirty="0">
                <a:solidFill>
                  <a:schemeClr val="tx2"/>
                </a:solidFill>
              </a:rPr>
              <a:t>, </a:t>
            </a:r>
            <a:r>
              <a:rPr lang="en-US" sz="2800" dirty="0">
                <a:solidFill>
                  <a:schemeClr val="tx2"/>
                </a:solidFill>
              </a:rPr>
              <a:t>Luke </a:t>
            </a:r>
            <a:r>
              <a:rPr lang="en-US" sz="2800" dirty="0" smtClean="0">
                <a:solidFill>
                  <a:schemeClr val="tx2"/>
                </a:solidFill>
              </a:rPr>
              <a:t>24:47</a:t>
            </a:r>
            <a:endParaRPr lang="en-US" sz="2800" dirty="0">
              <a:solidFill>
                <a:schemeClr val="tx2"/>
              </a:solidFill>
            </a:endParaRPr>
          </a:p>
          <a:p>
            <a:pPr marL="609600" indent="-609600">
              <a:lnSpc>
                <a:spcPct val="90000"/>
              </a:lnSpc>
              <a:buSzPct val="97000"/>
              <a:buFont typeface="Wingdings" pitchFamily="2" charset="2"/>
              <a:buAutoNum type="arabicPeriod"/>
            </a:pPr>
            <a:r>
              <a:rPr lang="en-US" sz="3600" dirty="0">
                <a:solidFill>
                  <a:schemeClr val="tx2"/>
                </a:solidFill>
              </a:rPr>
              <a:t>Confess Jesus Before Men</a:t>
            </a:r>
            <a:r>
              <a:rPr lang="en-US" dirty="0">
                <a:solidFill>
                  <a:schemeClr val="tx2"/>
                </a:solidFill>
              </a:rPr>
              <a:t>,  </a:t>
            </a:r>
            <a:r>
              <a:rPr lang="en-US" sz="2800" dirty="0">
                <a:solidFill>
                  <a:schemeClr val="tx2"/>
                </a:solidFill>
              </a:rPr>
              <a:t>Matt.10:32</a:t>
            </a:r>
          </a:p>
          <a:p>
            <a:pPr marL="609600" indent="-609600">
              <a:lnSpc>
                <a:spcPct val="90000"/>
              </a:lnSpc>
              <a:buSzPct val="97000"/>
              <a:buFont typeface="Wingdings" pitchFamily="2" charset="2"/>
              <a:buAutoNum type="arabicPeriod"/>
            </a:pPr>
            <a:r>
              <a:rPr lang="en-US" sz="3600" dirty="0">
                <a:solidFill>
                  <a:schemeClr val="tx2"/>
                </a:solidFill>
              </a:rPr>
              <a:t>Baptized Into Christ, </a:t>
            </a:r>
            <a:r>
              <a:rPr lang="en-US" sz="2800" dirty="0" smtClean="0">
                <a:solidFill>
                  <a:schemeClr val="tx2"/>
                </a:solidFill>
              </a:rPr>
              <a:t>Gal.3:26-27</a:t>
            </a:r>
            <a:endParaRPr lang="en-US" dirty="0">
              <a:solidFill>
                <a:schemeClr val="tx2"/>
              </a:solidFill>
            </a:endParaRPr>
          </a:p>
          <a:p>
            <a:pPr marL="609600" indent="-609600">
              <a:lnSpc>
                <a:spcPct val="90000"/>
              </a:lnSpc>
              <a:buSzPct val="97000"/>
              <a:buFont typeface="Wingdings" pitchFamily="2" charset="2"/>
              <a:buNone/>
            </a:pPr>
            <a:r>
              <a:rPr lang="en-US" sz="2000" dirty="0">
                <a:solidFill>
                  <a:schemeClr val="tx2"/>
                </a:solidFill>
              </a:rPr>
              <a:t>            -----------------------------</a:t>
            </a:r>
          </a:p>
          <a:p>
            <a:pPr marL="609600" indent="-609600">
              <a:lnSpc>
                <a:spcPct val="90000"/>
              </a:lnSpc>
              <a:buSzPct val="97000"/>
              <a:buFont typeface="Wingdings" pitchFamily="2" charset="2"/>
              <a:buChar char="v"/>
            </a:pPr>
            <a:r>
              <a:rPr lang="en-US" sz="3600" dirty="0"/>
              <a:t>Grow And Be Faithful</a:t>
            </a:r>
            <a:r>
              <a:rPr lang="en-US" sz="4000" dirty="0"/>
              <a:t>, </a:t>
            </a:r>
            <a:r>
              <a:rPr lang="en-US" sz="2800" dirty="0"/>
              <a:t>2 Pet.3:18</a:t>
            </a:r>
            <a:endParaRPr lang="en-US" dirty="0"/>
          </a:p>
          <a:p>
            <a:pPr marL="609600" indent="-609600">
              <a:lnSpc>
                <a:spcPct val="90000"/>
              </a:lnSpc>
              <a:buSzPct val="97000"/>
              <a:buFont typeface="Wingdings" pitchFamily="2" charset="2"/>
              <a:buChar char="v"/>
            </a:pPr>
            <a:r>
              <a:rPr lang="en-US" sz="3600" dirty="0"/>
              <a:t>If </a:t>
            </a:r>
            <a:r>
              <a:rPr lang="en-US" sz="3600" dirty="0" smtClean="0"/>
              <a:t>An Erring Christian</a:t>
            </a:r>
            <a:r>
              <a:rPr lang="en-US" dirty="0" smtClean="0"/>
              <a:t>: </a:t>
            </a:r>
            <a:r>
              <a:rPr lang="en-US" sz="3600" dirty="0"/>
              <a:t>Repent and Pray </a:t>
            </a:r>
            <a:r>
              <a:rPr lang="en-US" sz="3600" dirty="0" smtClean="0"/>
              <a:t>God,</a:t>
            </a:r>
            <a:r>
              <a:rPr lang="en-US" dirty="0" smtClean="0"/>
              <a:t> </a:t>
            </a:r>
            <a:r>
              <a:rPr lang="en-US" sz="2800" dirty="0" smtClean="0"/>
              <a:t>I </a:t>
            </a:r>
            <a:r>
              <a:rPr lang="en-US" sz="2800" dirty="0"/>
              <a:t>Jn.1:9</a:t>
            </a:r>
            <a:endParaRPr lang="en-US" dirty="0"/>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lide(fromBottom)">
                                      <p:cBhvr>
                                        <p:cTn id="7" dur="500"/>
                                        <p:tgtEl>
                                          <p:spTgt spid="16386"/>
                                        </p:tgtEl>
                                      </p:cBhvr>
                                    </p:animEffect>
                                  </p:childTnLst>
                                </p:cTn>
                              </p:par>
                            </p:childTnLst>
                          </p:cTn>
                        </p:par>
                        <p:par>
                          <p:cTn id="8" fill="hold">
                            <p:stCondLst>
                              <p:cond delay="500"/>
                            </p:stCondLst>
                            <p:childTnLst>
                              <p:par>
                                <p:cTn id="9" presetID="39" presetClass="entr" presetSubtype="0" accel="100000" fill="hold" grpId="0" nodeType="afterEffect">
                                  <p:stCondLst>
                                    <p:cond delay="1100"/>
                                  </p:stCondLst>
                                  <p:childTnLst>
                                    <p:set>
                                      <p:cBhvr>
                                        <p:cTn id="10" dur="1" fill="hold">
                                          <p:stCondLst>
                                            <p:cond delay="0"/>
                                          </p:stCondLst>
                                        </p:cTn>
                                        <p:tgtEl>
                                          <p:spTgt spid="16387">
                                            <p:txEl>
                                              <p:pRg st="0" end="0"/>
                                            </p:txEl>
                                          </p:spTgt>
                                        </p:tgtEl>
                                        <p:attrNameLst>
                                          <p:attrName>style.visibility</p:attrName>
                                        </p:attrNameLst>
                                      </p:cBhvr>
                                      <p:to>
                                        <p:strVal val="visible"/>
                                      </p:to>
                                    </p:set>
                                    <p:anim calcmode="lin" valueType="num">
                                      <p:cBhvr>
                                        <p:cTn id="11" dur="500" fill="hold"/>
                                        <p:tgtEl>
                                          <p:spTgt spid="1638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1638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1638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2100"/>
                            </p:stCondLst>
                            <p:childTnLst>
                              <p:par>
                                <p:cTn id="16" presetID="39" presetClass="entr" presetSubtype="0" accel="100000" fill="hold" grpId="0" nodeType="afterEffect">
                                  <p:stCondLst>
                                    <p:cond delay="1100"/>
                                  </p:stCondLst>
                                  <p:childTnLst>
                                    <p:set>
                                      <p:cBhvr>
                                        <p:cTn id="17" dur="1" fill="hold">
                                          <p:stCondLst>
                                            <p:cond delay="0"/>
                                          </p:stCondLst>
                                        </p:cTn>
                                        <p:tgtEl>
                                          <p:spTgt spid="16387">
                                            <p:txEl>
                                              <p:pRg st="1" end="1"/>
                                            </p:txEl>
                                          </p:spTgt>
                                        </p:tgtEl>
                                        <p:attrNameLst>
                                          <p:attrName>style.visibility</p:attrName>
                                        </p:attrNameLst>
                                      </p:cBhvr>
                                      <p:to>
                                        <p:strVal val="visible"/>
                                      </p:to>
                                    </p:set>
                                    <p:anim calcmode="lin" valueType="num">
                                      <p:cBhvr>
                                        <p:cTn id="18" dur="500" fill="hold"/>
                                        <p:tgtEl>
                                          <p:spTgt spid="1638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1638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1638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par>
                          <p:cTn id="22" fill="hold">
                            <p:stCondLst>
                              <p:cond delay="3700"/>
                            </p:stCondLst>
                            <p:childTnLst>
                              <p:par>
                                <p:cTn id="23" presetID="39" presetClass="entr" presetSubtype="0" accel="100000" fill="hold" grpId="0" nodeType="afterEffect">
                                  <p:stCondLst>
                                    <p:cond delay="1100"/>
                                  </p:stCondLst>
                                  <p:childTnLst>
                                    <p:set>
                                      <p:cBhvr>
                                        <p:cTn id="24" dur="1" fill="hold">
                                          <p:stCondLst>
                                            <p:cond delay="0"/>
                                          </p:stCondLst>
                                        </p:cTn>
                                        <p:tgtEl>
                                          <p:spTgt spid="16387">
                                            <p:txEl>
                                              <p:pRg st="2" end="2"/>
                                            </p:txEl>
                                          </p:spTgt>
                                        </p:tgtEl>
                                        <p:attrNameLst>
                                          <p:attrName>style.visibility</p:attrName>
                                        </p:attrNameLst>
                                      </p:cBhvr>
                                      <p:to>
                                        <p:strVal val="visible"/>
                                      </p:to>
                                    </p:set>
                                    <p:anim calcmode="lin" valueType="num">
                                      <p:cBhvr>
                                        <p:cTn id="25" dur="500" fill="hold"/>
                                        <p:tgtEl>
                                          <p:spTgt spid="1638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1638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1638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5300"/>
                            </p:stCondLst>
                            <p:childTnLst>
                              <p:par>
                                <p:cTn id="30" presetID="39" presetClass="entr" presetSubtype="0" accel="100000" fill="hold" grpId="0" nodeType="afterEffect">
                                  <p:stCondLst>
                                    <p:cond delay="1100"/>
                                  </p:stCondLst>
                                  <p:childTnLst>
                                    <p:set>
                                      <p:cBhvr>
                                        <p:cTn id="31" dur="1" fill="hold">
                                          <p:stCondLst>
                                            <p:cond delay="0"/>
                                          </p:stCondLst>
                                        </p:cTn>
                                        <p:tgtEl>
                                          <p:spTgt spid="16387">
                                            <p:txEl>
                                              <p:pRg st="3" end="3"/>
                                            </p:txEl>
                                          </p:spTgt>
                                        </p:tgtEl>
                                        <p:attrNameLst>
                                          <p:attrName>style.visibility</p:attrName>
                                        </p:attrNameLst>
                                      </p:cBhvr>
                                      <p:to>
                                        <p:strVal val="visible"/>
                                      </p:to>
                                    </p:set>
                                    <p:anim calcmode="lin" valueType="num">
                                      <p:cBhvr>
                                        <p:cTn id="32" dur="500" fill="hold"/>
                                        <p:tgtEl>
                                          <p:spTgt spid="1638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1638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1638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par>
                          <p:cTn id="36" fill="hold">
                            <p:stCondLst>
                              <p:cond delay="6900"/>
                            </p:stCondLst>
                            <p:childTnLst>
                              <p:par>
                                <p:cTn id="37" presetID="39" presetClass="entr" presetSubtype="0" accel="100000" fill="hold" grpId="0" nodeType="afterEffect">
                                  <p:stCondLst>
                                    <p:cond delay="1100"/>
                                  </p:stCondLst>
                                  <p:childTnLst>
                                    <p:set>
                                      <p:cBhvr>
                                        <p:cTn id="38" dur="1" fill="hold">
                                          <p:stCondLst>
                                            <p:cond delay="0"/>
                                          </p:stCondLst>
                                        </p:cTn>
                                        <p:tgtEl>
                                          <p:spTgt spid="16387">
                                            <p:txEl>
                                              <p:pRg st="4" end="4"/>
                                            </p:txEl>
                                          </p:spTgt>
                                        </p:tgtEl>
                                        <p:attrNameLst>
                                          <p:attrName>style.visibility</p:attrName>
                                        </p:attrNameLst>
                                      </p:cBhvr>
                                      <p:to>
                                        <p:strVal val="visible"/>
                                      </p:to>
                                    </p:set>
                                    <p:anim calcmode="lin" valueType="num">
                                      <p:cBhvr>
                                        <p:cTn id="39" dur="500" fill="hold"/>
                                        <p:tgtEl>
                                          <p:spTgt spid="1638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1638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1638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par>
                          <p:cTn id="43" fill="hold">
                            <p:stCondLst>
                              <p:cond delay="8500"/>
                            </p:stCondLst>
                            <p:childTnLst>
                              <p:par>
                                <p:cTn id="44" presetID="39" presetClass="entr" presetSubtype="0" accel="100000" fill="hold" grpId="0" nodeType="afterEffect">
                                  <p:stCondLst>
                                    <p:cond delay="1100"/>
                                  </p:stCondLst>
                                  <p:childTnLst>
                                    <p:set>
                                      <p:cBhvr>
                                        <p:cTn id="45" dur="1" fill="hold">
                                          <p:stCondLst>
                                            <p:cond delay="0"/>
                                          </p:stCondLst>
                                        </p:cTn>
                                        <p:tgtEl>
                                          <p:spTgt spid="16387">
                                            <p:txEl>
                                              <p:pRg st="5" end="5"/>
                                            </p:txEl>
                                          </p:spTgt>
                                        </p:tgtEl>
                                        <p:attrNameLst>
                                          <p:attrName>style.visibility</p:attrName>
                                        </p:attrNameLst>
                                      </p:cBhvr>
                                      <p:to>
                                        <p:strVal val="visible"/>
                                      </p:to>
                                    </p:set>
                                    <p:anim calcmode="lin" valueType="num">
                                      <p:cBhvr>
                                        <p:cTn id="46" dur="500" fill="hold"/>
                                        <p:tgtEl>
                                          <p:spTgt spid="16387">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16387">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16387">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par>
                          <p:cTn id="50" fill="hold">
                            <p:stCondLst>
                              <p:cond delay="10100"/>
                            </p:stCondLst>
                            <p:childTnLst>
                              <p:par>
                                <p:cTn id="51" presetID="39" presetClass="entr" presetSubtype="0" accel="100000" fill="hold" grpId="0" nodeType="afterEffect">
                                  <p:stCondLst>
                                    <p:cond delay="1100"/>
                                  </p:stCondLst>
                                  <p:childTnLst>
                                    <p:set>
                                      <p:cBhvr>
                                        <p:cTn id="52" dur="1" fill="hold">
                                          <p:stCondLst>
                                            <p:cond delay="0"/>
                                          </p:stCondLst>
                                        </p:cTn>
                                        <p:tgtEl>
                                          <p:spTgt spid="16387">
                                            <p:txEl>
                                              <p:pRg st="6" end="6"/>
                                            </p:txEl>
                                          </p:spTgt>
                                        </p:tgtEl>
                                        <p:attrNameLst>
                                          <p:attrName>style.visibility</p:attrName>
                                        </p:attrNameLst>
                                      </p:cBhvr>
                                      <p:to>
                                        <p:strVal val="visible"/>
                                      </p:to>
                                    </p:set>
                                    <p:anim calcmode="lin" valueType="num">
                                      <p:cBhvr>
                                        <p:cTn id="53" dur="500" fill="hold"/>
                                        <p:tgtEl>
                                          <p:spTgt spid="16387">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4" dur="500" fill="hold"/>
                                        <p:tgtEl>
                                          <p:spTgt spid="16387">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5" dur="500" fill="hold"/>
                                        <p:tgtEl>
                                          <p:spTgt spid="16387">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6" dur="500" fill="hold"/>
                                        <p:tgtEl>
                                          <p:spTgt spid="16387">
                                            <p:txEl>
                                              <p:pRg st="6" end="6"/>
                                            </p:txEl>
                                          </p:spTgt>
                                        </p:tgtEl>
                                        <p:attrNameLst>
                                          <p:attrName>ppt_y</p:attrName>
                                        </p:attrNameLst>
                                      </p:cBhvr>
                                      <p:tavLst>
                                        <p:tav tm="0">
                                          <p:val>
                                            <p:strVal val="#ppt_y"/>
                                          </p:val>
                                        </p:tav>
                                        <p:tav tm="100000">
                                          <p:val>
                                            <p:strVal val="#ppt_y"/>
                                          </p:val>
                                        </p:tav>
                                      </p:tavLst>
                                    </p:anim>
                                  </p:childTnLst>
                                </p:cTn>
                              </p:par>
                            </p:childTnLst>
                          </p:cTn>
                        </p:par>
                        <p:par>
                          <p:cTn id="57" fill="hold">
                            <p:stCondLst>
                              <p:cond delay="11700"/>
                            </p:stCondLst>
                            <p:childTnLst>
                              <p:par>
                                <p:cTn id="58" presetID="39" presetClass="entr" presetSubtype="0" accel="100000" fill="hold" grpId="0" nodeType="afterEffect">
                                  <p:stCondLst>
                                    <p:cond delay="1100"/>
                                  </p:stCondLst>
                                  <p:childTnLst>
                                    <p:set>
                                      <p:cBhvr>
                                        <p:cTn id="59" dur="1" fill="hold">
                                          <p:stCondLst>
                                            <p:cond delay="0"/>
                                          </p:stCondLst>
                                        </p:cTn>
                                        <p:tgtEl>
                                          <p:spTgt spid="16387">
                                            <p:txEl>
                                              <p:pRg st="7" end="7"/>
                                            </p:txEl>
                                          </p:spTgt>
                                        </p:tgtEl>
                                        <p:attrNameLst>
                                          <p:attrName>style.visibility</p:attrName>
                                        </p:attrNameLst>
                                      </p:cBhvr>
                                      <p:to>
                                        <p:strVal val="visible"/>
                                      </p:to>
                                    </p:set>
                                    <p:anim calcmode="lin" valueType="num">
                                      <p:cBhvr>
                                        <p:cTn id="60" dur="500" fill="hold"/>
                                        <p:tgtEl>
                                          <p:spTgt spid="16387">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1" dur="500" fill="hold"/>
                                        <p:tgtEl>
                                          <p:spTgt spid="16387">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2" dur="500" fill="hold"/>
                                        <p:tgtEl>
                                          <p:spTgt spid="16387">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3" dur="500" fill="hold"/>
                                        <p:tgtEl>
                                          <p:spTgt spid="1638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10000"/>
    </p:bldLst>
  </p:timing>
</p:sld>
</file>

<file path=ppt/theme/theme1.xml><?xml version="1.0" encoding="utf-8"?>
<a:theme xmlns:a="http://schemas.openxmlformats.org/drawingml/2006/main" name="1_Green texture template Sego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32ADB34-B501-433D-94AD-C6B1059B1A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1_Green texture template Segoe</Template>
  <TotalTime>495</TotalTime>
  <Words>237</Words>
  <Application>Microsoft Office PowerPoint</Application>
  <PresentationFormat>On-screen Show (4:3)</PresentationFormat>
  <Paragraphs>25</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1_Green texture template Segoe</vt:lpstr>
      <vt:lpstr>White with Courier font for code slides</vt:lpstr>
      <vt:lpstr>Year End Reflections</vt:lpstr>
      <vt:lpstr>Year End Reflections</vt:lpstr>
      <vt:lpstr>You Can Have A Fresh Start Today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Owner</dc:creator>
  <cp:keywords/>
  <cp:lastModifiedBy>Danny McKibben</cp:lastModifiedBy>
  <cp:revision>66</cp:revision>
  <dcterms:created xsi:type="dcterms:W3CDTF">2015-12-22T17:14:45Z</dcterms:created>
  <dcterms:modified xsi:type="dcterms:W3CDTF">2015-12-27T22:40:57Z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TC102867409990</vt:lpwstr>
  </property>
</Properties>
</file>