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158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47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309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385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47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493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372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40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11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986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042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93C22-5C87-8142-A198-8D188BBD24E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041C-CF1D-3644-9888-2B861410E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8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70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239818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Two Major Hindrances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to Communicating Faith to Our Children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Wealth and Intermarriage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67616"/>
            <a:ext cx="6400800" cy="1752600"/>
          </a:xfrm>
        </p:spPr>
        <p:txBody>
          <a:bodyPr/>
          <a:lstStyle/>
          <a:p>
            <a:r>
              <a:rPr lang="en-US" dirty="0" smtClean="0"/>
              <a:t>Deut. 6:10-15; 7:1-6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4185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Naomi Schaefer Riley</a:t>
            </a:r>
            <a:br>
              <a:rPr lang="en-US" sz="3600" dirty="0" smtClean="0"/>
            </a:br>
            <a:r>
              <a:rPr lang="en-US" sz="3600" b="1" u="sng" dirty="0" err="1" smtClean="0"/>
              <a:t>‘Til</a:t>
            </a:r>
            <a:r>
              <a:rPr lang="en-US" sz="3600" b="1" u="sng" dirty="0" smtClean="0"/>
              <a:t> Faith Do Us Part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“My survey suggests that interfaith marriages are generally more unhappy—with lower rates of marital satisfaction—often more unstable, with particularly high divorce rates when certain religious combinations are involved” (p. xv).</a:t>
            </a:r>
          </a:p>
          <a:p>
            <a:r>
              <a:rPr lang="en-US" sz="2800" dirty="0" smtClean="0"/>
              <a:t>“Interfaith marriage has become an important vehicle for assimilation and a major driver of religious tolerance” (p. xv.).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65286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70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God’s Special People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Israel was God’s special people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Covenant relationship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“Cut off to God” –circumcision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 matter of the heart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Christians are God’s special people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Chosen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Circumcised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Holy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58133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0" y="0"/>
            <a:ext cx="4349750" cy="22224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9084" y="3058583"/>
            <a:ext cx="786405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“Until and unless Christians recover a sense of the incredible</a:t>
            </a:r>
          </a:p>
          <a:p>
            <a:r>
              <a:rPr lang="en-US" sz="2400" dirty="0" smtClean="0"/>
              <a:t>privilege of being a holy people belonging to God, the objects</a:t>
            </a:r>
          </a:p>
          <a:p>
            <a:r>
              <a:rPr lang="en-US" sz="2400" dirty="0" smtClean="0"/>
              <a:t>of his gracious election, his treasured people, and targets of </a:t>
            </a:r>
          </a:p>
          <a:p>
            <a:r>
              <a:rPr lang="en-US" sz="2400" dirty="0" smtClean="0"/>
              <a:t>his affection, and until they recover the </a:t>
            </a:r>
            <a:r>
              <a:rPr lang="en-US" sz="2400" dirty="0" err="1" smtClean="0"/>
              <a:t>missional</a:t>
            </a:r>
            <a:r>
              <a:rPr lang="en-US" sz="2400" dirty="0" smtClean="0"/>
              <a:t> significance</a:t>
            </a:r>
          </a:p>
          <a:p>
            <a:r>
              <a:rPr lang="en-US" sz="2400" dirty="0" smtClean="0"/>
              <a:t>of this calling, the Western church will remain pathetic and</a:t>
            </a:r>
          </a:p>
          <a:p>
            <a:r>
              <a:rPr lang="en-US" sz="2400" dirty="0" smtClean="0"/>
              <a:t>powerless in the face of the challenges of our age.”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NIVAC on Deuteronomy, p. 222</a:t>
            </a:r>
          </a:p>
          <a:p>
            <a:endParaRPr lang="en-US" sz="2400" dirty="0"/>
          </a:p>
          <a:p>
            <a:r>
              <a:rPr lang="en-US" sz="2400" dirty="0" smtClean="0"/>
              <a:t>                             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1500" y="1991666"/>
            <a:ext cx="2841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Daniel I. Block states: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7406048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70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1417" y="1459303"/>
            <a:ext cx="5149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The challenge of wealth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53417" y="3058584"/>
            <a:ext cx="2751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Deut. 6:10-15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52306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Warnings Regarding Wealth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not store up for yourselves treasures on earth . . . but in heaven” (Matt. 6:19-34).</a:t>
            </a:r>
          </a:p>
          <a:p>
            <a:r>
              <a:rPr lang="en-US" dirty="0" smtClean="0"/>
              <a:t>“It is easier for a camel . . .” (Mk. 10:17ff).</a:t>
            </a:r>
          </a:p>
          <a:p>
            <a:r>
              <a:rPr lang="en-US" dirty="0" smtClean="0"/>
              <a:t>“Instruct those who are rich not fix hope on riches, but on God” ( 1 Tim. 6:17).</a:t>
            </a:r>
          </a:p>
          <a:p>
            <a:r>
              <a:rPr lang="en-US" dirty="0" smtClean="0"/>
              <a:t>“You adulteresses, friendship with the world is hostility toward God” (James 4:4-5).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8847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70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32417" y="1164167"/>
            <a:ext cx="6589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The challenge of intermarriage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9916" y="2857499"/>
            <a:ext cx="2283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Deut. 7:1-6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769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0167"/>
            <a:ext cx="3725333" cy="2128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Biblical Evidence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O.T.</a:t>
            </a:r>
          </a:p>
          <a:p>
            <a:pPr lvl="1"/>
            <a:r>
              <a:rPr lang="en-US" dirty="0" smtClean="0"/>
              <a:t>Deut. 7:1-6</a:t>
            </a:r>
          </a:p>
          <a:p>
            <a:pPr lvl="1"/>
            <a:r>
              <a:rPr lang="en-US" dirty="0" smtClean="0"/>
              <a:t>Deut. 13:6-11</a:t>
            </a:r>
          </a:p>
          <a:p>
            <a:pPr lvl="1"/>
            <a:r>
              <a:rPr lang="en-US" dirty="0" smtClean="0"/>
              <a:t>Gen. 6</a:t>
            </a:r>
          </a:p>
          <a:p>
            <a:pPr lvl="1"/>
            <a:r>
              <a:rPr lang="en-US" dirty="0" smtClean="0"/>
              <a:t>Gen. 24</a:t>
            </a:r>
          </a:p>
          <a:p>
            <a:pPr lvl="1"/>
            <a:r>
              <a:rPr lang="en-US" dirty="0" smtClean="0"/>
              <a:t>Gen. 27:46-28:9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159000"/>
            <a:ext cx="4038600" cy="3967163"/>
          </a:xfrm>
        </p:spPr>
        <p:txBody>
          <a:bodyPr/>
          <a:lstStyle/>
          <a:p>
            <a:pPr lvl="1"/>
            <a:r>
              <a:rPr lang="en-US" dirty="0" smtClean="0"/>
              <a:t>Judges 3:5-7; 12:9</a:t>
            </a:r>
          </a:p>
          <a:p>
            <a:pPr lvl="1"/>
            <a:r>
              <a:rPr lang="en-US" dirty="0" smtClean="0"/>
              <a:t>Josh. 23:12-13</a:t>
            </a:r>
          </a:p>
          <a:p>
            <a:pPr lvl="1"/>
            <a:r>
              <a:rPr lang="en-US" dirty="0" smtClean="0"/>
              <a:t>1 Kings 11:9</a:t>
            </a:r>
          </a:p>
          <a:p>
            <a:pPr lvl="1"/>
            <a:r>
              <a:rPr lang="en-US" dirty="0" smtClean="0"/>
              <a:t>1 Kings 16:33</a:t>
            </a:r>
          </a:p>
          <a:p>
            <a:pPr lvl="1"/>
            <a:r>
              <a:rPr lang="en-US" dirty="0" smtClean="0"/>
              <a:t>Ezra 9 and 10</a:t>
            </a:r>
          </a:p>
          <a:p>
            <a:pPr lvl="1"/>
            <a:r>
              <a:rPr lang="en-US" dirty="0" smtClean="0"/>
              <a:t>Neh. 13:23ff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1457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0167"/>
            <a:ext cx="3725333" cy="212844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Biblical Evidence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N.T.</a:t>
            </a:r>
          </a:p>
          <a:p>
            <a:pPr lvl="1"/>
            <a:r>
              <a:rPr lang="en-US" dirty="0" smtClean="0"/>
              <a:t>1 Cor. 7:12ff; 1 Pet. 3:1ff; Acts 16:1</a:t>
            </a:r>
          </a:p>
          <a:p>
            <a:pPr lvl="1"/>
            <a:r>
              <a:rPr lang="en-US" dirty="0" smtClean="0"/>
              <a:t>2 Cor. 6:14-18</a:t>
            </a:r>
          </a:p>
          <a:p>
            <a:pPr lvl="1"/>
            <a:r>
              <a:rPr lang="en-US" dirty="0" smtClean="0"/>
              <a:t>1 Cor. 9:5</a:t>
            </a:r>
          </a:p>
          <a:p>
            <a:pPr lvl="1"/>
            <a:r>
              <a:rPr lang="en-US" dirty="0" smtClean="0"/>
              <a:t>1 Cor. 7:39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9716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Naomi Schaefer Riley</a:t>
            </a:r>
            <a:br>
              <a:rPr lang="en-US" sz="3600" dirty="0" smtClean="0"/>
            </a:br>
            <a:r>
              <a:rPr lang="en-US" sz="3600" b="1" u="sng" dirty="0" err="1" smtClean="0"/>
              <a:t>‘Til</a:t>
            </a:r>
            <a:r>
              <a:rPr lang="en-US" sz="3600" b="1" u="sng" dirty="0" smtClean="0"/>
              <a:t> Faith Do Us Part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“Those who marry outside their faith tend to take religion less seriously and lose their faith entirely.  What had been a temporary state of religious disinterest when a person was single has become a permanent one” (p. 15).</a:t>
            </a:r>
          </a:p>
          <a:p>
            <a:endParaRPr lang="en-US" sz="2800" dirty="0"/>
          </a:p>
          <a:p>
            <a:r>
              <a:rPr lang="en-US" sz="2800" dirty="0" smtClean="0"/>
              <a:t>“It is certainly true that interfaith families are less likely to raise their children religiously” (p. xv).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6822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418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Two Major Hindrances to Communicating Faith to Our Children Wealth and Intermarriage</vt:lpstr>
      <vt:lpstr>God’s Special People</vt:lpstr>
      <vt:lpstr>Slide 3</vt:lpstr>
      <vt:lpstr>Slide 4</vt:lpstr>
      <vt:lpstr>Warnings Regarding Wealth</vt:lpstr>
      <vt:lpstr>Slide 6</vt:lpstr>
      <vt:lpstr>The Biblical Evidence</vt:lpstr>
      <vt:lpstr>The Biblical Evidence</vt:lpstr>
      <vt:lpstr>Naomi Schaefer Riley ‘Til Faith Do Us Part</vt:lpstr>
      <vt:lpstr>Naomi Schaefer Riley ‘Til Faith Do Us Part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Danny McKibben</cp:lastModifiedBy>
  <cp:revision>7</cp:revision>
  <dcterms:created xsi:type="dcterms:W3CDTF">2015-06-05T17:03:17Z</dcterms:created>
  <dcterms:modified xsi:type="dcterms:W3CDTF">2015-06-06T14:12:53Z</dcterms:modified>
</cp:coreProperties>
</file>