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63" r:id="rId3"/>
    <p:sldId id="256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907"/>
    <a:srgbClr val="4A9C00"/>
    <a:srgbClr val="568616"/>
    <a:srgbClr val="D02300"/>
    <a:srgbClr val="FF3300"/>
    <a:srgbClr val="666633"/>
    <a:srgbClr val="2C6ED0"/>
    <a:srgbClr val="73AB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24" autoAdjust="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15B28-AF38-4DAB-A5A3-5E034C3B6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6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995613"/>
            <a:ext cx="76962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1055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053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0667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the Principles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Covenant, Grace, Empowering, Intimacy</a:t>
            </a:r>
          </a:p>
          <a:p>
            <a:endParaRPr lang="en-US" dirty="0"/>
          </a:p>
          <a:p>
            <a:r>
              <a:rPr lang="en-US" sz="3200" dirty="0" smtClean="0"/>
              <a:t>In the Parent/Child Relationship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5029200"/>
            <a:ext cx="3498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Deut. 6:1-9; Eph. 6:4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 rot="13573149" flipV="1">
            <a:off x="2163763" y="1146175"/>
            <a:ext cx="4713287" cy="47736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 </a:t>
            </a:r>
            <a:endParaRPr lang="en-US"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2773149" flipV="1">
            <a:off x="3106737" y="1922463"/>
            <a:ext cx="3076575" cy="3346450"/>
          </a:xfrm>
          <a:custGeom>
            <a:avLst/>
            <a:gdLst>
              <a:gd name="G0" fmla="+- 6404 0 0"/>
              <a:gd name="G1" fmla="+- -8937329 0 0"/>
              <a:gd name="G2" fmla="+- 0 0 -8937329"/>
              <a:gd name="T0" fmla="*/ 0 256 1"/>
              <a:gd name="T1" fmla="*/ 180 256 1"/>
              <a:gd name="G3" fmla="+- -8937329 T0 T1"/>
              <a:gd name="T2" fmla="*/ 0 256 1"/>
              <a:gd name="T3" fmla="*/ 90 256 1"/>
              <a:gd name="G4" fmla="+- -8937329 T2 T3"/>
              <a:gd name="G5" fmla="*/ G4 2 1"/>
              <a:gd name="T4" fmla="*/ 90 256 1"/>
              <a:gd name="T5" fmla="*/ 0 256 1"/>
              <a:gd name="G6" fmla="+- -8937329 T4 T5"/>
              <a:gd name="G7" fmla="*/ G6 2 1"/>
              <a:gd name="G8" fmla="abs -893732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404"/>
              <a:gd name="G18" fmla="*/ 6404 1 2"/>
              <a:gd name="G19" fmla="+- G18 5400 0"/>
              <a:gd name="G20" fmla="cos G19 -8937329"/>
              <a:gd name="G21" fmla="sin G19 -8937329"/>
              <a:gd name="G22" fmla="+- G20 10800 0"/>
              <a:gd name="G23" fmla="+- G21 10800 0"/>
              <a:gd name="G24" fmla="+- 10800 0 G20"/>
              <a:gd name="G25" fmla="+- 6404 10800 0"/>
              <a:gd name="G26" fmla="?: G9 G17 G25"/>
              <a:gd name="G27" fmla="?: G9 0 21600"/>
              <a:gd name="G28" fmla="cos 10800 -8937329"/>
              <a:gd name="G29" fmla="sin 10800 -8937329"/>
              <a:gd name="G30" fmla="sin 6404 -8937329"/>
              <a:gd name="G31" fmla="+- G28 10800 0"/>
              <a:gd name="G32" fmla="+- G29 10800 0"/>
              <a:gd name="G33" fmla="+- G30 10800 0"/>
              <a:gd name="G34" fmla="?: G4 0 G31"/>
              <a:gd name="G35" fmla="?: -8937329 G34 0"/>
              <a:gd name="G36" fmla="?: G6 G35 G31"/>
              <a:gd name="G37" fmla="+- 21600 0 G36"/>
              <a:gd name="G38" fmla="?: G4 0 G33"/>
              <a:gd name="G39" fmla="?: -893732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73 w 21600"/>
              <a:gd name="T15" fmla="*/ 4864 h 21600"/>
              <a:gd name="T16" fmla="*/ 10800 w 21600"/>
              <a:gd name="T17" fmla="*/ 4396 h 21600"/>
              <a:gd name="T18" fmla="*/ 17027 w 21600"/>
              <a:gd name="T19" fmla="*/ 48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64" y="6381"/>
                </a:moveTo>
                <a:cubicBezTo>
                  <a:pt x="7373" y="5113"/>
                  <a:pt x="9048" y="4395"/>
                  <a:pt x="10800" y="4396"/>
                </a:cubicBezTo>
                <a:cubicBezTo>
                  <a:pt x="12551" y="4396"/>
                  <a:pt x="14226" y="5113"/>
                  <a:pt x="15435" y="6381"/>
                </a:cubicBezTo>
                <a:lnTo>
                  <a:pt x="18617" y="3348"/>
                </a:lnTo>
                <a:cubicBezTo>
                  <a:pt x="16579" y="1210"/>
                  <a:pt x="13754" y="-1"/>
                  <a:pt x="10799" y="0"/>
                </a:cubicBezTo>
                <a:cubicBezTo>
                  <a:pt x="7845" y="0"/>
                  <a:pt x="5020" y="1210"/>
                  <a:pt x="2982" y="3348"/>
                </a:cubicBezTo>
                <a:close/>
              </a:path>
            </a:pathLst>
          </a:custGeom>
          <a:solidFill>
            <a:srgbClr val="00009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2773149" flipV="1">
            <a:off x="2443956" y="1291432"/>
            <a:ext cx="4270375" cy="4725988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18973149" flipV="1">
            <a:off x="2852738" y="1692275"/>
            <a:ext cx="3173412" cy="3679825"/>
          </a:xfrm>
          <a:custGeom>
            <a:avLst/>
            <a:gdLst>
              <a:gd name="G0" fmla="+- 6006 0 0"/>
              <a:gd name="G1" fmla="+- -8977338 0 0"/>
              <a:gd name="G2" fmla="+- 0 0 -8977338"/>
              <a:gd name="T0" fmla="*/ 0 256 1"/>
              <a:gd name="T1" fmla="*/ 180 256 1"/>
              <a:gd name="G3" fmla="+- -8977338 T0 T1"/>
              <a:gd name="T2" fmla="*/ 0 256 1"/>
              <a:gd name="T3" fmla="*/ 90 256 1"/>
              <a:gd name="G4" fmla="+- -8977338 T2 T3"/>
              <a:gd name="G5" fmla="*/ G4 2 1"/>
              <a:gd name="T4" fmla="*/ 90 256 1"/>
              <a:gd name="T5" fmla="*/ 0 256 1"/>
              <a:gd name="G6" fmla="+- -8977338 T4 T5"/>
              <a:gd name="G7" fmla="*/ G6 2 1"/>
              <a:gd name="G8" fmla="abs -897733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006"/>
              <a:gd name="G18" fmla="*/ 6006 1 2"/>
              <a:gd name="G19" fmla="+- G18 5400 0"/>
              <a:gd name="G20" fmla="cos G19 -8977338"/>
              <a:gd name="G21" fmla="sin G19 -8977338"/>
              <a:gd name="G22" fmla="+- G20 10800 0"/>
              <a:gd name="G23" fmla="+- G21 10800 0"/>
              <a:gd name="G24" fmla="+- 10800 0 G20"/>
              <a:gd name="G25" fmla="+- 6006 10800 0"/>
              <a:gd name="G26" fmla="?: G9 G17 G25"/>
              <a:gd name="G27" fmla="?: G9 0 21600"/>
              <a:gd name="G28" fmla="cos 10800 -8977338"/>
              <a:gd name="G29" fmla="sin 10800 -8977338"/>
              <a:gd name="G30" fmla="sin 6006 -8977338"/>
              <a:gd name="G31" fmla="+- G28 10800 0"/>
              <a:gd name="G32" fmla="+- G29 10800 0"/>
              <a:gd name="G33" fmla="+- G30 10800 0"/>
              <a:gd name="G34" fmla="?: G4 0 G31"/>
              <a:gd name="G35" fmla="?: -8977338 G34 0"/>
              <a:gd name="G36" fmla="?: G6 G35 G31"/>
              <a:gd name="G37" fmla="+- 21600 0 G36"/>
              <a:gd name="G38" fmla="?: G4 0 G33"/>
              <a:gd name="G39" fmla="?: -897733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56 w 21600"/>
              <a:gd name="T15" fmla="*/ 5067 h 21600"/>
              <a:gd name="T16" fmla="*/ 10800 w 21600"/>
              <a:gd name="T17" fmla="*/ 4794 h 21600"/>
              <a:gd name="T18" fmla="*/ 16944 w 21600"/>
              <a:gd name="T19" fmla="*/ 50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08" y="6702"/>
                </a:moveTo>
                <a:cubicBezTo>
                  <a:pt x="7544" y="5485"/>
                  <a:pt x="9134" y="4793"/>
                  <a:pt x="10800" y="4794"/>
                </a:cubicBezTo>
                <a:cubicBezTo>
                  <a:pt x="12465" y="4794"/>
                  <a:pt x="14055" y="5485"/>
                  <a:pt x="15191" y="6702"/>
                </a:cubicBezTo>
                <a:lnTo>
                  <a:pt x="18696" y="3432"/>
                </a:lnTo>
                <a:cubicBezTo>
                  <a:pt x="16653" y="1242"/>
                  <a:pt x="13794" y="-1"/>
                  <a:pt x="10799" y="0"/>
                </a:cubicBezTo>
                <a:cubicBezTo>
                  <a:pt x="7805" y="0"/>
                  <a:pt x="4946" y="1242"/>
                  <a:pt x="2903" y="3432"/>
                </a:cubicBezTo>
                <a:close/>
              </a:path>
            </a:pathLst>
          </a:custGeom>
          <a:solidFill>
            <a:srgbClr val="0000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 rot="8173149" flipV="1">
            <a:off x="2246313" y="1774825"/>
            <a:ext cx="3635375" cy="3294063"/>
          </a:xfrm>
          <a:custGeom>
            <a:avLst/>
            <a:gdLst>
              <a:gd name="G0" fmla="+- 6256 0 0"/>
              <a:gd name="G1" fmla="+- -9876152 0 0"/>
              <a:gd name="G2" fmla="+- 0 0 -9876152"/>
              <a:gd name="T0" fmla="*/ 0 256 1"/>
              <a:gd name="T1" fmla="*/ 180 256 1"/>
              <a:gd name="G3" fmla="+- -9876152 T0 T1"/>
              <a:gd name="T2" fmla="*/ 0 256 1"/>
              <a:gd name="T3" fmla="*/ 90 256 1"/>
              <a:gd name="G4" fmla="+- -9876152 T2 T3"/>
              <a:gd name="G5" fmla="*/ G4 2 1"/>
              <a:gd name="T4" fmla="*/ 90 256 1"/>
              <a:gd name="T5" fmla="*/ 0 256 1"/>
              <a:gd name="G6" fmla="+- -9876152 T4 T5"/>
              <a:gd name="G7" fmla="*/ G6 2 1"/>
              <a:gd name="G8" fmla="abs -987615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256"/>
              <a:gd name="G18" fmla="*/ 6256 1 2"/>
              <a:gd name="G19" fmla="+- G18 5400 0"/>
              <a:gd name="G20" fmla="cos G19 -9876152"/>
              <a:gd name="G21" fmla="sin G19 -9876152"/>
              <a:gd name="G22" fmla="+- G20 10800 0"/>
              <a:gd name="G23" fmla="+- G21 10800 0"/>
              <a:gd name="G24" fmla="+- 10800 0 G20"/>
              <a:gd name="G25" fmla="+- 6256 10800 0"/>
              <a:gd name="G26" fmla="?: G9 G17 G25"/>
              <a:gd name="G27" fmla="?: G9 0 21600"/>
              <a:gd name="G28" fmla="cos 10800 -9876152"/>
              <a:gd name="G29" fmla="sin 10800 -9876152"/>
              <a:gd name="G30" fmla="sin 6256 -9876152"/>
              <a:gd name="G31" fmla="+- G28 10800 0"/>
              <a:gd name="G32" fmla="+- G29 10800 0"/>
              <a:gd name="G33" fmla="+- G30 10800 0"/>
              <a:gd name="G34" fmla="?: G4 0 G31"/>
              <a:gd name="G35" fmla="?: -9876152 G34 0"/>
              <a:gd name="G36" fmla="?: G6 G35 G31"/>
              <a:gd name="G37" fmla="+- 21600 0 G36"/>
              <a:gd name="G38" fmla="?: G4 0 G33"/>
              <a:gd name="G39" fmla="?: -987615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363 w 21600"/>
              <a:gd name="T15" fmla="*/ 6626 h 21600"/>
              <a:gd name="T16" fmla="*/ 10800 w 21600"/>
              <a:gd name="T17" fmla="*/ 4544 h 21600"/>
              <a:gd name="T18" fmla="*/ 18237 w 21600"/>
              <a:gd name="T19" fmla="*/ 662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44" y="7738"/>
                </a:moveTo>
                <a:cubicBezTo>
                  <a:pt x="6451" y="5765"/>
                  <a:pt x="8537" y="4543"/>
                  <a:pt x="10800" y="4544"/>
                </a:cubicBezTo>
                <a:cubicBezTo>
                  <a:pt x="13062" y="4544"/>
                  <a:pt x="15148" y="5765"/>
                  <a:pt x="16255" y="7738"/>
                </a:cubicBezTo>
                <a:lnTo>
                  <a:pt x="20218" y="5514"/>
                </a:lnTo>
                <a:cubicBezTo>
                  <a:pt x="18306" y="2108"/>
                  <a:pt x="14705" y="-1"/>
                  <a:pt x="10799" y="0"/>
                </a:cubicBezTo>
                <a:cubicBezTo>
                  <a:pt x="6894" y="0"/>
                  <a:pt x="3293" y="2108"/>
                  <a:pt x="1381" y="5514"/>
                </a:cubicBezTo>
                <a:close/>
              </a:path>
            </a:pathLst>
          </a:custGeom>
          <a:solidFill>
            <a:srgbClr val="8585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13573149" flipV="1">
            <a:off x="2163763" y="1189037"/>
            <a:ext cx="4713288" cy="47736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8973149" flipV="1">
            <a:off x="2286000" y="1371600"/>
            <a:ext cx="4575175" cy="45831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ADA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487863" y="4130675"/>
            <a:ext cx="0" cy="1981200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057400" y="3581400"/>
            <a:ext cx="1897063" cy="1587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13573149" flipV="1">
            <a:off x="2493169" y="1689894"/>
            <a:ext cx="3698875" cy="3979863"/>
          </a:xfrm>
          <a:custGeom>
            <a:avLst/>
            <a:gdLst>
              <a:gd name="G0" fmla="+- 6654 0 0"/>
              <a:gd name="G1" fmla="+- -8840578 0 0"/>
              <a:gd name="G2" fmla="+- 0 0 -8840578"/>
              <a:gd name="T0" fmla="*/ 0 256 1"/>
              <a:gd name="T1" fmla="*/ 180 256 1"/>
              <a:gd name="G3" fmla="+- -8840578 T0 T1"/>
              <a:gd name="T2" fmla="*/ 0 256 1"/>
              <a:gd name="T3" fmla="*/ 90 256 1"/>
              <a:gd name="G4" fmla="+- -8840578 T2 T3"/>
              <a:gd name="G5" fmla="*/ G4 2 1"/>
              <a:gd name="T4" fmla="*/ 90 256 1"/>
              <a:gd name="T5" fmla="*/ 0 256 1"/>
              <a:gd name="G6" fmla="+- -8840578 T4 T5"/>
              <a:gd name="G7" fmla="*/ G6 2 1"/>
              <a:gd name="G8" fmla="abs -88405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654"/>
              <a:gd name="G18" fmla="*/ 6654 1 2"/>
              <a:gd name="G19" fmla="+- G18 5400 0"/>
              <a:gd name="G20" fmla="cos G19 -8840578"/>
              <a:gd name="G21" fmla="sin G19 -8840578"/>
              <a:gd name="G22" fmla="+- G20 10800 0"/>
              <a:gd name="G23" fmla="+- G21 10800 0"/>
              <a:gd name="G24" fmla="+- 10800 0 G20"/>
              <a:gd name="G25" fmla="+- 6654 10800 0"/>
              <a:gd name="G26" fmla="?: G9 G17 G25"/>
              <a:gd name="G27" fmla="?: G9 0 21600"/>
              <a:gd name="G28" fmla="cos 10800 -8840578"/>
              <a:gd name="G29" fmla="sin 10800 -8840578"/>
              <a:gd name="G30" fmla="sin 6654 -8840578"/>
              <a:gd name="G31" fmla="+- G28 10800 0"/>
              <a:gd name="G32" fmla="+- G29 10800 0"/>
              <a:gd name="G33" fmla="+- G30 10800 0"/>
              <a:gd name="G34" fmla="?: G4 0 G31"/>
              <a:gd name="G35" fmla="?: -8840578 G34 0"/>
              <a:gd name="G36" fmla="?: G6 G35 G31"/>
              <a:gd name="G37" fmla="+- 21600 0 G36"/>
              <a:gd name="G38" fmla="?: G4 0 G33"/>
              <a:gd name="G39" fmla="?: -88405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40 w 21600"/>
              <a:gd name="T15" fmla="*/ 4617 h 21600"/>
              <a:gd name="T16" fmla="*/ 10800 w 21600"/>
              <a:gd name="T17" fmla="*/ 4146 h 21600"/>
              <a:gd name="T18" fmla="*/ 16960 w 21600"/>
              <a:gd name="T19" fmla="*/ 461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03" y="6086"/>
                </a:moveTo>
                <a:cubicBezTo>
                  <a:pt x="7350" y="4843"/>
                  <a:pt x="9039" y="4145"/>
                  <a:pt x="10800" y="4146"/>
                </a:cubicBezTo>
                <a:cubicBezTo>
                  <a:pt x="12560" y="4146"/>
                  <a:pt x="14249" y="4843"/>
                  <a:pt x="15496" y="6086"/>
                </a:cubicBezTo>
                <a:lnTo>
                  <a:pt x="18422" y="3149"/>
                </a:lnTo>
                <a:cubicBezTo>
                  <a:pt x="16398" y="1132"/>
                  <a:pt x="13657" y="-1"/>
                  <a:pt x="10799" y="0"/>
                </a:cubicBezTo>
                <a:cubicBezTo>
                  <a:pt x="7942" y="0"/>
                  <a:pt x="5201" y="1132"/>
                  <a:pt x="3177" y="3149"/>
                </a:cubicBezTo>
                <a:close/>
              </a:path>
            </a:pathLst>
          </a:custGeom>
          <a:solidFill>
            <a:srgbClr val="5F5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487863" y="981075"/>
            <a:ext cx="0" cy="222567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rot="16200000">
            <a:off x="6335713" y="2732087"/>
            <a:ext cx="0" cy="185102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41325" y="268288"/>
            <a:ext cx="2017713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Biblical Basis</a:t>
            </a:r>
          </a:p>
          <a:p>
            <a:r>
              <a:rPr lang="en-US" sz="2400" dirty="0">
                <a:latin typeface="Arial" charset="0"/>
              </a:rPr>
              <a:t>Of Family</a:t>
            </a:r>
          </a:p>
          <a:p>
            <a:r>
              <a:rPr lang="en-US" sz="2400" dirty="0">
                <a:latin typeface="Arial" charset="0"/>
              </a:rPr>
              <a:t>Relationships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352800" y="180975"/>
            <a:ext cx="333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of Commitment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895600" y="838200"/>
            <a:ext cx="1490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Initial</a:t>
            </a:r>
          </a:p>
          <a:p>
            <a:r>
              <a:rPr lang="en-US" sz="2400" dirty="0">
                <a:latin typeface="Arial" charset="0"/>
              </a:rPr>
              <a:t>Covenant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223125" y="3240088"/>
            <a:ext cx="1419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</a:t>
            </a:r>
          </a:p>
          <a:p>
            <a:r>
              <a:rPr lang="en-US" sz="2400">
                <a:latin typeface="Arial" charset="0"/>
              </a:rPr>
              <a:t>Of Grace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667000" y="6096000"/>
            <a:ext cx="36086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Degree </a:t>
            </a:r>
            <a:r>
              <a:rPr lang="en-US" sz="2400" dirty="0" smtClean="0">
                <a:latin typeface="Arial" charset="0"/>
              </a:rPr>
              <a:t>of Empowerment</a:t>
            </a:r>
            <a:endParaRPr lang="en-US" sz="2400" dirty="0">
              <a:latin typeface="Arial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41325" y="3240088"/>
            <a:ext cx="172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</a:t>
            </a:r>
          </a:p>
          <a:p>
            <a:r>
              <a:rPr lang="en-US" sz="2400">
                <a:latin typeface="Arial" charset="0"/>
              </a:rPr>
              <a:t>Of Intimacy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886200" y="3200400"/>
            <a:ext cx="1490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Mature</a:t>
            </a:r>
          </a:p>
          <a:p>
            <a:r>
              <a:rPr lang="en-US" sz="2400">
                <a:latin typeface="Arial" charset="0"/>
              </a:rPr>
              <a:t>Covenant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2800" dirty="0" smtClean="0"/>
              <a:t>Loyalty to your children involves loyalty to their mother/father.</a:t>
            </a:r>
          </a:p>
          <a:p>
            <a:r>
              <a:rPr lang="en-US" sz="2800" dirty="0" smtClean="0"/>
              <a:t>Your relationship provides them the secure environment they need to thrive.</a:t>
            </a:r>
          </a:p>
          <a:p>
            <a:r>
              <a:rPr lang="en-US" sz="2800" dirty="0" smtClean="0"/>
              <a:t>Your marriage is the primary relationship of your family.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3200" dirty="0" smtClean="0"/>
              <a:t>The Unconditional Commitment of Marriage Extends Into Our Relationship With </a:t>
            </a:r>
            <a:br>
              <a:rPr lang="en-US" sz="3200" dirty="0" smtClean="0"/>
            </a:br>
            <a:r>
              <a:rPr lang="en-US" sz="3200" dirty="0" smtClean="0"/>
              <a:t>Our Children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 sz="2800" dirty="0" smtClean="0"/>
              <a:t>The goal of our parenting is to empower our children to Maturity.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3200400"/>
            <a:ext cx="733010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want them to develop into self-disciplined adults,</a:t>
            </a:r>
          </a:p>
          <a:p>
            <a:r>
              <a:rPr lang="en-US" sz="2400" dirty="0" smtClean="0"/>
              <a:t>to be spiritually mature, devoted to the Lord, 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ontributors to society, leaders among God’s people.</a:t>
            </a:r>
            <a:endParaRPr lang="en-US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we use our parental power affects the accomplishment of our goals.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Autocratic or authoritarian</a:t>
            </a:r>
          </a:p>
          <a:p>
            <a:r>
              <a:rPr lang="en-US" dirty="0" smtClean="0"/>
              <a:t>Permissive</a:t>
            </a:r>
          </a:p>
          <a:p>
            <a:r>
              <a:rPr lang="en-US" dirty="0" smtClean="0"/>
              <a:t>Authoritative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--</a:t>
            </a:r>
            <a:r>
              <a:rPr lang="en-US" sz="2400" dirty="0" smtClean="0"/>
              <a:t>Diana </a:t>
            </a:r>
            <a:r>
              <a:rPr lang="en-US" sz="2400" dirty="0" err="1" smtClean="0"/>
              <a:t>Baumrind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2117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A Biblical Model of Parenting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God cares for people (</a:t>
            </a:r>
            <a:r>
              <a:rPr lang="en-US" sz="2800" dirty="0" err="1" smtClean="0"/>
              <a:t>Lk</a:t>
            </a:r>
            <a:r>
              <a:rPr lang="en-US" sz="2800" dirty="0" smtClean="0"/>
              <a:t>. 15:11-32).</a:t>
            </a:r>
          </a:p>
          <a:p>
            <a:r>
              <a:rPr lang="en-US" sz="2800" dirty="0" smtClean="0"/>
              <a:t>God responds to the needs of His children.</a:t>
            </a:r>
          </a:p>
          <a:p>
            <a:pPr lvl="1"/>
            <a:r>
              <a:rPr lang="en-US" sz="2400" dirty="0" smtClean="0"/>
              <a:t>Matt. 3:17; Mk. 1:11</a:t>
            </a:r>
          </a:p>
          <a:p>
            <a:pPr lvl="2"/>
            <a:r>
              <a:rPr lang="en-US" sz="2000" dirty="0" smtClean="0"/>
              <a:t>“This is </a:t>
            </a:r>
            <a:r>
              <a:rPr lang="en-US" sz="2000" b="1" dirty="0" smtClean="0"/>
              <a:t>MY</a:t>
            </a:r>
            <a:r>
              <a:rPr lang="en-US" sz="2000" dirty="0" smtClean="0"/>
              <a:t> son.”    -- Identity</a:t>
            </a:r>
          </a:p>
          <a:p>
            <a:pPr lvl="2"/>
            <a:r>
              <a:rPr lang="en-US" sz="2000" dirty="0" smtClean="0"/>
              <a:t>“This is My </a:t>
            </a:r>
            <a:r>
              <a:rPr lang="en-US" sz="2000" b="1" dirty="0" smtClean="0"/>
              <a:t>Beloved</a:t>
            </a:r>
            <a:r>
              <a:rPr lang="en-US" sz="2000" dirty="0" smtClean="0"/>
              <a:t>.”    -- Security</a:t>
            </a:r>
          </a:p>
          <a:p>
            <a:pPr lvl="2"/>
            <a:r>
              <a:rPr lang="en-US" sz="2000" dirty="0" smtClean="0"/>
              <a:t>“With Him I am </a:t>
            </a:r>
            <a:r>
              <a:rPr lang="en-US" sz="2000" b="1" dirty="0" smtClean="0"/>
              <a:t>well-pleased</a:t>
            </a:r>
            <a:r>
              <a:rPr lang="en-US" sz="2000" dirty="0" smtClean="0"/>
              <a:t>.”   -- Self-worth</a:t>
            </a:r>
            <a:endParaRPr lang="en-US" sz="1600" dirty="0"/>
          </a:p>
          <a:p>
            <a:r>
              <a:rPr lang="en-US" sz="2800" dirty="0" smtClean="0"/>
              <a:t>Positive instruction, rebuke and correction (Heb. 12:4-11)</a:t>
            </a:r>
          </a:p>
          <a:p>
            <a:r>
              <a:rPr lang="en-US" sz="2800" dirty="0" smtClean="0"/>
              <a:t>Forgives</a:t>
            </a:r>
          </a:p>
          <a:p>
            <a:r>
              <a:rPr lang="en-US" sz="2800" dirty="0" smtClean="0"/>
              <a:t>Allows us to know Him</a:t>
            </a:r>
          </a:p>
        </p:txBody>
      </p:sp>
    </p:spTree>
    <p:extLst>
      <p:ext uri="{BB962C8B-B14F-4D97-AF65-F5344CB8AC3E}">
        <p14:creationId xmlns:p14="http://schemas.microsoft.com/office/powerpoint/2010/main" xmlns="" val="67160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C10336803999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829F13-E4C9-4A7C-8C56-EFBF06BCAB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TC103368039990</Template>
  <TotalTime>75</TotalTime>
  <Words>219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TC103368039990</vt:lpstr>
      <vt:lpstr>Slide 1</vt:lpstr>
      <vt:lpstr>Executing the Principles</vt:lpstr>
      <vt:lpstr>Slide 3</vt:lpstr>
      <vt:lpstr>The Unconditional Commitment of Marriage Extends Into Our Relationship With  Our Children</vt:lpstr>
      <vt:lpstr>The goal of our parenting is to empower our children to Maturity.</vt:lpstr>
      <vt:lpstr>How we use our parental power affects the accomplishment of our goals.</vt:lpstr>
      <vt:lpstr>A Biblical Model of Parenting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Mommy design template</dc:title>
  <dc:creator/>
  <cp:keywords/>
  <cp:lastModifiedBy>Owner</cp:lastModifiedBy>
  <cp:revision>7</cp:revision>
  <dcterms:modified xsi:type="dcterms:W3CDTF">2015-06-03T16:12:20Z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TC103368039990</vt:lpwstr>
  </property>
</Properties>
</file>