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2"/>
  </p:sldMasterIdLst>
  <p:notesMasterIdLst>
    <p:notesMasterId r:id="rId8"/>
  </p:notesMasterIdLst>
  <p:handoutMasterIdLst>
    <p:handoutMasterId r:id="rId9"/>
  </p:handoutMasterIdLst>
  <p:sldIdLst>
    <p:sldId id="256" r:id="rId3"/>
    <p:sldId id="257" r:id="rId4"/>
    <p:sldId id="263" r:id="rId5"/>
    <p:sldId id="264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0FF1CE12-B100-0000-0000-000000000002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865" autoAdjust="0"/>
    <p:restoredTop sz="88007" autoAdjust="0"/>
  </p:normalViewPr>
  <p:slideViewPr>
    <p:cSldViewPr>
      <p:cViewPr>
        <p:scale>
          <a:sx n="56" d="100"/>
          <a:sy n="56" d="100"/>
        </p:scale>
        <p:origin x="-1483" y="-480"/>
      </p:cViewPr>
      <p:guideLst>
        <p:guide orient="horz" pos="2160"/>
        <p:guide pos="2880"/>
      </p:guideLst>
    </p:cSldViewPr>
  </p:slideViewPr>
  <p:outlineViewPr>
    <p:cViewPr>
      <p:scale>
        <a:sx n="1" d="1"/>
        <a:sy n="1" d="1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24" name="Rectangle 24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A849C5AD-4428-4E9C-9C84-11B72C9365FB}" type="datetimeFigureOut">
              <a:rPr lang="en-US" smtClean="0"/>
              <a:pPr/>
              <a:t>1/25/2015</a:t>
            </a:fld>
            <a:endParaRPr lang="en-US" smtClean="0"/>
          </a:p>
        </p:txBody>
      </p:sp>
      <p:sp>
        <p:nvSpPr>
          <p:cNvPr id="30" name="Rectangle 30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8C596567-A38F-4CEF-B37F-9B9D120D62CE}" type="slidenum">
              <a:rPr lang="en-US" smtClean="0"/>
              <a:pPr/>
              <a:t>‹#›</a:t>
            </a:fld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4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15" name="Rectangle 15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D7547E60-4BE7-4E4E-9AAA-5EE35AEC995C}" type="datetimeFigureOut">
              <a:rPr lang="en-US" smtClean="0"/>
              <a:pPr/>
              <a:t>1/25/2015</a:t>
            </a:fld>
            <a:endParaRPr lang="en-US" smtClean="0"/>
          </a:p>
        </p:txBody>
      </p:sp>
      <p:sp>
        <p:nvSpPr>
          <p:cNvPr id="23" name="Rectangle 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28" name="Rectangle 28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CA077768-21C8-4125-A345-258E48D2EED0}" type="slidenum">
              <a:rPr lang="en-US" smtClean="0"/>
              <a:pPr/>
              <a:t>‹#›</a:t>
            </a:fld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57246-7618-4B9C-8ABD-C8EFA977EBBB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jpg"/>
          <p:cNvPicPr>
            <a:picLocks noChangeAspect="1"/>
          </p:cNvPicPr>
          <p:nvPr/>
        </p:nvPicPr>
        <p:blipFill>
          <a:blip r:embed="rId2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2.png"/>
          <p:cNvPicPr>
            <a:picLocks noChangeAspect="1"/>
          </p:cNvPicPr>
          <p:nvPr/>
        </p:nvPicPr>
        <p:blipFill>
          <a:blip r:embed="rId3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3.png"/>
          <p:cNvPicPr>
            <a:picLocks noChangeAspect="1"/>
          </p:cNvPicPr>
          <p:nvPr/>
        </p:nvPicPr>
        <p:blipFill>
          <a:blip r:embed="rId4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4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31"/>
          <p:cNvSpPr>
            <a:spLocks noGrp="1"/>
          </p:cNvSpPr>
          <p:nvPr>
            <p:ph type="subTitle" idx="1"/>
          </p:nvPr>
        </p:nvSpPr>
        <p:spPr>
          <a:xfrm>
            <a:off x="2492734" y="5094577"/>
            <a:ext cx="6194066" cy="925223"/>
          </a:xfrm>
        </p:spPr>
        <p:txBody>
          <a:bodyPr/>
          <a:lstStyle>
            <a:lvl1pPr marL="0" indent="0" algn="r">
              <a:buNone/>
              <a:defRPr sz="2800"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ctrTitle"/>
          </p:nvPr>
        </p:nvSpPr>
        <p:spPr>
          <a:xfrm>
            <a:off x="1108986" y="3606800"/>
            <a:ext cx="7577814" cy="1470025"/>
          </a:xfrm>
        </p:spPr>
        <p:txBody>
          <a:bodyPr anchor="b" anchorCtr="0"/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checke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checke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checke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checke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Rectangle 11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checke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checke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0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" name="Rectangle 1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checke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shade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5.png"/>
          <p:cNvPicPr>
            <a:picLocks noChangeAspect="1"/>
          </p:cNvPicPr>
          <p:nvPr/>
        </p:nvPicPr>
        <p:blipFill>
          <a:blip r:embed="rId9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6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Rectangle 30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Rectangl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6" name="Rectangle 6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fld id="{5C14FD69-4A85-4715-A222-ABB225B63BC6}" type="datetimeFigureOut">
              <a:rPr lang="en-US" smtClean="0"/>
              <a:pPr/>
              <a:t>1/25/2015</a:t>
            </a:fld>
            <a:endParaRPr lang="en-US" sz="1000" dirty="0" smtClean="0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+mn-lt"/>
              </a:defRPr>
            </a:lvl1pPr>
          </a:lstStyle>
          <a:p>
            <a:pPr algn="ctr"/>
            <a:endParaRPr lang="en-US" sz="1000" smtClean="0"/>
          </a:p>
        </p:txBody>
      </p:sp>
      <p:sp>
        <p:nvSpPr>
          <p:cNvPr id="21" name="Rectangle 21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 sz="10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ransition spd="slow">
    <p:checker dir="vert"/>
  </p:transition>
  <p:txStyles>
    <p:titleStyle>
      <a:defPPr>
        <a:defRPr sz="4400">
          <a:solidFill>
            <a:schemeClr val="tx1"/>
          </a:solidFill>
          <a:latin typeface="+mj-lt"/>
          <a:ea typeface="+mj-ea"/>
          <a:cs typeface="+mj-cs"/>
        </a:defRPr>
      </a:defPPr>
      <a:lvl1pPr algn="l" eaLnBrk="1" hangingPunct="1">
        <a:buNone/>
        <a:defRPr sz="3600">
          <a:solidFill>
            <a:schemeClr val="tx1">
              <a:alpha val="100000"/>
            </a:schemeClr>
          </a:solidFill>
          <a:latin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342900" indent="-342900" eaLnBrk="1" hangingPunct="1">
        <a:buChar char="•"/>
        <a:defRPr sz="2800">
          <a:latin typeface="+mn-lt"/>
        </a:defRPr>
      </a:lvl1pPr>
      <a:lvl2pPr marL="742950" indent="-285750" eaLnBrk="1" hangingPunct="1">
        <a:buChar char="–"/>
        <a:defRPr sz="2400">
          <a:latin typeface="+mn-lt"/>
        </a:defRPr>
      </a:lvl2pPr>
      <a:lvl3pPr marL="1143000" indent="-228600" eaLnBrk="1" hangingPunct="1">
        <a:buChar char="•"/>
        <a:defRPr sz="2400">
          <a:latin typeface="+mn-lt"/>
        </a:defRPr>
      </a:lvl3pPr>
      <a:lvl4pPr marL="1600200" indent="-228600" eaLnBrk="1" hangingPunct="1">
        <a:buChar char="–"/>
        <a:defRPr sz="2000">
          <a:latin typeface="+mn-lt"/>
        </a:defRPr>
      </a:lvl4pPr>
      <a:lvl5pPr marL="2057400" indent="-228600" eaLnBrk="1" hangingPunct="1">
        <a:buChar char="»"/>
        <a:defRPr sz="2000">
          <a:latin typeface="+mn-lt"/>
        </a:defRPr>
      </a:lvl5pPr>
      <a:lvl6pPr marL="2514600" indent="-228600" eaLnBrk="1" hangingPunct="1">
        <a:buChar char="•"/>
        <a:defRPr sz="2000"/>
      </a:lvl6pPr>
      <a:lvl7pPr marL="2971800" indent="-228600" eaLnBrk="1" hangingPunct="1">
        <a:buChar char="•"/>
        <a:defRPr sz="2000"/>
      </a:lvl7pPr>
      <a:lvl8pPr marL="3429000" indent="-228600" eaLnBrk="1" hangingPunct="1">
        <a:buChar char="•"/>
        <a:defRPr sz="2000"/>
      </a:lvl8pPr>
      <a:lvl9pPr marL="3886200" indent="-228600" eaLnBrk="1" hangingPunct="1">
        <a:buChar char="•"/>
        <a:defRPr sz="2000"/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514600" y="1600200"/>
            <a:ext cx="6194066" cy="925223"/>
          </a:xfrm>
        </p:spPr>
        <p:txBody>
          <a:bodyPr>
            <a:normAutofit/>
          </a:bodyPr>
          <a:lstStyle/>
          <a:p>
            <a:r>
              <a:rPr lang="en-US" sz="4400" dirty="0" smtClean="0"/>
              <a:t>Joseph of Cyprus</a:t>
            </a:r>
            <a:endParaRPr lang="en-US" sz="44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667000" y="228601"/>
            <a:ext cx="6053814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accent2">
                    <a:lumMod val="50000"/>
                  </a:schemeClr>
                </a:solidFill>
              </a:rPr>
              <a:t>A Quick Test</a:t>
            </a:r>
            <a:endParaRPr lang="en-US" sz="6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28800" y="3312855"/>
            <a:ext cx="6934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“Thus Joseph, who was also called by the apostles Barnabas (which means son of encouragement), a Levite, a native of Cyprus, ”  </a:t>
            </a:r>
            <a:r>
              <a:rPr lang="en-US" sz="3200" dirty="0" smtClean="0">
                <a:solidFill>
                  <a:srgbClr val="C00000"/>
                </a:solidFill>
              </a:rPr>
              <a:t>Act 4:36 ESV</a:t>
            </a:r>
            <a:endParaRPr lang="en-US" sz="3200" dirty="0" smtClean="0"/>
          </a:p>
          <a:p>
            <a:endParaRPr lang="en-US" sz="3200" dirty="0"/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228600" y="1524000"/>
            <a:ext cx="8382000" cy="5410200"/>
          </a:xfrm>
        </p:spPr>
        <p:txBody>
          <a:bodyPr>
            <a:normAutofit/>
          </a:bodyPr>
          <a:lstStyle/>
          <a:p>
            <a:r>
              <a:rPr lang="en-US" sz="3400" dirty="0" smtClean="0">
                <a:solidFill>
                  <a:srgbClr val="C00000"/>
                </a:solidFill>
              </a:rPr>
              <a:t>31-32 A.D.  Acts 4:36-37</a:t>
            </a:r>
          </a:p>
          <a:p>
            <a:r>
              <a:rPr lang="en-US" sz="3400" dirty="0" smtClean="0"/>
              <a:t>Surname – “Nicknamed” by the Apostles</a:t>
            </a:r>
          </a:p>
          <a:p>
            <a:r>
              <a:rPr lang="en-US" sz="3400" dirty="0" smtClean="0"/>
              <a:t>Son of Consolation, Son of Exhortation, Son of Encouragement, Son of Comfort,  Gal.6:2</a:t>
            </a:r>
          </a:p>
          <a:p>
            <a:r>
              <a:rPr lang="en-US" sz="3400" dirty="0" smtClean="0"/>
              <a:t>Special Sacrifice, vs.34-37</a:t>
            </a:r>
          </a:p>
          <a:p>
            <a:r>
              <a:rPr lang="en-US" sz="3400" dirty="0" smtClean="0">
                <a:solidFill>
                  <a:srgbClr val="C00000"/>
                </a:solidFill>
              </a:rPr>
              <a:t>34 A.D.   Acts 9:26-30</a:t>
            </a:r>
          </a:p>
          <a:p>
            <a:r>
              <a:rPr lang="en-US" sz="3400" smtClean="0"/>
              <a:t>Vs.27,  </a:t>
            </a:r>
            <a:r>
              <a:rPr lang="en-US" sz="3400" dirty="0" smtClean="0"/>
              <a:t>“But”  A word of Contrast</a:t>
            </a:r>
          </a:p>
          <a:p>
            <a:r>
              <a:rPr lang="en-US" sz="3400" dirty="0" smtClean="0"/>
              <a:t>Stood Up and Vouched  for Paul</a:t>
            </a:r>
          </a:p>
          <a:p>
            <a:r>
              <a:rPr lang="en-US" sz="3400" dirty="0" smtClean="0"/>
              <a:t>Loyal Heart of Love</a:t>
            </a:r>
            <a:endParaRPr lang="en-US" sz="3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04800"/>
            <a:ext cx="7239000" cy="707335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  <a:t>A Study of Barnabas</a:t>
            </a:r>
            <a:endParaRPr lang="en-US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228600" y="1447800"/>
            <a:ext cx="8534400" cy="5410200"/>
          </a:xfrm>
        </p:spPr>
        <p:txBody>
          <a:bodyPr>
            <a:normAutofit/>
          </a:bodyPr>
          <a:lstStyle/>
          <a:p>
            <a:r>
              <a:rPr lang="en-US" sz="3400" dirty="0" smtClean="0">
                <a:solidFill>
                  <a:srgbClr val="C00000"/>
                </a:solidFill>
              </a:rPr>
              <a:t>42 A.D.  Acts 11:22-30</a:t>
            </a:r>
          </a:p>
          <a:p>
            <a:r>
              <a:rPr lang="en-US" sz="3400" dirty="0" smtClean="0"/>
              <a:t>Vs.22,  Ready to Go</a:t>
            </a:r>
          </a:p>
          <a:p>
            <a:r>
              <a:rPr lang="en-US" sz="3400" dirty="0" smtClean="0"/>
              <a:t>Vs.23,  An Exhorter</a:t>
            </a:r>
          </a:p>
          <a:p>
            <a:r>
              <a:rPr lang="en-US" sz="3400" dirty="0" smtClean="0"/>
              <a:t>Vs.24,  God’s Assessment of Barnabas</a:t>
            </a:r>
          </a:p>
          <a:p>
            <a:r>
              <a:rPr lang="en-US" sz="3400" dirty="0" smtClean="0"/>
              <a:t>Vs.25-30,  A Willing Worker</a:t>
            </a:r>
          </a:p>
          <a:p>
            <a:r>
              <a:rPr lang="en-US" sz="3400" dirty="0" smtClean="0">
                <a:solidFill>
                  <a:srgbClr val="C00000"/>
                </a:solidFill>
              </a:rPr>
              <a:t>44-45 A.D.   Acts 13:1-3 – Acts14</a:t>
            </a:r>
          </a:p>
          <a:p>
            <a:r>
              <a:rPr lang="en-US" sz="3400" dirty="0" smtClean="0"/>
              <a:t>Called to Go on Journey</a:t>
            </a:r>
          </a:p>
          <a:p>
            <a:r>
              <a:rPr lang="en-US" sz="3400" dirty="0" smtClean="0"/>
              <a:t>Teaching, Act.13:43ff</a:t>
            </a:r>
          </a:p>
          <a:p>
            <a:r>
              <a:rPr lang="en-US" sz="3400" dirty="0" smtClean="0"/>
              <a:t>Acts 13:50-51, Persecuted &amp; Their Reaction</a:t>
            </a:r>
          </a:p>
          <a:p>
            <a:r>
              <a:rPr lang="en-US" sz="3400" dirty="0" smtClean="0"/>
              <a:t>Acts 14:12 Insights about the 2 men</a:t>
            </a:r>
          </a:p>
          <a:p>
            <a:endParaRPr lang="en-US" sz="3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04800"/>
            <a:ext cx="7239000" cy="707335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  <a:t>A Study of Barnabas</a:t>
            </a:r>
            <a:endParaRPr lang="en-US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04800" y="1371600"/>
            <a:ext cx="8534400" cy="5410200"/>
          </a:xfrm>
        </p:spPr>
        <p:txBody>
          <a:bodyPr>
            <a:normAutofit/>
          </a:bodyPr>
          <a:lstStyle/>
          <a:p>
            <a:r>
              <a:rPr lang="en-US" sz="3400" dirty="0" smtClean="0">
                <a:solidFill>
                  <a:srgbClr val="C00000"/>
                </a:solidFill>
              </a:rPr>
              <a:t>49-50 A.D.  Acts 15:1-4, 12</a:t>
            </a:r>
          </a:p>
          <a:p>
            <a:r>
              <a:rPr lang="en-US" sz="3400" dirty="0" smtClean="0"/>
              <a:t>Conviction in Controversy</a:t>
            </a:r>
          </a:p>
          <a:p>
            <a:r>
              <a:rPr lang="en-US" sz="3400" dirty="0" smtClean="0">
                <a:solidFill>
                  <a:srgbClr val="C00000"/>
                </a:solidFill>
              </a:rPr>
              <a:t>50 A.D.  Acts 15:25-26, 35</a:t>
            </a:r>
          </a:p>
          <a:p>
            <a:r>
              <a:rPr lang="en-US" sz="3400" dirty="0" smtClean="0"/>
              <a:t>Sacrificial Nature</a:t>
            </a:r>
          </a:p>
          <a:p>
            <a:r>
              <a:rPr lang="en-US" sz="3400" dirty="0" smtClean="0"/>
              <a:t>Continually Teaching</a:t>
            </a:r>
          </a:p>
          <a:p>
            <a:r>
              <a:rPr lang="en-US" sz="3400" dirty="0" smtClean="0">
                <a:solidFill>
                  <a:srgbClr val="C00000"/>
                </a:solidFill>
              </a:rPr>
              <a:t>50 A.D.   Gal.2:11-14</a:t>
            </a:r>
          </a:p>
          <a:p>
            <a:r>
              <a:rPr lang="en-US" sz="3400" dirty="0" smtClean="0"/>
              <a:t>Influenced to do Evil</a:t>
            </a:r>
          </a:p>
          <a:p>
            <a:r>
              <a:rPr lang="en-US" sz="3400" dirty="0" smtClean="0">
                <a:solidFill>
                  <a:srgbClr val="C00000"/>
                </a:solidFill>
              </a:rPr>
              <a:t>50 A.D.  Acts 15:36-39</a:t>
            </a:r>
          </a:p>
          <a:p>
            <a:r>
              <a:rPr lang="en-US" sz="3400" dirty="0" smtClean="0"/>
              <a:t>A Sharp </a:t>
            </a:r>
            <a:r>
              <a:rPr lang="en-US" sz="3600" dirty="0" smtClean="0"/>
              <a:t>Contention, Col.4:10, 2 Tim.4:11</a:t>
            </a:r>
          </a:p>
          <a:p>
            <a:r>
              <a:rPr lang="en-US" sz="3600" dirty="0" smtClean="0">
                <a:solidFill>
                  <a:srgbClr val="C00000"/>
                </a:solidFill>
              </a:rPr>
              <a:t>57 A.D  1 Cor.9:6     </a:t>
            </a:r>
            <a:r>
              <a:rPr lang="en-US" sz="3600" dirty="0" smtClean="0"/>
              <a:t>Supported  Himself</a:t>
            </a:r>
            <a:endParaRPr lang="en-US" sz="3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04800"/>
            <a:ext cx="7239000" cy="707335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  <a:t>A Study of Barnabas</a:t>
            </a:r>
            <a:endParaRPr lang="en-US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167688" cy="838200"/>
          </a:xfrm>
        </p:spPr>
        <p:txBody>
          <a:bodyPr>
            <a:noAutofit/>
          </a:bodyPr>
          <a:lstStyle/>
          <a:p>
            <a:pPr lvl="0" algn="ctr" rtl="0"/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n-ea"/>
                <a:cs typeface="+mn-cs"/>
              </a:rPr>
              <a:t>God’s Plan of Salvation</a:t>
            </a:r>
            <a:endParaRPr lang="en-US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534400" cy="5257800"/>
          </a:xfrm>
        </p:spPr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  <a:buClr>
                <a:srgbClr val="C00000"/>
              </a:buClr>
              <a:buSzPct val="90000"/>
              <a:buFont typeface="Wingdings" pitchFamily="2" charset="2"/>
              <a:buAutoNum type="arabicPeriod"/>
            </a:pPr>
            <a:r>
              <a:rPr lang="en-US" sz="4000" dirty="0">
                <a:solidFill>
                  <a:srgbClr val="C00000"/>
                </a:solidFill>
              </a:rPr>
              <a:t>Hear the Gospel of Christ, </a:t>
            </a:r>
            <a:r>
              <a:rPr lang="en-US" dirty="0">
                <a:solidFill>
                  <a:srgbClr val="C00000"/>
                </a:solidFill>
              </a:rPr>
              <a:t>Acts </a:t>
            </a:r>
            <a:r>
              <a:rPr lang="en-US" dirty="0" smtClean="0">
                <a:solidFill>
                  <a:srgbClr val="C00000"/>
                </a:solidFill>
              </a:rPr>
              <a:t>18:8</a:t>
            </a:r>
            <a:endParaRPr lang="en-US" sz="2400" dirty="0">
              <a:solidFill>
                <a:srgbClr val="C00000"/>
              </a:solidFill>
            </a:endParaRPr>
          </a:p>
          <a:p>
            <a:pPr marL="609600" indent="-609600">
              <a:lnSpc>
                <a:spcPct val="90000"/>
              </a:lnSpc>
              <a:buClr>
                <a:srgbClr val="C00000"/>
              </a:buClr>
              <a:buSzPct val="90000"/>
              <a:buFont typeface="Wingdings" pitchFamily="2" charset="2"/>
              <a:buAutoNum type="arabicPeriod"/>
            </a:pPr>
            <a:r>
              <a:rPr lang="en-US" sz="4000" dirty="0">
                <a:solidFill>
                  <a:srgbClr val="C00000"/>
                </a:solidFill>
              </a:rPr>
              <a:t>Believe in Jesus Christ,  </a:t>
            </a:r>
            <a:r>
              <a:rPr lang="en-US" dirty="0" smtClean="0">
                <a:solidFill>
                  <a:srgbClr val="C00000"/>
                </a:solidFill>
              </a:rPr>
              <a:t>Rom.5:1</a:t>
            </a:r>
            <a:endParaRPr lang="en-US" sz="1050" dirty="0">
              <a:solidFill>
                <a:srgbClr val="C00000"/>
              </a:solidFill>
            </a:endParaRPr>
          </a:p>
          <a:p>
            <a:pPr marL="609600" indent="-609600">
              <a:lnSpc>
                <a:spcPct val="90000"/>
              </a:lnSpc>
              <a:buClr>
                <a:srgbClr val="C00000"/>
              </a:buClr>
              <a:buSzPct val="90000"/>
              <a:buFont typeface="Wingdings" pitchFamily="2" charset="2"/>
              <a:buAutoNum type="arabicPeriod"/>
            </a:pPr>
            <a:r>
              <a:rPr lang="en-US" sz="4000" dirty="0">
                <a:solidFill>
                  <a:srgbClr val="C00000"/>
                </a:solidFill>
              </a:rPr>
              <a:t>Repent and Turn to God</a:t>
            </a:r>
            <a:r>
              <a:rPr lang="en-US" sz="3600" dirty="0">
                <a:solidFill>
                  <a:srgbClr val="C00000"/>
                </a:solidFill>
              </a:rPr>
              <a:t>, </a:t>
            </a:r>
            <a:r>
              <a:rPr lang="en-US" dirty="0">
                <a:solidFill>
                  <a:srgbClr val="C00000"/>
                </a:solidFill>
              </a:rPr>
              <a:t>Luke </a:t>
            </a:r>
            <a:r>
              <a:rPr lang="en-US" dirty="0" smtClean="0">
                <a:solidFill>
                  <a:srgbClr val="C00000"/>
                </a:solidFill>
              </a:rPr>
              <a:t>24:47</a:t>
            </a:r>
            <a:endParaRPr lang="en-US" dirty="0">
              <a:solidFill>
                <a:srgbClr val="C00000"/>
              </a:solidFill>
            </a:endParaRPr>
          </a:p>
          <a:p>
            <a:pPr marL="609600" indent="-609600">
              <a:lnSpc>
                <a:spcPct val="90000"/>
              </a:lnSpc>
              <a:buClr>
                <a:srgbClr val="C00000"/>
              </a:buClr>
              <a:buSzPct val="90000"/>
              <a:buFont typeface="Wingdings" pitchFamily="2" charset="2"/>
              <a:buAutoNum type="arabicPeriod"/>
            </a:pPr>
            <a:r>
              <a:rPr lang="en-US" sz="4000" dirty="0">
                <a:solidFill>
                  <a:srgbClr val="C00000"/>
                </a:solidFill>
              </a:rPr>
              <a:t>Confess Jesus Before Men</a:t>
            </a:r>
            <a:r>
              <a:rPr lang="en-US" sz="3600" dirty="0">
                <a:solidFill>
                  <a:srgbClr val="C00000"/>
                </a:solidFill>
              </a:rPr>
              <a:t>,  </a:t>
            </a:r>
            <a:r>
              <a:rPr lang="en-US" dirty="0">
                <a:solidFill>
                  <a:srgbClr val="C00000"/>
                </a:solidFill>
              </a:rPr>
              <a:t>Matt.10:32</a:t>
            </a:r>
          </a:p>
          <a:p>
            <a:pPr marL="609600" indent="-609600">
              <a:lnSpc>
                <a:spcPct val="90000"/>
              </a:lnSpc>
              <a:buClr>
                <a:srgbClr val="C00000"/>
              </a:buClr>
              <a:buSzPct val="90000"/>
              <a:buFont typeface="Wingdings" pitchFamily="2" charset="2"/>
              <a:buAutoNum type="arabicPeriod"/>
            </a:pPr>
            <a:r>
              <a:rPr lang="en-US" sz="4000" dirty="0">
                <a:solidFill>
                  <a:srgbClr val="C00000"/>
                </a:solidFill>
              </a:rPr>
              <a:t>Baptized Into Christ, </a:t>
            </a:r>
            <a:r>
              <a:rPr lang="en-US" dirty="0" smtClean="0">
                <a:solidFill>
                  <a:srgbClr val="C00000"/>
                </a:solidFill>
              </a:rPr>
              <a:t>Gal.3:26-27</a:t>
            </a:r>
            <a:endParaRPr lang="en-US" sz="3600" dirty="0">
              <a:solidFill>
                <a:srgbClr val="C00000"/>
              </a:solidFill>
            </a:endParaRPr>
          </a:p>
          <a:p>
            <a:pPr marL="609600" indent="-609600">
              <a:lnSpc>
                <a:spcPct val="90000"/>
              </a:lnSpc>
              <a:buClr>
                <a:srgbClr val="C00000"/>
              </a:buClr>
              <a:buSzPct val="90000"/>
              <a:buFont typeface="Wingdings" pitchFamily="2" charset="2"/>
              <a:buNone/>
            </a:pPr>
            <a:r>
              <a:rPr lang="en-US" sz="2400" dirty="0">
                <a:solidFill>
                  <a:srgbClr val="C00000"/>
                </a:solidFill>
              </a:rPr>
              <a:t>            -----------------------------</a:t>
            </a:r>
          </a:p>
          <a:p>
            <a:pPr marL="609600" indent="-609600">
              <a:lnSpc>
                <a:spcPct val="90000"/>
              </a:lnSpc>
              <a:buClr>
                <a:srgbClr val="002060"/>
              </a:buClr>
              <a:buSzPct val="90000"/>
              <a:buFont typeface="Wingdings" pitchFamily="2" charset="2"/>
              <a:buChar char="v"/>
            </a:pPr>
            <a:r>
              <a:rPr lang="en-US" sz="4000" dirty="0">
                <a:solidFill>
                  <a:srgbClr val="002060"/>
                </a:solidFill>
              </a:rPr>
              <a:t>Grow And Be Faithful</a:t>
            </a:r>
            <a:r>
              <a:rPr lang="en-US" sz="4400" dirty="0">
                <a:solidFill>
                  <a:srgbClr val="002060"/>
                </a:solidFill>
              </a:rPr>
              <a:t>, </a:t>
            </a:r>
            <a:r>
              <a:rPr lang="en-US" dirty="0">
                <a:solidFill>
                  <a:srgbClr val="002060"/>
                </a:solidFill>
              </a:rPr>
              <a:t>2 Pet.3:18</a:t>
            </a:r>
            <a:endParaRPr lang="en-US" sz="3600" dirty="0">
              <a:solidFill>
                <a:srgbClr val="002060"/>
              </a:solidFill>
            </a:endParaRPr>
          </a:p>
          <a:p>
            <a:pPr marL="609600" indent="-609600">
              <a:lnSpc>
                <a:spcPct val="90000"/>
              </a:lnSpc>
              <a:buClr>
                <a:srgbClr val="002060"/>
              </a:buClr>
              <a:buSzPct val="90000"/>
              <a:buFont typeface="Wingdings" pitchFamily="2" charset="2"/>
              <a:buChar char="v"/>
            </a:pPr>
            <a:r>
              <a:rPr lang="en-US" sz="4000" dirty="0">
                <a:solidFill>
                  <a:srgbClr val="002060"/>
                </a:solidFill>
              </a:rPr>
              <a:t>If </a:t>
            </a:r>
            <a:r>
              <a:rPr lang="en-US" sz="4000" dirty="0" smtClean="0">
                <a:solidFill>
                  <a:srgbClr val="002060"/>
                </a:solidFill>
              </a:rPr>
              <a:t>An Erring Christian</a:t>
            </a:r>
            <a:r>
              <a:rPr lang="en-US" sz="3600" dirty="0" smtClean="0">
                <a:solidFill>
                  <a:srgbClr val="002060"/>
                </a:solidFill>
              </a:rPr>
              <a:t>: </a:t>
            </a:r>
            <a:r>
              <a:rPr lang="en-US" sz="4000" dirty="0">
                <a:solidFill>
                  <a:srgbClr val="002060"/>
                </a:solidFill>
              </a:rPr>
              <a:t>Repent and Pray </a:t>
            </a:r>
            <a:r>
              <a:rPr lang="en-US" sz="4000" dirty="0" smtClean="0">
                <a:solidFill>
                  <a:srgbClr val="002060"/>
                </a:solidFill>
              </a:rPr>
              <a:t>God,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I </a:t>
            </a:r>
            <a:r>
              <a:rPr lang="en-US" dirty="0">
                <a:solidFill>
                  <a:srgbClr val="002060"/>
                </a:solidFill>
              </a:rPr>
              <a:t>Jn.1:9</a:t>
            </a:r>
            <a:endParaRPr lang="en-US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9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39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39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500"/>
                            </p:stCondLst>
                            <p:childTnLst>
                              <p:par>
                                <p:cTn id="32" presetID="39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000"/>
                            </p:stCondLst>
                            <p:childTnLst>
                              <p:par>
                                <p:cTn id="39" presetID="39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8500"/>
                            </p:stCondLst>
                            <p:childTnLst>
                              <p:par>
                                <p:cTn id="46" presetID="39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0"/>
                            </p:stCondLst>
                            <p:childTnLst>
                              <p:par>
                                <p:cTn id="53" presetID="39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1500"/>
                            </p:stCondLst>
                            <p:childTnLst>
                              <p:par>
                                <p:cTn id="60" presetID="39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  <p:bldP spid="16387" grpId="0" build="p" autoUpdateAnimBg="0" advAuto="10000"/>
    </p:bldLst>
  </p:timing>
</p:sld>
</file>

<file path=ppt/theme/theme1.xml><?xml version="1.0" encoding="utf-8"?>
<a:theme xmlns:a="http://schemas.openxmlformats.org/drawingml/2006/main" name="Design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0B57212-D278-4F09-9602-9B26806117B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DesignTemplate</Template>
  <TotalTime>0</TotalTime>
  <Words>268</Words>
  <Application>Microsoft Office PowerPoint</Application>
  <PresentationFormat>On-screen Show (4:3)</PresentationFormat>
  <Paragraphs>44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DesignTemplate</vt:lpstr>
      <vt:lpstr>A Quick Test</vt:lpstr>
      <vt:lpstr>A Study of Barnabas</vt:lpstr>
      <vt:lpstr>A Study of Barnabas</vt:lpstr>
      <vt:lpstr>A Study of Barnabas</vt:lpstr>
      <vt:lpstr>God’s Plan of Salvation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2015-01-24T23:05:14Z</dcterms:created>
  <dcterms:modified xsi:type="dcterms:W3CDTF">2015-01-25T22:12:01Z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TC100738469990</vt:lpwstr>
  </property>
</Properties>
</file>