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6"/>
  </p:notesMasterIdLst>
  <p:sldIdLst>
    <p:sldId id="256" r:id="rId2"/>
    <p:sldId id="263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800080"/>
    <a:srgbClr val="339966"/>
    <a:srgbClr val="CC3300"/>
    <a:srgbClr val="99CC00"/>
    <a:srgbClr val="009900"/>
    <a:srgbClr val="CCCC00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2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6B912-207A-40A9-986A-39ED6DA040C4}" type="datetimeFigureOut">
              <a:rPr lang="en-US" smtClean="0"/>
              <a:pPr/>
              <a:t>12/14/2014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28309-B40F-42CD-B214-FBB7937AB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8072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8073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29CD7D8-AB9D-41E1-AE25-5CB59C5B1230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88076" name="Group 12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88066" name="Oval 2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/>
            </a:p>
          </p:txBody>
        </p:sp>
        <p:sp>
          <p:nvSpPr>
            <p:cNvPr id="88067" name="Rectangle 3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88068" name="Rectangle 4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88074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/>
              <a:ahLst/>
              <a:cxnLst>
                <a:cxn ang="0">
                  <a:pos x="1000" y="1000"/>
                </a:cxn>
                <a:cxn ang="0">
                  <a:pos x="0" y="1000"/>
                </a:cxn>
                <a:cxn ang="0">
                  <a:pos x="0" y="0"/>
                </a:cxn>
                <a:cxn ang="0">
                  <a:pos x="1000" y="0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75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0" y="0"/>
                </a:cxn>
                <a:cxn ang="0">
                  <a:pos x="1000" y="1000"/>
                </a:cxn>
                <a:cxn ang="0">
                  <a:pos x="0" y="1000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06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E40FF-2A52-4FD7-8543-EADA686238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A9D63-CF2F-4FD3-AE22-24479ED997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84EDE-E871-4A46-B21E-7E260FAC6E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5B67C-A32D-4B7B-80B0-E451D38663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9AD30-10BD-405E-9E3E-08EBA86F6F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573AD-8D42-49FF-B800-1CB24542EE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A3C7A-865E-4597-A833-3EF1316AB7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4EC31-42DD-4A78-9FD0-8467E2CC80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BCB76-0673-4D29-ACB2-8200E9826D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D7952-EA32-4EBA-B80A-587F16F5F7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8704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EFFF7571-61D7-4E25-BEDB-F83A545AE5E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7049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/>
            <a:ahLst/>
            <a:cxnLst>
              <a:cxn ang="0">
                <a:pos x="1000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0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" y="0"/>
              </a:cxn>
              <a:cxn ang="0">
                <a:pos x="1000" y="1000"/>
              </a:cxn>
              <a:cxn ang="0">
                <a:pos x="0" y="1000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 spd="slow">
    <p:wipe dir="r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0" y="3581400"/>
            <a:ext cx="5638800" cy="609600"/>
          </a:xfrm>
        </p:spPr>
        <p:txBody>
          <a:bodyPr/>
          <a:lstStyle/>
          <a:p>
            <a:pPr algn="ctr"/>
            <a:r>
              <a:rPr lang="en-US" dirty="0" smtClean="0"/>
              <a:t>Eph.6:10-17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47800" y="1443038"/>
            <a:ext cx="6477000" cy="160020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“The Flaming Darts of </a:t>
            </a:r>
            <a:r>
              <a:rPr lang="en-US" sz="4400" dirty="0" smtClean="0"/>
              <a:t>t</a:t>
            </a:r>
            <a:r>
              <a:rPr lang="en-US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he Evil One”</a:t>
            </a:r>
            <a:endParaRPr lang="en-US" sz="4400" dirty="0"/>
          </a:p>
        </p:txBody>
      </p:sp>
      <p:pic>
        <p:nvPicPr>
          <p:cNvPr id="119810" name="Picture 2" descr="http://garrettkell.com/wp-content/uploads/2013/08/flaming_arr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0"/>
            <a:ext cx="3733800" cy="158542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66800" y="4495800"/>
            <a:ext cx="723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“In </a:t>
            </a:r>
            <a:r>
              <a:rPr lang="en-US" sz="2800" dirty="0">
                <a:solidFill>
                  <a:schemeClr val="accent1"/>
                </a:solidFill>
              </a:rPr>
              <a:t>all circumstances take up the shield of faith, with which you can extinguish all the flaming darts of the evil one</a:t>
            </a:r>
            <a:r>
              <a:rPr lang="en-US" sz="2800" dirty="0" smtClean="0">
                <a:solidFill>
                  <a:schemeClr val="accent1"/>
                </a:solidFill>
              </a:rPr>
              <a:t>;” 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ESV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US" sz="2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3" y="-381000"/>
            <a:ext cx="7158037" cy="893762"/>
          </a:xfrm>
        </p:spPr>
        <p:txBody>
          <a:bodyPr/>
          <a:lstStyle/>
          <a:p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“The Flaming Darts of </a:t>
            </a:r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he Evil One”</a:t>
            </a:r>
            <a:endParaRPr lang="en-US" sz="3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8839200" cy="6248400"/>
          </a:xfrm>
        </p:spPr>
        <p:txBody>
          <a:bodyPr/>
          <a:lstStyle/>
          <a:p>
            <a:pPr>
              <a:buSzPct val="89000"/>
              <a:buFont typeface="Wingdings" pitchFamily="2" charset="2"/>
              <a:buChar char="Ø"/>
            </a:pPr>
            <a:r>
              <a:rPr lang="en-US" sz="2900" dirty="0" smtClean="0">
                <a:solidFill>
                  <a:srgbClr val="C00000"/>
                </a:solidFill>
              </a:rPr>
              <a:t>The Dart of Sleep, </a:t>
            </a:r>
            <a:r>
              <a:rPr lang="en-US" sz="2900" dirty="0" smtClean="0">
                <a:solidFill>
                  <a:schemeClr val="accent1">
                    <a:lumMod val="50000"/>
                  </a:schemeClr>
                </a:solidFill>
              </a:rPr>
              <a:t>Eph.5:14, Rm.13:11</a:t>
            </a:r>
          </a:p>
          <a:p>
            <a:pPr>
              <a:buSzPct val="89000"/>
              <a:buFont typeface="Wingdings" pitchFamily="2" charset="2"/>
              <a:buChar char="Ø"/>
            </a:pPr>
            <a:r>
              <a:rPr lang="en-US" sz="2900" dirty="0" smtClean="0">
                <a:solidFill>
                  <a:srgbClr val="C00000"/>
                </a:solidFill>
              </a:rPr>
              <a:t>The Dart of Disobedience, </a:t>
            </a:r>
            <a:r>
              <a:rPr lang="en-US" sz="2900" dirty="0" smtClean="0">
                <a:solidFill>
                  <a:schemeClr val="accent1">
                    <a:lumMod val="50000"/>
                  </a:schemeClr>
                </a:solidFill>
              </a:rPr>
              <a:t>1Sam.15:13-15, 22-23</a:t>
            </a:r>
          </a:p>
          <a:p>
            <a:pPr>
              <a:buSzPct val="89000"/>
              <a:buFont typeface="Wingdings" pitchFamily="2" charset="2"/>
              <a:buChar char="Ø"/>
            </a:pPr>
            <a:r>
              <a:rPr lang="en-US" sz="2900" dirty="0" smtClean="0">
                <a:solidFill>
                  <a:srgbClr val="C00000"/>
                </a:solidFill>
              </a:rPr>
              <a:t>The Dart of Difficulties,  </a:t>
            </a:r>
            <a:r>
              <a:rPr lang="en-US" sz="2900" dirty="0" smtClean="0">
                <a:solidFill>
                  <a:schemeClr val="accent1">
                    <a:lumMod val="50000"/>
                  </a:schemeClr>
                </a:solidFill>
              </a:rPr>
              <a:t>Ac.14:22, Lk.13:16</a:t>
            </a:r>
          </a:p>
          <a:p>
            <a:pPr>
              <a:buSzPct val="89000"/>
              <a:buFont typeface="Wingdings" pitchFamily="2" charset="2"/>
              <a:buChar char="Ø"/>
            </a:pPr>
            <a:r>
              <a:rPr lang="en-US" sz="2900" dirty="0" smtClean="0">
                <a:solidFill>
                  <a:srgbClr val="C00000"/>
                </a:solidFill>
              </a:rPr>
              <a:t>The Dart of Distance, </a:t>
            </a:r>
            <a:r>
              <a:rPr lang="en-US" sz="2900" dirty="0" smtClean="0">
                <a:solidFill>
                  <a:schemeClr val="accent1">
                    <a:lumMod val="50000"/>
                  </a:schemeClr>
                </a:solidFill>
              </a:rPr>
              <a:t>Lk.22:54, Jm.4:8</a:t>
            </a:r>
          </a:p>
          <a:p>
            <a:pPr>
              <a:buSzPct val="89000"/>
              <a:buFont typeface="Wingdings" pitchFamily="2" charset="2"/>
              <a:buChar char="Ø"/>
            </a:pPr>
            <a:r>
              <a:rPr lang="en-US" sz="2900" dirty="0" smtClean="0">
                <a:solidFill>
                  <a:srgbClr val="C00000"/>
                </a:solidFill>
              </a:rPr>
              <a:t>The Dart of Deception, </a:t>
            </a:r>
            <a:r>
              <a:rPr lang="en-US" sz="2900" dirty="0" smtClean="0">
                <a:solidFill>
                  <a:schemeClr val="accent1">
                    <a:lumMod val="50000"/>
                  </a:schemeClr>
                </a:solidFill>
              </a:rPr>
              <a:t>1Tim.4:1, 1 Cor.6:9</a:t>
            </a:r>
          </a:p>
          <a:p>
            <a:pPr>
              <a:buSzPct val="89000"/>
              <a:buFont typeface="Wingdings" pitchFamily="2" charset="2"/>
              <a:buChar char="Ø"/>
            </a:pPr>
            <a:r>
              <a:rPr lang="en-US" sz="2900" dirty="0" smtClean="0">
                <a:solidFill>
                  <a:srgbClr val="C00000"/>
                </a:solidFill>
              </a:rPr>
              <a:t>The Dart of Itching Ears, </a:t>
            </a:r>
            <a:r>
              <a:rPr lang="en-US" sz="2900" dirty="0" smtClean="0">
                <a:solidFill>
                  <a:schemeClr val="accent1">
                    <a:lumMod val="50000"/>
                  </a:schemeClr>
                </a:solidFill>
              </a:rPr>
              <a:t>2 Tim.4:2-5</a:t>
            </a:r>
          </a:p>
          <a:p>
            <a:pPr>
              <a:buSzPct val="89000"/>
              <a:buFont typeface="Wingdings" pitchFamily="2" charset="2"/>
              <a:buChar char="Ø"/>
            </a:pPr>
            <a:r>
              <a:rPr lang="en-US" sz="2900" dirty="0" smtClean="0">
                <a:solidFill>
                  <a:srgbClr val="C00000"/>
                </a:solidFill>
              </a:rPr>
              <a:t>The Dart of Doubts, </a:t>
            </a:r>
            <a:r>
              <a:rPr lang="en-US" sz="2900" dirty="0" smtClean="0">
                <a:solidFill>
                  <a:schemeClr val="accent1">
                    <a:lumMod val="50000"/>
                  </a:schemeClr>
                </a:solidFill>
              </a:rPr>
              <a:t>Heb.3:12-13, Heb.12:1-3</a:t>
            </a:r>
          </a:p>
          <a:p>
            <a:pPr>
              <a:buSzPct val="89000"/>
              <a:buFont typeface="Wingdings" pitchFamily="2" charset="2"/>
              <a:buChar char="Ø"/>
            </a:pPr>
            <a:r>
              <a:rPr lang="en-US" sz="2900" dirty="0" smtClean="0">
                <a:solidFill>
                  <a:srgbClr val="C00000"/>
                </a:solidFill>
              </a:rPr>
              <a:t>The Dart of Stinginess</a:t>
            </a:r>
            <a:r>
              <a:rPr lang="en-US" sz="2900" smtClean="0">
                <a:solidFill>
                  <a:srgbClr val="C00000"/>
                </a:solidFill>
              </a:rPr>
              <a:t>, </a:t>
            </a:r>
            <a:r>
              <a:rPr lang="en-US" sz="2900" smtClean="0">
                <a:solidFill>
                  <a:schemeClr val="accent1">
                    <a:lumMod val="50000"/>
                  </a:schemeClr>
                </a:solidFill>
              </a:rPr>
              <a:t>Mal.3:8-9, </a:t>
            </a:r>
            <a:r>
              <a:rPr lang="en-US" sz="2900" dirty="0" smtClean="0">
                <a:solidFill>
                  <a:schemeClr val="accent1">
                    <a:lumMod val="50000"/>
                  </a:schemeClr>
                </a:solidFill>
              </a:rPr>
              <a:t>2 Cor.9:6 </a:t>
            </a:r>
          </a:p>
          <a:p>
            <a:pPr>
              <a:buSzPct val="89000"/>
              <a:buFont typeface="Wingdings" pitchFamily="2" charset="2"/>
              <a:buChar char="Ø"/>
            </a:pPr>
            <a:r>
              <a:rPr lang="en-US" sz="2900" dirty="0" smtClean="0">
                <a:solidFill>
                  <a:srgbClr val="C00000"/>
                </a:solidFill>
              </a:rPr>
              <a:t>The Dart of Silence, </a:t>
            </a:r>
            <a:r>
              <a:rPr lang="en-US" sz="2900" dirty="0" smtClean="0">
                <a:solidFill>
                  <a:schemeClr val="accent1">
                    <a:lumMod val="50000"/>
                  </a:schemeClr>
                </a:solidFill>
              </a:rPr>
              <a:t>Is.56:10, Jer.23:30</a:t>
            </a:r>
          </a:p>
          <a:p>
            <a:pPr>
              <a:buSzPct val="89000"/>
              <a:buFont typeface="Wingdings" pitchFamily="2" charset="2"/>
              <a:buChar char="Ø"/>
            </a:pPr>
            <a:r>
              <a:rPr lang="en-US" sz="2900" dirty="0" smtClean="0">
                <a:solidFill>
                  <a:srgbClr val="C00000"/>
                </a:solidFill>
              </a:rPr>
              <a:t>The Dart of  Dissension, </a:t>
            </a:r>
            <a:r>
              <a:rPr lang="en-US" sz="2900" dirty="0" smtClean="0">
                <a:solidFill>
                  <a:schemeClr val="accent1">
                    <a:lumMod val="50000"/>
                  </a:schemeClr>
                </a:solidFill>
              </a:rPr>
              <a:t>Phil.4:2</a:t>
            </a:r>
          </a:p>
          <a:p>
            <a:pPr>
              <a:buSzPct val="89000"/>
              <a:buFont typeface="Wingdings" pitchFamily="2" charset="2"/>
              <a:buChar char="Ø"/>
            </a:pPr>
            <a:r>
              <a:rPr lang="en-US" sz="2900" dirty="0" smtClean="0">
                <a:solidFill>
                  <a:srgbClr val="C00000"/>
                </a:solidFill>
              </a:rPr>
              <a:t>The Dart of Discouragement, </a:t>
            </a:r>
            <a:r>
              <a:rPr lang="en-US" sz="2900" dirty="0" smtClean="0">
                <a:solidFill>
                  <a:schemeClr val="accent1">
                    <a:lumMod val="50000"/>
                  </a:schemeClr>
                </a:solidFill>
              </a:rPr>
              <a:t>Num.21:4-5</a:t>
            </a:r>
          </a:p>
          <a:p>
            <a:pPr>
              <a:buSzPct val="89000"/>
              <a:buFont typeface="Wingdings" pitchFamily="2" charset="2"/>
              <a:buChar char="Ø"/>
            </a:pPr>
            <a:r>
              <a:rPr lang="en-US" sz="2900" dirty="0" smtClean="0">
                <a:solidFill>
                  <a:srgbClr val="C00000"/>
                </a:solidFill>
              </a:rPr>
              <a:t>The Dart of Procrastination, </a:t>
            </a:r>
            <a:r>
              <a:rPr lang="en-US" sz="2900" dirty="0" smtClean="0">
                <a:solidFill>
                  <a:schemeClr val="accent1">
                    <a:lumMod val="50000"/>
                  </a:schemeClr>
                </a:solidFill>
              </a:rPr>
              <a:t>Eccl.5:4, Ac.24:25</a:t>
            </a:r>
          </a:p>
        </p:txBody>
      </p:sp>
      <p:pic>
        <p:nvPicPr>
          <p:cNvPr id="4" name="Picture 2" descr="http://garrettkell.com/wp-content/uploads/2013/08/flaming_arr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9665" y="0"/>
            <a:ext cx="2332935" cy="9905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 rot="18426453">
            <a:off x="3447308" y="2994902"/>
            <a:ext cx="53173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Ladder to Eternity</a:t>
            </a:r>
            <a:endParaRPr lang="en-US" sz="3200" dirty="0">
              <a:solidFill>
                <a:srgbClr val="FFFF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5" name="AutoShape 7"/>
          <p:cNvSpPr>
            <a:spLocks/>
          </p:cNvSpPr>
          <p:nvPr/>
        </p:nvSpPr>
        <p:spPr bwMode="auto">
          <a:xfrm>
            <a:off x="838200" y="4038600"/>
            <a:ext cx="1752600" cy="457200"/>
          </a:xfrm>
          <a:prstGeom prst="borderCallout1">
            <a:avLst>
              <a:gd name="adj1" fmla="val 25000"/>
              <a:gd name="adj2" fmla="val 104000"/>
              <a:gd name="adj3" fmla="val 108775"/>
              <a:gd name="adj4" fmla="val 177219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Believe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56" name="AutoShape 8"/>
          <p:cNvSpPr>
            <a:spLocks/>
          </p:cNvSpPr>
          <p:nvPr/>
        </p:nvSpPr>
        <p:spPr bwMode="auto">
          <a:xfrm>
            <a:off x="762000" y="5029200"/>
            <a:ext cx="1219200" cy="457200"/>
          </a:xfrm>
          <a:prstGeom prst="borderCallout1">
            <a:avLst>
              <a:gd name="adj1" fmla="val 25000"/>
              <a:gd name="adj2" fmla="val 106250"/>
              <a:gd name="adj3" fmla="val 41636"/>
              <a:gd name="adj4" fmla="val 218182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Hear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58" name="AutoShape 10"/>
          <p:cNvSpPr>
            <a:spLocks/>
          </p:cNvSpPr>
          <p:nvPr/>
        </p:nvSpPr>
        <p:spPr bwMode="auto">
          <a:xfrm>
            <a:off x="990600" y="3048000"/>
            <a:ext cx="2057400" cy="457200"/>
          </a:xfrm>
          <a:prstGeom prst="borderCallout1">
            <a:avLst>
              <a:gd name="adj1" fmla="val 25000"/>
              <a:gd name="adj2" fmla="val 103704"/>
              <a:gd name="adj3" fmla="val 151516"/>
              <a:gd name="adj4" fmla="val 163168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Repentance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59" name="AutoShape 11"/>
          <p:cNvSpPr>
            <a:spLocks/>
          </p:cNvSpPr>
          <p:nvPr/>
        </p:nvSpPr>
        <p:spPr bwMode="auto">
          <a:xfrm>
            <a:off x="1219200" y="2286000"/>
            <a:ext cx="2133600" cy="457200"/>
          </a:xfrm>
          <a:prstGeom prst="borderCallout1">
            <a:avLst>
              <a:gd name="adj1" fmla="val 25000"/>
              <a:gd name="adj2" fmla="val 104764"/>
              <a:gd name="adj3" fmla="val 165594"/>
              <a:gd name="adj4" fmla="val 166882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Confession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60" name="AutoShape 12"/>
          <p:cNvSpPr>
            <a:spLocks/>
          </p:cNvSpPr>
          <p:nvPr/>
        </p:nvSpPr>
        <p:spPr bwMode="auto">
          <a:xfrm>
            <a:off x="1752600" y="1447800"/>
            <a:ext cx="1752600" cy="457200"/>
          </a:xfrm>
          <a:prstGeom prst="borderCallout1">
            <a:avLst>
              <a:gd name="adj1" fmla="val 25000"/>
              <a:gd name="adj2" fmla="val 104347"/>
              <a:gd name="adj3" fmla="val 220897"/>
              <a:gd name="adj4" fmla="val 209421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Baptism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61" name="AutoShape 13"/>
          <p:cNvSpPr>
            <a:spLocks/>
          </p:cNvSpPr>
          <p:nvPr/>
        </p:nvSpPr>
        <p:spPr bwMode="auto">
          <a:xfrm>
            <a:off x="1219200" y="685800"/>
            <a:ext cx="2438400" cy="457200"/>
          </a:xfrm>
          <a:prstGeom prst="borderCallout1">
            <a:avLst>
              <a:gd name="adj1" fmla="val 15000"/>
              <a:gd name="adj2" fmla="val 103125"/>
              <a:gd name="adj3" fmla="val 243561"/>
              <a:gd name="adj4" fmla="val 190266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Faithfulness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>
            <a:off x="5410200" y="-152400"/>
            <a:ext cx="3733800" cy="1752600"/>
          </a:xfrm>
          <a:prstGeom prst="cloudCallout">
            <a:avLst>
              <a:gd name="adj1" fmla="val 509"/>
              <a:gd name="adj2" fmla="val 3590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3200" b="0" dirty="0" smtClean="0"/>
              <a:t>A Home In Heaven</a:t>
            </a:r>
            <a:endParaRPr lang="en-US" sz="3200" b="0" i="1" dirty="0"/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0" y="5715000"/>
            <a:ext cx="5638800" cy="1143000"/>
          </a:xfrm>
          <a:prstGeom prst="cloudCallout">
            <a:avLst>
              <a:gd name="adj1" fmla="val 509"/>
              <a:gd name="adj2" fmla="val 3590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3200" b="0" dirty="0" smtClean="0"/>
              <a:t>Sin</a:t>
            </a:r>
            <a:endParaRPr lang="en-US" sz="3200" b="0" i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  <p:bldP spid="2056" grpId="0" animBg="1"/>
      <p:bldP spid="2058" grpId="0" animBg="1"/>
      <p:bldP spid="2059" grpId="0" animBg="1"/>
      <p:bldP spid="2060" grpId="0" animBg="1"/>
      <p:bldP spid="2061" grpId="0" animBg="1"/>
      <p:bldP spid="20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191" y="609600"/>
            <a:ext cx="9196191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5334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For Coming</a:t>
            </a:r>
            <a:endParaRPr lang="en-US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5029200"/>
            <a:ext cx="5562600" cy="1600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A first century rock hewed reservoir recently discovered in Jerusalem. The reservoir has an approximate capacity of 66,043 U.S. Gallons.</a:t>
            </a:r>
            <a:endParaRPr lang="en-US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Axis design template">
  <a:themeElements>
    <a:clrScheme name="Office Theme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Axis design template</Template>
  <TotalTime>299</TotalTime>
  <Words>182</Words>
  <Application>Microsoft Office PowerPoint</Application>
  <PresentationFormat>On-screen Show (4:3)</PresentationFormat>
  <Paragraphs>27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Axis design template</vt:lpstr>
      <vt:lpstr>“The Flaming Darts of the Evil One”</vt:lpstr>
      <vt:lpstr>“The Flaming Darts of the Evil One”</vt:lpstr>
      <vt:lpstr>Slide 3</vt:lpstr>
      <vt:lpstr>Thanks For Coming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“The Flaming Darts of the Evil One”</dc:title>
  <dc:subject/>
  <dc:creator>Owner</dc:creator>
  <cp:keywords/>
  <dc:description/>
  <cp:lastModifiedBy>Danny McKibben</cp:lastModifiedBy>
  <cp:revision>31</cp:revision>
  <cp:lastPrinted>1601-01-01T00:00:00Z</cp:lastPrinted>
  <dcterms:created xsi:type="dcterms:W3CDTF">2014-12-13T00:59:52Z</dcterms:created>
  <dcterms:modified xsi:type="dcterms:W3CDTF">2014-12-14T21:43:10Z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TC102037551033</vt:lpwstr>
  </property>
</Properties>
</file>