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3" r:id="rId3"/>
  </p:sldMasterIdLst>
  <p:notesMasterIdLst>
    <p:notesMasterId r:id="rId9"/>
  </p:notesMasterIdLst>
  <p:sldIdLst>
    <p:sldId id="264" r:id="rId4"/>
    <p:sldId id="269" r:id="rId5"/>
    <p:sldId id="270" r:id="rId6"/>
    <p:sldId id="271"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22"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BD634B-CF24-4C6D-9D96-53E1394EE59E}" type="datetimeFigureOut">
              <a:rPr lang="en-US" smtClean="0"/>
              <a:pPr/>
              <a:t>7/12/2015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D9E952-2FBC-4D82-8F36-3D5D5960FF0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7/12/2015 7:50 PM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68086"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defTabSz="1095376" rtl="0" eaLnBrk="1" fontAlgn="base" hangingPunct="1">
              <a:lnSpc>
                <a:spcPct val="90000"/>
              </a:lnSpc>
              <a:spcBef>
                <a:spcPct val="0"/>
              </a:spcBef>
              <a:spcAft>
                <a:spcPct val="0"/>
              </a:spcAft>
              <a:buClr>
                <a:schemeClr val="tx2"/>
              </a:buClr>
              <a:buSzPct val="95000"/>
              <a:buFont typeface="Arial" pitchFamily="34" charset="0"/>
              <a:buNone/>
              <a:defRPr lang="en-US" sz="12000" b="1" kern="1200" spc="-770" dirty="0" smtClean="0">
                <a:ln w="11430"/>
                <a:gradFill>
                  <a:gsLst>
                    <a:gs pos="0">
                      <a:schemeClr val="tx2"/>
                    </a:gs>
                    <a:gs pos="37000">
                      <a:schemeClr val="accent5">
                        <a:lumMod val="60000"/>
                        <a:lumOff val="40000"/>
                      </a:schemeClr>
                    </a:gs>
                    <a:gs pos="85000">
                      <a:srgbClr val="F87F06"/>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spTree>
  </p:cSld>
  <p:clrMapOvr>
    <a:masterClrMapping/>
  </p:clrMapOvr>
  <p:transition spd="slow">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68086"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defTabSz="1095376" rtl="0" eaLnBrk="1" fontAlgn="base" hangingPunct="1">
              <a:lnSpc>
                <a:spcPct val="90000"/>
              </a:lnSpc>
              <a:spcBef>
                <a:spcPct val="0"/>
              </a:spcBef>
              <a:spcAft>
                <a:spcPct val="0"/>
              </a:spcAft>
              <a:buClr>
                <a:schemeClr val="tx2"/>
              </a:buClr>
              <a:buSzPct val="95000"/>
              <a:buFont typeface="Arial" pitchFamily="34" charset="0"/>
              <a:buNone/>
              <a:defRPr lang="en-US" sz="12000" b="1" kern="1200" spc="-770" dirty="0" smtClean="0">
                <a:ln w="11430"/>
                <a:gradFill>
                  <a:gsLst>
                    <a:gs pos="0">
                      <a:schemeClr val="tx2"/>
                    </a:gs>
                    <a:gs pos="37000">
                      <a:schemeClr val="accent5">
                        <a:lumMod val="60000"/>
                        <a:lumOff val="40000"/>
                      </a:schemeClr>
                    </a:gs>
                    <a:gs pos="85000">
                      <a:srgbClr val="F87F06"/>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slidebakbar2.png"/>
          <p:cNvPicPr>
            <a:picLocks noChangeAspect="1"/>
          </p:cNvPicPr>
          <p:nvPr/>
        </p:nvPicPr>
        <p:blipFill>
          <a:blip r:embed="rId14" cstate="print"/>
          <a:stretch>
            <a:fillRect/>
          </a:stretch>
        </p:blipFill>
        <p:spPr>
          <a:xfrm>
            <a:off x="0" y="6238776"/>
            <a:ext cx="9144000" cy="619224"/>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61" r:id="rId11"/>
  </p:sldLayoutIdLst>
  <p:transition spd="slow">
    <p:blinds dir="vert"/>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4" r:id="rId1"/>
  </p:sldLayoutIdLst>
  <p:transition spd="slow">
    <p:blinds dir="vert"/>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685800"/>
            <a:ext cx="7043208" cy="1523494"/>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spc="0" dirty="0" smtClean="0">
                <a:ln w="11430"/>
                <a:solidFill>
                  <a:schemeClr val="accent1"/>
                </a:solidFill>
                <a:effectLst>
                  <a:outerShdw blurRad="50800" dist="39000" dir="5460000" algn="tl">
                    <a:srgbClr val="000000">
                      <a:alpha val="38000"/>
                    </a:srgbClr>
                  </a:outerShdw>
                </a:effectLst>
              </a:rPr>
              <a:t>“The Man of Sin”</a:t>
            </a:r>
            <a:br>
              <a:rPr lang="en-US" b="1" spc="0" dirty="0" smtClean="0">
                <a:ln w="11430"/>
                <a:solidFill>
                  <a:schemeClr val="accent1"/>
                </a:solidFill>
                <a:effectLst>
                  <a:outerShdw blurRad="50800" dist="39000" dir="5460000" algn="tl">
                    <a:srgbClr val="000000">
                      <a:alpha val="38000"/>
                    </a:srgbClr>
                  </a:outerShdw>
                </a:effectLst>
              </a:rPr>
            </a:br>
            <a:r>
              <a:rPr lang="en-US" b="1" spc="0" dirty="0" smtClean="0">
                <a:ln w="11430"/>
                <a:solidFill>
                  <a:schemeClr val="accent1"/>
                </a:solidFill>
                <a:effectLst>
                  <a:outerShdw blurRad="50800" dist="39000" dir="5460000" algn="tl">
                    <a:srgbClr val="000000">
                      <a:alpha val="38000"/>
                    </a:srgbClr>
                  </a:outerShdw>
                </a:effectLst>
              </a:rPr>
              <a:t>“Antichrist”</a:t>
            </a:r>
            <a:endParaRPr lang="en-US" b="1" spc="0" dirty="0">
              <a:ln w="11430"/>
              <a:solidFill>
                <a:schemeClr val="accent1"/>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2743200" y="2743200"/>
            <a:ext cx="3429000" cy="1370012"/>
          </a:xfrm>
        </p:spPr>
        <p:txBody>
          <a:bodyPr/>
          <a:lstStyle/>
          <a:p>
            <a:pPr algn="ctr"/>
            <a:r>
              <a:rPr lang="en-US" sz="4400" dirty="0" smtClean="0">
                <a:solidFill>
                  <a:schemeClr val="tx2"/>
                </a:solidFill>
              </a:rPr>
              <a:t>2 Thess.2:1-8</a:t>
            </a:r>
            <a:endParaRPr lang="en-US" sz="4400" dirty="0">
              <a:solidFill>
                <a:schemeClr val="tx2"/>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100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100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381000"/>
            <a:ext cx="5638800" cy="747897"/>
          </a:xfrm>
        </p:spPr>
        <p:txBody>
          <a:bodyPr/>
          <a:lstStyle/>
          <a:p>
            <a:r>
              <a:rPr lang="en-US" sz="5400" dirty="0" smtClean="0"/>
              <a:t>Who Is It?</a:t>
            </a:r>
            <a:endParaRPr lang="en-US" sz="5400" dirty="0"/>
          </a:p>
        </p:txBody>
      </p:sp>
      <p:sp>
        <p:nvSpPr>
          <p:cNvPr id="6" name="Text Placeholder 5"/>
          <p:cNvSpPr>
            <a:spLocks noGrp="1"/>
          </p:cNvSpPr>
          <p:nvPr>
            <p:ph type="body" sz="quarter" idx="10"/>
          </p:nvPr>
        </p:nvSpPr>
        <p:spPr>
          <a:xfrm>
            <a:off x="152400" y="1371600"/>
            <a:ext cx="8991600" cy="3711785"/>
          </a:xfrm>
        </p:spPr>
        <p:txBody>
          <a:bodyPr/>
          <a:lstStyle/>
          <a:p>
            <a:r>
              <a:rPr lang="en-US" sz="3600" dirty="0" smtClean="0"/>
              <a:t>Premillennial Theory, “The Antichrist,”  “A World Dictator.”   Certainly against Christ.  1Jn.2:18</a:t>
            </a:r>
          </a:p>
          <a:p>
            <a:r>
              <a:rPr lang="en-US" sz="3600" dirty="0" smtClean="0"/>
              <a:t>Roman Caesars?   Vs.4 In the Temple, the Church?</a:t>
            </a:r>
          </a:p>
          <a:p>
            <a:r>
              <a:rPr lang="en-US" sz="3600" dirty="0" smtClean="0"/>
              <a:t>Roman Pope(s)?  Vs.4 In the Temple, the Church?</a:t>
            </a:r>
            <a:endParaRPr lang="en-US" sz="3600"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p:cTn id="22" dur="500" fill="hold"/>
                                        <p:tgtEl>
                                          <p:spTgt spid="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 calcmode="lin" valueType="num">
                                      <p:cBhvr>
                                        <p:cTn id="30" dur="5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228600"/>
            <a:ext cx="8915400" cy="747897"/>
          </a:xfrm>
        </p:spPr>
        <p:txBody>
          <a:bodyPr/>
          <a:lstStyle/>
          <a:p>
            <a:r>
              <a:rPr lang="en-US" sz="5400" dirty="0" smtClean="0"/>
              <a:t>Iniquity - Lawlessness Personified</a:t>
            </a:r>
            <a:endParaRPr lang="en-US" sz="5400" dirty="0"/>
          </a:p>
        </p:txBody>
      </p:sp>
      <p:sp>
        <p:nvSpPr>
          <p:cNvPr id="6" name="Text Placeholder 5"/>
          <p:cNvSpPr>
            <a:spLocks noGrp="1"/>
          </p:cNvSpPr>
          <p:nvPr>
            <p:ph type="body" sz="quarter" idx="10"/>
          </p:nvPr>
        </p:nvSpPr>
        <p:spPr>
          <a:xfrm>
            <a:off x="152400" y="1371600"/>
            <a:ext cx="8991600" cy="4653582"/>
          </a:xfrm>
        </p:spPr>
        <p:txBody>
          <a:bodyPr/>
          <a:lstStyle/>
          <a:p>
            <a:r>
              <a:rPr lang="en-US" sz="3600" dirty="0" smtClean="0"/>
              <a:t>Falling Away, Apostasy, Defection from Truth, vs.3</a:t>
            </a:r>
          </a:p>
          <a:p>
            <a:r>
              <a:rPr lang="en-US" sz="3600" dirty="0" smtClean="0"/>
              <a:t>Man of Sin, vs.3</a:t>
            </a:r>
          </a:p>
          <a:p>
            <a:r>
              <a:rPr lang="en-US" sz="3600" dirty="0" smtClean="0"/>
              <a:t>Son of Perdition, vs.3  </a:t>
            </a:r>
          </a:p>
          <a:p>
            <a:r>
              <a:rPr lang="en-US" sz="3600" dirty="0" smtClean="0"/>
              <a:t>Exalts Himself Over God, vs.4, 1 Tim.6:3-4</a:t>
            </a:r>
          </a:p>
          <a:p>
            <a:r>
              <a:rPr lang="en-US" sz="3600" dirty="0" smtClean="0"/>
              <a:t>Vs.6  “What” Restrains</a:t>
            </a:r>
          </a:p>
          <a:p>
            <a:r>
              <a:rPr lang="en-US" sz="3600" dirty="0" smtClean="0"/>
              <a:t>Vs.7   “Who” Restrains</a:t>
            </a:r>
          </a:p>
          <a:p>
            <a:r>
              <a:rPr lang="en-US" sz="3600" dirty="0" smtClean="0"/>
              <a:t>Vs.7   The Mystery of Iniquity</a:t>
            </a:r>
            <a:endParaRPr lang="en-US" sz="3600"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p:cTn id="22" dur="500" fill="hold"/>
                                        <p:tgtEl>
                                          <p:spTgt spid="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 calcmode="lin" valueType="num">
                                      <p:cBhvr>
                                        <p:cTn id="30" dur="5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 calcmode="lin" valueType="num">
                                      <p:cBhvr>
                                        <p:cTn id="38" dur="500" fill="hold"/>
                                        <p:tgtEl>
                                          <p:spTgt spid="6">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6">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6">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6">
                                            <p:txEl>
                                              <p:pRg st="4" end="4"/>
                                            </p:txEl>
                                          </p:spTgt>
                                        </p:tgtEl>
                                        <p:attrNameLst>
                                          <p:attrName>style.visibility</p:attrName>
                                        </p:attrNameLst>
                                      </p:cBhvr>
                                      <p:to>
                                        <p:strVal val="visible"/>
                                      </p:to>
                                    </p:set>
                                    <p:anim calcmode="lin" valueType="num">
                                      <p:cBhvr>
                                        <p:cTn id="46" dur="500" fill="hold"/>
                                        <p:tgtEl>
                                          <p:spTgt spid="6">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6">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6">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6">
                                            <p:txEl>
                                              <p:pRg st="5" end="5"/>
                                            </p:txEl>
                                          </p:spTgt>
                                        </p:tgtEl>
                                        <p:attrNameLst>
                                          <p:attrName>style.visibility</p:attrName>
                                        </p:attrNameLst>
                                      </p:cBhvr>
                                      <p:to>
                                        <p:strVal val="visible"/>
                                      </p:to>
                                    </p:set>
                                    <p:anim calcmode="lin" valueType="num">
                                      <p:cBhvr>
                                        <p:cTn id="54" dur="500" fill="hold"/>
                                        <p:tgtEl>
                                          <p:spTgt spid="6">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6">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6">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6">
                                            <p:txEl>
                                              <p:pRg st="6" end="6"/>
                                            </p:txEl>
                                          </p:spTgt>
                                        </p:tgtEl>
                                        <p:attrNameLst>
                                          <p:attrName>style.visibility</p:attrName>
                                        </p:attrNameLst>
                                      </p:cBhvr>
                                      <p:to>
                                        <p:strVal val="visible"/>
                                      </p:to>
                                    </p:set>
                                    <p:anim calcmode="lin" valueType="num">
                                      <p:cBhvr>
                                        <p:cTn id="62" dur="500" fill="hold"/>
                                        <p:tgtEl>
                                          <p:spTgt spid="6">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6">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6">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6705600" cy="609398"/>
          </a:xfrm>
        </p:spPr>
        <p:txBody>
          <a:bodyPr/>
          <a:lstStyle/>
          <a:p>
            <a:r>
              <a:rPr lang="en-US" sz="4400" dirty="0" smtClean="0"/>
              <a:t>Examples of Lawlessness</a:t>
            </a:r>
            <a:endParaRPr lang="en-US" sz="4400" dirty="0"/>
          </a:p>
        </p:txBody>
      </p:sp>
      <p:sp>
        <p:nvSpPr>
          <p:cNvPr id="6" name="Text Placeholder 5"/>
          <p:cNvSpPr>
            <a:spLocks noGrp="1"/>
          </p:cNvSpPr>
          <p:nvPr>
            <p:ph type="body" sz="quarter" idx="10"/>
          </p:nvPr>
        </p:nvSpPr>
        <p:spPr>
          <a:xfrm>
            <a:off x="152400" y="838200"/>
            <a:ext cx="8991600" cy="5663089"/>
          </a:xfrm>
        </p:spPr>
        <p:txBody>
          <a:bodyPr/>
          <a:lstStyle/>
          <a:p>
            <a:r>
              <a:rPr lang="en-US" dirty="0" smtClean="0"/>
              <a:t>Acts 20:28-30,  “Presiding Elders”  “Bishops”</a:t>
            </a:r>
          </a:p>
          <a:p>
            <a:r>
              <a:rPr lang="en-US" dirty="0" smtClean="0"/>
              <a:t>1 Tim.4:1-3,  Doctrines of Demons</a:t>
            </a:r>
          </a:p>
          <a:p>
            <a:r>
              <a:rPr lang="en-US" dirty="0" smtClean="0"/>
              <a:t>3 John 9-10, Diotrephes “Rules the Roost”</a:t>
            </a:r>
          </a:p>
          <a:p>
            <a:r>
              <a:rPr lang="en-US" dirty="0" smtClean="0"/>
              <a:t>“It is for the Lord” 1 Sam.15:13-15</a:t>
            </a:r>
          </a:p>
          <a:p>
            <a:r>
              <a:rPr lang="en-US" dirty="0" smtClean="0"/>
              <a:t>“It’s a good work”  Heb.13:20-21</a:t>
            </a:r>
          </a:p>
          <a:p>
            <a:r>
              <a:rPr lang="en-US" dirty="0" smtClean="0"/>
              <a:t>“We do a lot of things we don’t authority for.” Col.3:17 </a:t>
            </a:r>
          </a:p>
          <a:p>
            <a:r>
              <a:rPr lang="en-US" dirty="0" smtClean="0"/>
              <a:t>“Been doing it that way for decades.” Mt.15:2-3</a:t>
            </a:r>
          </a:p>
          <a:p>
            <a:r>
              <a:rPr lang="en-US" dirty="0" smtClean="0"/>
              <a:t>Redefining Terms – Adultery, Marriage, Transgender</a:t>
            </a:r>
          </a:p>
          <a:p>
            <a:r>
              <a:rPr lang="en-US" dirty="0" smtClean="0"/>
              <a:t>“Follow the spirit not the letter of the law.” 2Cor.3:6, Gal.3:16, Mt.22:32</a:t>
            </a:r>
            <a:endParaRPr lang="en-US"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p:cTn id="22" dur="500" fill="hold"/>
                                        <p:tgtEl>
                                          <p:spTgt spid="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 calcmode="lin" valueType="num">
                                      <p:cBhvr>
                                        <p:cTn id="30" dur="5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 calcmode="lin" valueType="num">
                                      <p:cBhvr>
                                        <p:cTn id="38" dur="500" fill="hold"/>
                                        <p:tgtEl>
                                          <p:spTgt spid="6">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6">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6">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6">
                                            <p:txEl>
                                              <p:pRg st="4" end="4"/>
                                            </p:txEl>
                                          </p:spTgt>
                                        </p:tgtEl>
                                        <p:attrNameLst>
                                          <p:attrName>style.visibility</p:attrName>
                                        </p:attrNameLst>
                                      </p:cBhvr>
                                      <p:to>
                                        <p:strVal val="visible"/>
                                      </p:to>
                                    </p:set>
                                    <p:anim calcmode="lin" valueType="num">
                                      <p:cBhvr>
                                        <p:cTn id="46" dur="500" fill="hold"/>
                                        <p:tgtEl>
                                          <p:spTgt spid="6">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6">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6">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6">
                                            <p:txEl>
                                              <p:pRg st="5" end="5"/>
                                            </p:txEl>
                                          </p:spTgt>
                                        </p:tgtEl>
                                        <p:attrNameLst>
                                          <p:attrName>style.visibility</p:attrName>
                                        </p:attrNameLst>
                                      </p:cBhvr>
                                      <p:to>
                                        <p:strVal val="visible"/>
                                      </p:to>
                                    </p:set>
                                    <p:anim calcmode="lin" valueType="num">
                                      <p:cBhvr>
                                        <p:cTn id="54" dur="500" fill="hold"/>
                                        <p:tgtEl>
                                          <p:spTgt spid="6">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6">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6">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6">
                                            <p:txEl>
                                              <p:pRg st="6" end="6"/>
                                            </p:txEl>
                                          </p:spTgt>
                                        </p:tgtEl>
                                        <p:attrNameLst>
                                          <p:attrName>style.visibility</p:attrName>
                                        </p:attrNameLst>
                                      </p:cBhvr>
                                      <p:to>
                                        <p:strVal val="visible"/>
                                      </p:to>
                                    </p:set>
                                    <p:anim calcmode="lin" valueType="num">
                                      <p:cBhvr>
                                        <p:cTn id="62" dur="500" fill="hold"/>
                                        <p:tgtEl>
                                          <p:spTgt spid="6">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6">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6">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6">
                                            <p:txEl>
                                              <p:pRg st="7" end="7"/>
                                            </p:txEl>
                                          </p:spTgt>
                                        </p:tgtEl>
                                        <p:attrNameLst>
                                          <p:attrName>style.visibility</p:attrName>
                                        </p:attrNameLst>
                                      </p:cBhvr>
                                      <p:to>
                                        <p:strVal val="visible"/>
                                      </p:to>
                                    </p:set>
                                    <p:anim calcmode="lin" valueType="num">
                                      <p:cBhvr>
                                        <p:cTn id="70" dur="500" fill="hold"/>
                                        <p:tgtEl>
                                          <p:spTgt spid="6">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6">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6">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6">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9" presetClass="entr" presetSubtype="0" accel="100000" fill="hold" grpId="0" nodeType="clickEffect">
                                  <p:stCondLst>
                                    <p:cond delay="0"/>
                                  </p:stCondLst>
                                  <p:childTnLst>
                                    <p:set>
                                      <p:cBhvr>
                                        <p:cTn id="77" dur="1" fill="hold">
                                          <p:stCondLst>
                                            <p:cond delay="0"/>
                                          </p:stCondLst>
                                        </p:cTn>
                                        <p:tgtEl>
                                          <p:spTgt spid="6">
                                            <p:txEl>
                                              <p:pRg st="8" end="8"/>
                                            </p:txEl>
                                          </p:spTgt>
                                        </p:tgtEl>
                                        <p:attrNameLst>
                                          <p:attrName>style.visibility</p:attrName>
                                        </p:attrNameLst>
                                      </p:cBhvr>
                                      <p:to>
                                        <p:strVal val="visible"/>
                                      </p:to>
                                    </p:set>
                                    <p:anim calcmode="lin" valueType="num">
                                      <p:cBhvr>
                                        <p:cTn id="78" dur="500" fill="hold"/>
                                        <p:tgtEl>
                                          <p:spTgt spid="6">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9" dur="500" fill="hold"/>
                                        <p:tgtEl>
                                          <p:spTgt spid="6">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0" dur="500" fill="hold"/>
                                        <p:tgtEl>
                                          <p:spTgt spid="6">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81" dur="500" fill="hold"/>
                                        <p:tgtEl>
                                          <p:spTgt spid="6">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381000"/>
            <a:ext cx="8839200" cy="685800"/>
          </a:xfrm>
        </p:spPr>
        <p:txBody>
          <a:bodyPr>
            <a:noAutofit/>
          </a:bodyPr>
          <a:lstStyle/>
          <a:p>
            <a:pPr algn="ctr"/>
            <a:r>
              <a:rPr lang="en-US"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The Plan of Salvation</a:t>
            </a:r>
            <a:endPar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9219" name="Rectangle 3"/>
          <p:cNvSpPr>
            <a:spLocks noGrp="1" noChangeArrowheads="1"/>
          </p:cNvSpPr>
          <p:nvPr>
            <p:ph type="body" idx="1"/>
          </p:nvPr>
        </p:nvSpPr>
        <p:spPr>
          <a:xfrm>
            <a:off x="228600" y="1219200"/>
            <a:ext cx="8686800" cy="5486400"/>
          </a:xfrm>
        </p:spPr>
        <p:txBody>
          <a:bodyPr>
            <a:normAutofit/>
          </a:bodyPr>
          <a:lstStyle/>
          <a:p>
            <a:pPr marL="609600" indent="-609600">
              <a:lnSpc>
                <a:spcPct val="90000"/>
              </a:lnSpc>
              <a:buSzPct val="92000"/>
              <a:buFont typeface="Wingdings" pitchFamily="2" charset="2"/>
              <a:buAutoNum type="arabicPeriod"/>
            </a:pPr>
            <a:r>
              <a:rPr lang="en-US" b="1" dirty="0">
                <a:solidFill>
                  <a:schemeClr val="tx2"/>
                </a:solidFill>
              </a:rPr>
              <a:t>Hear the Gospel of Christ, </a:t>
            </a:r>
            <a:r>
              <a:rPr lang="en-US" sz="2800" b="1" dirty="0"/>
              <a:t>Rom.10:17</a:t>
            </a:r>
            <a:endParaRPr lang="en-US" b="1" dirty="0"/>
          </a:p>
          <a:p>
            <a:pPr marL="609600" indent="-609600">
              <a:lnSpc>
                <a:spcPct val="90000"/>
              </a:lnSpc>
              <a:buSzPct val="92000"/>
              <a:buFont typeface="Wingdings" pitchFamily="2" charset="2"/>
              <a:buAutoNum type="arabicPeriod"/>
            </a:pPr>
            <a:r>
              <a:rPr lang="en-US" b="1" dirty="0">
                <a:solidFill>
                  <a:schemeClr val="tx2"/>
                </a:solidFill>
              </a:rPr>
              <a:t>Believe in Jesus Christ,  </a:t>
            </a:r>
            <a:r>
              <a:rPr lang="en-US" sz="2800" b="1" dirty="0"/>
              <a:t>Jn.1:12</a:t>
            </a:r>
            <a:endParaRPr lang="en-US" b="1" dirty="0"/>
          </a:p>
          <a:p>
            <a:pPr marL="609600" indent="-609600">
              <a:lnSpc>
                <a:spcPct val="90000"/>
              </a:lnSpc>
              <a:buSzPct val="92000"/>
              <a:buFont typeface="Wingdings" pitchFamily="2" charset="2"/>
              <a:buAutoNum type="arabicPeriod"/>
            </a:pPr>
            <a:r>
              <a:rPr lang="en-US" b="1" dirty="0">
                <a:solidFill>
                  <a:schemeClr val="tx2"/>
                </a:solidFill>
              </a:rPr>
              <a:t>Repent and Turn to God, </a:t>
            </a:r>
            <a:r>
              <a:rPr lang="en-US" sz="2800" b="1" dirty="0"/>
              <a:t>Luke 13:3</a:t>
            </a:r>
            <a:endParaRPr lang="en-US" b="1" dirty="0"/>
          </a:p>
          <a:p>
            <a:pPr marL="609600" indent="-609600">
              <a:lnSpc>
                <a:spcPct val="90000"/>
              </a:lnSpc>
              <a:buSzPct val="92000"/>
              <a:buFont typeface="Wingdings" pitchFamily="2" charset="2"/>
              <a:buAutoNum type="arabicPeriod"/>
            </a:pPr>
            <a:r>
              <a:rPr lang="en-US" b="1" dirty="0">
                <a:solidFill>
                  <a:schemeClr val="tx2"/>
                </a:solidFill>
              </a:rPr>
              <a:t>Confess Jesus Before Men,  </a:t>
            </a:r>
            <a:r>
              <a:rPr lang="en-US" sz="2800" b="1" dirty="0"/>
              <a:t>Rom.10:9-10</a:t>
            </a:r>
            <a:endParaRPr lang="en-US" b="1" dirty="0"/>
          </a:p>
          <a:p>
            <a:pPr marL="609600" indent="-609600">
              <a:lnSpc>
                <a:spcPct val="90000"/>
              </a:lnSpc>
              <a:buSzPct val="92000"/>
              <a:buFont typeface="Wingdings" pitchFamily="2" charset="2"/>
              <a:buAutoNum type="arabicPeriod"/>
            </a:pPr>
            <a:r>
              <a:rPr lang="en-US" b="1" dirty="0">
                <a:solidFill>
                  <a:schemeClr val="tx2"/>
                </a:solidFill>
              </a:rPr>
              <a:t>Baptized For Forgiveness, </a:t>
            </a:r>
            <a:r>
              <a:rPr lang="en-US" sz="2800" b="1" dirty="0"/>
              <a:t>Acts 2:38</a:t>
            </a:r>
            <a:endParaRPr lang="en-US" b="1" dirty="0"/>
          </a:p>
          <a:p>
            <a:pPr marL="609600" indent="-609600">
              <a:lnSpc>
                <a:spcPct val="90000"/>
              </a:lnSpc>
              <a:buSzPct val="92000"/>
              <a:buFont typeface="Wingdings" pitchFamily="2" charset="2"/>
              <a:buNone/>
            </a:pPr>
            <a:r>
              <a:rPr lang="en-US" b="1" dirty="0">
                <a:solidFill>
                  <a:schemeClr val="tx2"/>
                </a:solidFill>
              </a:rPr>
              <a:t>         ---------------------------------</a:t>
            </a:r>
          </a:p>
          <a:p>
            <a:pPr marL="609600" indent="-609600">
              <a:lnSpc>
                <a:spcPct val="90000"/>
              </a:lnSpc>
              <a:buSzPct val="92000"/>
              <a:buFont typeface="Wingdings" pitchFamily="2" charset="2"/>
              <a:buChar char="Ø"/>
            </a:pPr>
            <a:r>
              <a:rPr lang="en-US" b="1" dirty="0"/>
              <a:t>Grow and Seek The Lord,  </a:t>
            </a:r>
            <a:r>
              <a:rPr lang="en-US" sz="2800" b="1" dirty="0">
                <a:solidFill>
                  <a:schemeClr val="tx2"/>
                </a:solidFill>
              </a:rPr>
              <a:t>Col.3:1-4</a:t>
            </a:r>
            <a:endParaRPr lang="en-US" b="1" dirty="0">
              <a:solidFill>
                <a:schemeClr val="tx2"/>
              </a:solidFill>
            </a:endParaRPr>
          </a:p>
          <a:p>
            <a:pPr marL="609600" indent="-609600">
              <a:lnSpc>
                <a:spcPct val="90000"/>
              </a:lnSpc>
              <a:buSzPct val="92000"/>
              <a:buFont typeface="Wingdings" pitchFamily="2" charset="2"/>
              <a:buChar char="Ø"/>
            </a:pPr>
            <a:r>
              <a:rPr lang="en-US" b="1" dirty="0"/>
              <a:t>2</a:t>
            </a:r>
            <a:r>
              <a:rPr lang="en-US" b="1" baseline="30000" dirty="0"/>
              <a:t>nd</a:t>
            </a:r>
            <a:r>
              <a:rPr lang="en-US" b="1" dirty="0"/>
              <a:t> Law of Pardon If We Err: Repent and Pray God  </a:t>
            </a:r>
            <a:r>
              <a:rPr lang="en-US" sz="2800" b="1" dirty="0">
                <a:solidFill>
                  <a:schemeClr val="tx2"/>
                </a:solidFill>
              </a:rPr>
              <a:t>Acts 8:22</a:t>
            </a:r>
            <a:endParaRPr lang="en-US" b="1" dirty="0">
              <a:solidFill>
                <a:schemeClr val="tx2"/>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dissolve">
                                      <p:cBhvr>
                                        <p:cTn id="7" dur="500"/>
                                        <p:tgtEl>
                                          <p:spTgt spid="9218">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500"/>
                                  </p:stCondLst>
                                  <p:childTnLst>
                                    <p:set>
                                      <p:cBhvr>
                                        <p:cTn id="10" dur="1" fill="hold">
                                          <p:stCondLst>
                                            <p:cond delay="0"/>
                                          </p:stCondLst>
                                        </p:cTn>
                                        <p:tgtEl>
                                          <p:spTgt spid="9219">
                                            <p:txEl>
                                              <p:pRg st="0" end="0"/>
                                            </p:txEl>
                                          </p:spTgt>
                                        </p:tgtEl>
                                        <p:attrNameLst>
                                          <p:attrName>style.visibility</p:attrName>
                                        </p:attrNameLst>
                                      </p:cBhvr>
                                      <p:to>
                                        <p:strVal val="visible"/>
                                      </p:to>
                                    </p:set>
                                    <p:animEffect transition="in" filter="wipe(left)">
                                      <p:cBhvr>
                                        <p:cTn id="11" dur="500"/>
                                        <p:tgtEl>
                                          <p:spTgt spid="9219">
                                            <p:txEl>
                                              <p:pRg st="0" end="0"/>
                                            </p:txEl>
                                          </p:spTgt>
                                        </p:tgtEl>
                                      </p:cBhvr>
                                    </p:animEffect>
                                  </p:childTnLst>
                                </p:cTn>
                              </p:par>
                            </p:childTnLst>
                          </p:cTn>
                        </p:par>
                        <p:par>
                          <p:cTn id="12" fill="hold">
                            <p:stCondLst>
                              <p:cond delay="1500"/>
                            </p:stCondLst>
                            <p:childTnLst>
                              <p:par>
                                <p:cTn id="13" presetID="22" presetClass="entr" presetSubtype="8" fill="hold" grpId="0" nodeType="afterEffect">
                                  <p:stCondLst>
                                    <p:cond delay="500"/>
                                  </p:stCondLst>
                                  <p:childTnLst>
                                    <p:set>
                                      <p:cBhvr>
                                        <p:cTn id="14" dur="1" fill="hold">
                                          <p:stCondLst>
                                            <p:cond delay="0"/>
                                          </p:stCondLst>
                                        </p:cTn>
                                        <p:tgtEl>
                                          <p:spTgt spid="9219">
                                            <p:txEl>
                                              <p:pRg st="1" end="1"/>
                                            </p:txEl>
                                          </p:spTgt>
                                        </p:tgtEl>
                                        <p:attrNameLst>
                                          <p:attrName>style.visibility</p:attrName>
                                        </p:attrNameLst>
                                      </p:cBhvr>
                                      <p:to>
                                        <p:strVal val="visible"/>
                                      </p:to>
                                    </p:set>
                                    <p:animEffect transition="in" filter="wipe(left)">
                                      <p:cBhvr>
                                        <p:cTn id="15" dur="500"/>
                                        <p:tgtEl>
                                          <p:spTgt spid="9219">
                                            <p:txEl>
                                              <p:pRg st="1" end="1"/>
                                            </p:txEl>
                                          </p:spTgt>
                                        </p:tgtEl>
                                      </p:cBhvr>
                                    </p:animEffect>
                                  </p:childTnLst>
                                </p:cTn>
                              </p:par>
                            </p:childTnLst>
                          </p:cTn>
                        </p:par>
                        <p:par>
                          <p:cTn id="16" fill="hold">
                            <p:stCondLst>
                              <p:cond delay="2500"/>
                            </p:stCondLst>
                            <p:childTnLst>
                              <p:par>
                                <p:cTn id="17" presetID="22" presetClass="entr" presetSubtype="8" fill="hold" grpId="0" nodeType="afterEffect">
                                  <p:stCondLst>
                                    <p:cond delay="500"/>
                                  </p:stCondLst>
                                  <p:childTnLst>
                                    <p:set>
                                      <p:cBhvr>
                                        <p:cTn id="18" dur="1" fill="hold">
                                          <p:stCondLst>
                                            <p:cond delay="0"/>
                                          </p:stCondLst>
                                        </p:cTn>
                                        <p:tgtEl>
                                          <p:spTgt spid="9219">
                                            <p:txEl>
                                              <p:pRg st="2" end="2"/>
                                            </p:txEl>
                                          </p:spTgt>
                                        </p:tgtEl>
                                        <p:attrNameLst>
                                          <p:attrName>style.visibility</p:attrName>
                                        </p:attrNameLst>
                                      </p:cBhvr>
                                      <p:to>
                                        <p:strVal val="visible"/>
                                      </p:to>
                                    </p:set>
                                    <p:animEffect transition="in" filter="wipe(left)">
                                      <p:cBhvr>
                                        <p:cTn id="19" dur="500"/>
                                        <p:tgtEl>
                                          <p:spTgt spid="9219">
                                            <p:txEl>
                                              <p:pRg st="2" end="2"/>
                                            </p:txEl>
                                          </p:spTgt>
                                        </p:tgtEl>
                                      </p:cBhvr>
                                    </p:animEffect>
                                  </p:childTnLst>
                                </p:cTn>
                              </p:par>
                            </p:childTnLst>
                          </p:cTn>
                        </p:par>
                        <p:par>
                          <p:cTn id="20" fill="hold">
                            <p:stCondLst>
                              <p:cond delay="3500"/>
                            </p:stCondLst>
                            <p:childTnLst>
                              <p:par>
                                <p:cTn id="21" presetID="22" presetClass="entr" presetSubtype="8" fill="hold" grpId="0" nodeType="afterEffect">
                                  <p:stCondLst>
                                    <p:cond delay="500"/>
                                  </p:stCondLst>
                                  <p:childTnLst>
                                    <p:set>
                                      <p:cBhvr>
                                        <p:cTn id="22" dur="1" fill="hold">
                                          <p:stCondLst>
                                            <p:cond delay="0"/>
                                          </p:stCondLst>
                                        </p:cTn>
                                        <p:tgtEl>
                                          <p:spTgt spid="9219">
                                            <p:txEl>
                                              <p:pRg st="3" end="3"/>
                                            </p:txEl>
                                          </p:spTgt>
                                        </p:tgtEl>
                                        <p:attrNameLst>
                                          <p:attrName>style.visibility</p:attrName>
                                        </p:attrNameLst>
                                      </p:cBhvr>
                                      <p:to>
                                        <p:strVal val="visible"/>
                                      </p:to>
                                    </p:set>
                                    <p:animEffect transition="in" filter="wipe(left)">
                                      <p:cBhvr>
                                        <p:cTn id="23" dur="500"/>
                                        <p:tgtEl>
                                          <p:spTgt spid="9219">
                                            <p:txEl>
                                              <p:pRg st="3" end="3"/>
                                            </p:txEl>
                                          </p:spTgt>
                                        </p:tgtEl>
                                      </p:cBhvr>
                                    </p:animEffect>
                                  </p:childTnLst>
                                </p:cTn>
                              </p:par>
                            </p:childTnLst>
                          </p:cTn>
                        </p:par>
                        <p:par>
                          <p:cTn id="24" fill="hold">
                            <p:stCondLst>
                              <p:cond delay="4500"/>
                            </p:stCondLst>
                            <p:childTnLst>
                              <p:par>
                                <p:cTn id="25" presetID="22" presetClass="entr" presetSubtype="8" fill="hold" grpId="0" nodeType="afterEffect">
                                  <p:stCondLst>
                                    <p:cond delay="50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wipe(left)">
                                      <p:cBhvr>
                                        <p:cTn id="27" dur="500"/>
                                        <p:tgtEl>
                                          <p:spTgt spid="9219">
                                            <p:txEl>
                                              <p:pRg st="4" end="4"/>
                                            </p:txEl>
                                          </p:spTgt>
                                        </p:tgtEl>
                                      </p:cBhvr>
                                    </p:animEffect>
                                  </p:childTnLst>
                                </p:cTn>
                              </p:par>
                            </p:childTnLst>
                          </p:cTn>
                        </p:par>
                        <p:par>
                          <p:cTn id="28" fill="hold">
                            <p:stCondLst>
                              <p:cond delay="5500"/>
                            </p:stCondLst>
                            <p:childTnLst>
                              <p:par>
                                <p:cTn id="29" presetID="22" presetClass="entr" presetSubtype="8" fill="hold" grpId="0" nodeType="afterEffect">
                                  <p:stCondLst>
                                    <p:cond delay="500"/>
                                  </p:stCondLst>
                                  <p:childTnLst>
                                    <p:set>
                                      <p:cBhvr>
                                        <p:cTn id="30" dur="1" fill="hold">
                                          <p:stCondLst>
                                            <p:cond delay="0"/>
                                          </p:stCondLst>
                                        </p:cTn>
                                        <p:tgtEl>
                                          <p:spTgt spid="9219">
                                            <p:txEl>
                                              <p:pRg st="5" end="5"/>
                                            </p:txEl>
                                          </p:spTgt>
                                        </p:tgtEl>
                                        <p:attrNameLst>
                                          <p:attrName>style.visibility</p:attrName>
                                        </p:attrNameLst>
                                      </p:cBhvr>
                                      <p:to>
                                        <p:strVal val="visible"/>
                                      </p:to>
                                    </p:set>
                                    <p:animEffect transition="in" filter="wipe(left)">
                                      <p:cBhvr>
                                        <p:cTn id="31" dur="500"/>
                                        <p:tgtEl>
                                          <p:spTgt spid="9219">
                                            <p:txEl>
                                              <p:pRg st="5" end="5"/>
                                            </p:txEl>
                                          </p:spTgt>
                                        </p:tgtEl>
                                      </p:cBhvr>
                                    </p:animEffect>
                                  </p:childTnLst>
                                </p:cTn>
                              </p:par>
                            </p:childTnLst>
                          </p:cTn>
                        </p:par>
                        <p:par>
                          <p:cTn id="32" fill="hold">
                            <p:stCondLst>
                              <p:cond delay="6500"/>
                            </p:stCondLst>
                            <p:childTnLst>
                              <p:par>
                                <p:cTn id="33" presetID="22" presetClass="entr" presetSubtype="8" fill="hold" grpId="0" nodeType="afterEffect">
                                  <p:stCondLst>
                                    <p:cond delay="500"/>
                                  </p:stCondLst>
                                  <p:childTnLst>
                                    <p:set>
                                      <p:cBhvr>
                                        <p:cTn id="34" dur="1" fill="hold">
                                          <p:stCondLst>
                                            <p:cond delay="0"/>
                                          </p:stCondLst>
                                        </p:cTn>
                                        <p:tgtEl>
                                          <p:spTgt spid="9219">
                                            <p:txEl>
                                              <p:pRg st="6" end="6"/>
                                            </p:txEl>
                                          </p:spTgt>
                                        </p:tgtEl>
                                        <p:attrNameLst>
                                          <p:attrName>style.visibility</p:attrName>
                                        </p:attrNameLst>
                                      </p:cBhvr>
                                      <p:to>
                                        <p:strVal val="visible"/>
                                      </p:to>
                                    </p:set>
                                    <p:animEffect transition="in" filter="wipe(left)">
                                      <p:cBhvr>
                                        <p:cTn id="35" dur="500"/>
                                        <p:tgtEl>
                                          <p:spTgt spid="9219">
                                            <p:txEl>
                                              <p:pRg st="6" end="6"/>
                                            </p:txEl>
                                          </p:spTgt>
                                        </p:tgtEl>
                                      </p:cBhvr>
                                    </p:animEffect>
                                  </p:childTnLst>
                                </p:cTn>
                              </p:par>
                            </p:childTnLst>
                          </p:cTn>
                        </p:par>
                        <p:par>
                          <p:cTn id="36" fill="hold">
                            <p:stCondLst>
                              <p:cond delay="7500"/>
                            </p:stCondLst>
                            <p:childTnLst>
                              <p:par>
                                <p:cTn id="37" presetID="22" presetClass="entr" presetSubtype="8" fill="hold" grpId="0" nodeType="afterEffect">
                                  <p:stCondLst>
                                    <p:cond delay="500"/>
                                  </p:stCondLst>
                                  <p:childTnLst>
                                    <p:set>
                                      <p:cBhvr>
                                        <p:cTn id="38" dur="1" fill="hold">
                                          <p:stCondLst>
                                            <p:cond delay="0"/>
                                          </p:stCondLst>
                                        </p:cTn>
                                        <p:tgtEl>
                                          <p:spTgt spid="9219">
                                            <p:txEl>
                                              <p:pRg st="7" end="7"/>
                                            </p:txEl>
                                          </p:spTgt>
                                        </p:tgtEl>
                                        <p:attrNameLst>
                                          <p:attrName>style.visibility</p:attrName>
                                        </p:attrNameLst>
                                      </p:cBhvr>
                                      <p:to>
                                        <p:strVal val="visible"/>
                                      </p:to>
                                    </p:set>
                                    <p:animEffect transition="in" filter="wipe(left)">
                                      <p:cBhvr>
                                        <p:cTn id="39" dur="500"/>
                                        <p:tgtEl>
                                          <p:spTgt spid="92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utoUpdateAnimBg="0"/>
      <p:bldP spid="9219" grpId="0" build="p" autoUpdateAnimBg="0" advAuto="10000"/>
    </p:bldLst>
  </p:timing>
</p:sld>
</file>

<file path=ppt/theme/theme1.xml><?xml version="1.0" encoding="utf-8"?>
<a:theme xmlns:a="http://schemas.openxmlformats.org/drawingml/2006/main" name="1_Gray_Satin_Orange_Band_template_Segoe">
  <a:themeElements>
    <a:clrScheme name="Gray Template Template">
      <a:dk1>
        <a:srgbClr val="000000"/>
      </a:dk1>
      <a:lt1>
        <a:srgbClr val="FFFFFF"/>
      </a:lt1>
      <a:dk2>
        <a:srgbClr val="5F5F5F"/>
      </a:dk2>
      <a:lt2>
        <a:srgbClr val="FFFF99"/>
      </a:lt2>
      <a:accent1>
        <a:srgbClr val="FFC000"/>
      </a:accent1>
      <a:accent2>
        <a:srgbClr val="3497AE"/>
      </a:accent2>
      <a:accent3>
        <a:srgbClr val="DF8045"/>
      </a:accent3>
      <a:accent4>
        <a:srgbClr val="7DCC2E"/>
      </a:accent4>
      <a:accent5>
        <a:srgbClr val="FF9929"/>
      </a:accent5>
      <a:accent6>
        <a:srgbClr val="7D3DA1"/>
      </a:accent6>
      <a:hlink>
        <a:srgbClr val="7DDDFF"/>
      </a:hlink>
      <a:folHlink>
        <a:srgbClr val="F0ED7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16E5CC6-3D70-492D-826E-671F974F81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1_Gray_Satin_Orange_Band_template_Segoe</Template>
  <TotalTime>611</TotalTime>
  <Words>353</Words>
  <Application>Microsoft Office PowerPoint</Application>
  <PresentationFormat>On-screen Show (4:3)</PresentationFormat>
  <Paragraphs>37</Paragraphs>
  <Slides>5</Slides>
  <Notes>1</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1_Gray_Satin_Orange_Band_template_Segoe</vt:lpstr>
      <vt:lpstr>White with Courier font for code slides</vt:lpstr>
      <vt:lpstr>“The Man of Sin” “Antichrist”</vt:lpstr>
      <vt:lpstr>Who Is It?</vt:lpstr>
      <vt:lpstr>Iniquity - Lawlessness Personified</vt:lpstr>
      <vt:lpstr>Examples of Lawlessness</vt:lpstr>
      <vt:lpstr>The Plan of Salvation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Man of Sin” “Antichrist”</dc:title>
  <dc:creator>Owner</dc:creator>
  <cp:keywords/>
  <cp:lastModifiedBy>Danny McKibben</cp:lastModifiedBy>
  <cp:revision>28</cp:revision>
  <dcterms:created xsi:type="dcterms:W3CDTF">2015-06-06T18:30:49Z</dcterms:created>
  <dcterms:modified xsi:type="dcterms:W3CDTF">2015-07-12T23:50:21Z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TC102867379990</vt:lpwstr>
  </property>
</Properties>
</file>