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57" r:id="rId4"/>
    <p:sldId id="264" r:id="rId5"/>
    <p:sldId id="265" r:id="rId6"/>
    <p:sldId id="266" r:id="rId7"/>
    <p:sldId id="267"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0" autoAdjust="0"/>
    <p:restoredTop sz="94709" autoAdjust="0"/>
  </p:normalViewPr>
  <p:slideViewPr>
    <p:cSldViewPr>
      <p:cViewPr varScale="1">
        <p:scale>
          <a:sx n="80" d="100"/>
          <a:sy n="80" d="100"/>
        </p:scale>
        <p:origin x="-1027"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9C1BB-0018-4F91-BF83-7408753661FD}" type="datetimeFigureOut">
              <a:rPr lang="en-US" smtClean="0"/>
              <a:pPr/>
              <a:t>12/7/2014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CD2B5-3E30-4A7D-A75B-223A7BDDAE6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12/7/2014 12:05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8C655D-A66F-4B34-AD66-E47C474C1A17}"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diamon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diamon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spd="slow">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cstate="print"/>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diamond/>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diamond/>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524001"/>
            <a:ext cx="7681913" cy="11430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Let That Sink In</a:t>
            </a:r>
            <a:endParaRPr lang="en-US" sz="66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730249" y="2971800"/>
            <a:ext cx="7681913" cy="912812"/>
          </a:xfrm>
        </p:spPr>
        <p:txBody>
          <a:bodyPr>
            <a:normAutofit/>
          </a:bodyPr>
          <a:lstStyle/>
          <a:p>
            <a:pPr algn="ctr"/>
            <a:r>
              <a:rPr lang="en-US" sz="4400" dirty="0" smtClean="0"/>
              <a:t>Luke 9:37-45</a:t>
            </a:r>
            <a:endParaRPr lang="en-US" sz="4400"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200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200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200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slide(fromBottom)">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4953000" cy="747897"/>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Let </a:t>
            </a:r>
            <a:r>
              <a:rPr lang="en-US" sz="54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That </a:t>
            </a:r>
            <a:r>
              <a:rPr lang="en-US" sz="54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Sink In</a:t>
            </a:r>
          </a:p>
        </p:txBody>
      </p:sp>
      <p:sp>
        <p:nvSpPr>
          <p:cNvPr id="3" name="Content Placeholder 2"/>
          <p:cNvSpPr>
            <a:spLocks noGrp="1"/>
          </p:cNvSpPr>
          <p:nvPr>
            <p:ph idx="1"/>
          </p:nvPr>
        </p:nvSpPr>
        <p:spPr>
          <a:xfrm>
            <a:off x="0" y="1066800"/>
            <a:ext cx="8763000" cy="4924425"/>
          </a:xfrm>
        </p:spPr>
        <p:txBody>
          <a:bodyPr/>
          <a:lstStyle/>
          <a:p>
            <a:r>
              <a:rPr lang="en-US" dirty="0" smtClean="0">
                <a:solidFill>
                  <a:schemeClr val="bg2">
                    <a:lumMod val="50000"/>
                  </a:schemeClr>
                </a:solidFill>
              </a:rPr>
              <a:t>Define</a:t>
            </a:r>
            <a:r>
              <a:rPr lang="en-US" dirty="0" smtClean="0"/>
              <a:t>:  To place, to put down, lay down, to set, fix establish. </a:t>
            </a:r>
          </a:p>
          <a:p>
            <a:r>
              <a:rPr lang="en-US" dirty="0" smtClean="0">
                <a:solidFill>
                  <a:schemeClr val="bg2">
                    <a:lumMod val="50000"/>
                  </a:schemeClr>
                </a:solidFill>
              </a:rPr>
              <a:t>The Concept</a:t>
            </a:r>
            <a:r>
              <a:rPr lang="en-US" dirty="0" smtClean="0"/>
              <a:t>: “To penetrate well into your ears” RV60  “Listen carefully to these words.” ISV “Let these words go deep into your ears” BBE   </a:t>
            </a:r>
          </a:p>
          <a:p>
            <a:r>
              <a:rPr lang="en-US" dirty="0" smtClean="0"/>
              <a:t>“Let That Sink In”   Not  “In one ear and out the other”</a:t>
            </a:r>
          </a:p>
          <a:p>
            <a:r>
              <a:rPr lang="en-US" dirty="0" smtClean="0"/>
              <a:t>The People in Luke 1:66;  Mary in Luke 2:19, 51</a:t>
            </a:r>
          </a:p>
          <a:p>
            <a:r>
              <a:rPr lang="en-US" dirty="0" smtClean="0">
                <a:solidFill>
                  <a:schemeClr val="bg2">
                    <a:lumMod val="50000"/>
                  </a:schemeClr>
                </a:solidFill>
              </a:rPr>
              <a:t>Possible</a:t>
            </a:r>
            <a:r>
              <a:rPr lang="en-US" dirty="0" smtClean="0"/>
              <a:t>:  The Words of Jesus will not Sink in</a:t>
            </a:r>
          </a:p>
          <a:p>
            <a:pPr>
              <a:buNone/>
            </a:pPr>
            <a:endParaRPr lang="en-US"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up)">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up)">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up)">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up)">
                                      <p:cBhvr>
                                        <p:cTn id="29" dur="10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up)">
                                      <p:cBhvr>
                                        <p:cTn id="3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97203"/>
            <a:ext cx="4953000" cy="664797"/>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Let </a:t>
            </a:r>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That </a:t>
            </a:r>
            <a:r>
              <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Sink In</a:t>
            </a:r>
          </a:p>
        </p:txBody>
      </p:sp>
      <p:sp>
        <p:nvSpPr>
          <p:cNvPr id="3" name="Content Placeholder 2"/>
          <p:cNvSpPr>
            <a:spLocks noGrp="1"/>
          </p:cNvSpPr>
          <p:nvPr>
            <p:ph idx="1"/>
          </p:nvPr>
        </p:nvSpPr>
        <p:spPr>
          <a:xfrm>
            <a:off x="0" y="877547"/>
            <a:ext cx="9144000" cy="4913653"/>
          </a:xfrm>
        </p:spPr>
        <p:txBody>
          <a:bodyPr/>
          <a:lstStyle/>
          <a:p>
            <a:r>
              <a:rPr lang="en-US" sz="3100" dirty="0" smtClean="0">
                <a:solidFill>
                  <a:schemeClr val="bg2">
                    <a:lumMod val="50000"/>
                  </a:schemeClr>
                </a:solidFill>
              </a:rPr>
              <a:t>Matt.7:21</a:t>
            </a:r>
            <a:r>
              <a:rPr lang="en-US" sz="3100" dirty="0" smtClean="0"/>
              <a:t>:  “</a:t>
            </a:r>
            <a:r>
              <a:rPr lang="en-US" sz="3100" i="1" dirty="0" smtClean="0"/>
              <a:t>Not every one that </a:t>
            </a:r>
            <a:r>
              <a:rPr lang="en-US" sz="3100" i="1" dirty="0" err="1" smtClean="0"/>
              <a:t>saith</a:t>
            </a:r>
            <a:r>
              <a:rPr lang="en-US" sz="3100" i="1" dirty="0" smtClean="0"/>
              <a:t> unto me, Lord, Lord, shall enter into the kingdom of heaven; but he that doeth the will of my Father which is in heaven.</a:t>
            </a:r>
            <a:r>
              <a:rPr lang="en-US" sz="3100" dirty="0" smtClean="0"/>
              <a:t>”</a:t>
            </a:r>
          </a:p>
          <a:p>
            <a:r>
              <a:rPr lang="en-US" sz="3100" dirty="0" smtClean="0">
                <a:solidFill>
                  <a:schemeClr val="accent1"/>
                </a:solidFill>
              </a:rPr>
              <a:t>Jn.13:34-35</a:t>
            </a:r>
            <a:r>
              <a:rPr lang="en-US" sz="3100" dirty="0" smtClean="0"/>
              <a:t>: “</a:t>
            </a:r>
            <a:r>
              <a:rPr lang="en-US" sz="3100" i="1" dirty="0" smtClean="0"/>
              <a:t>A new commandment I give unto you, That ye love one another; as I have loved you, that ye also love one another. By this shall all men know that ye are my disciples, if ye have love one to another.</a:t>
            </a:r>
            <a:r>
              <a:rPr lang="en-US" sz="3100" dirty="0" smtClean="0"/>
              <a:t>”</a:t>
            </a:r>
          </a:p>
          <a:p>
            <a:r>
              <a:rPr lang="en-US" sz="3100" dirty="0" smtClean="0">
                <a:solidFill>
                  <a:schemeClr val="accent1"/>
                </a:solidFill>
              </a:rPr>
              <a:t>Heb.4:13</a:t>
            </a:r>
            <a:r>
              <a:rPr lang="en-US" sz="3100" dirty="0" smtClean="0"/>
              <a:t>: “Neither is there any creature that is not manifest in his sight: but all things </a:t>
            </a:r>
            <a:r>
              <a:rPr lang="en-US" sz="3100" i="1" dirty="0" smtClean="0"/>
              <a:t>are naked and opened unto the eyes of him with whom we have to do. </a:t>
            </a:r>
            <a:r>
              <a:rPr lang="en-US" sz="3100" dirty="0" smtClean="0"/>
              <a:t>”</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up)">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up)">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up)">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97203"/>
            <a:ext cx="4953000" cy="664797"/>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Let </a:t>
            </a:r>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That </a:t>
            </a:r>
            <a:r>
              <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Sink In</a:t>
            </a:r>
          </a:p>
        </p:txBody>
      </p:sp>
      <p:sp>
        <p:nvSpPr>
          <p:cNvPr id="3" name="Content Placeholder 2"/>
          <p:cNvSpPr>
            <a:spLocks noGrp="1"/>
          </p:cNvSpPr>
          <p:nvPr>
            <p:ph idx="1"/>
          </p:nvPr>
        </p:nvSpPr>
        <p:spPr>
          <a:xfrm>
            <a:off x="0" y="762000"/>
            <a:ext cx="9144000" cy="5247590"/>
          </a:xfrm>
        </p:spPr>
        <p:txBody>
          <a:bodyPr/>
          <a:lstStyle/>
          <a:p>
            <a:r>
              <a:rPr lang="en-US" sz="3100" dirty="0" smtClean="0">
                <a:solidFill>
                  <a:schemeClr val="bg2">
                    <a:lumMod val="50000"/>
                  </a:schemeClr>
                </a:solidFill>
              </a:rPr>
              <a:t>Matt.18:3-4</a:t>
            </a:r>
            <a:r>
              <a:rPr lang="en-US" sz="3100" dirty="0" smtClean="0"/>
              <a:t>:  “</a:t>
            </a:r>
            <a:r>
              <a:rPr lang="en-US" sz="3100" i="1" dirty="0" smtClean="0"/>
              <a:t>Verily I say unto you, Except ye be converted, and become as little children, ye shall not enter into the kingdom of heaven. Whosoever therefore shall humble himself as this little child, the same is greatest in the kingdom of heaven.</a:t>
            </a:r>
            <a:r>
              <a:rPr lang="en-US" sz="3100" dirty="0" smtClean="0"/>
              <a:t>” </a:t>
            </a:r>
            <a:r>
              <a:rPr lang="en-US" sz="3100" dirty="0" smtClean="0">
                <a:solidFill>
                  <a:schemeClr val="accent1"/>
                </a:solidFill>
              </a:rPr>
              <a:t>Jm.4:6</a:t>
            </a:r>
            <a:r>
              <a:rPr lang="en-US" sz="3100" dirty="0" smtClean="0"/>
              <a:t> “</a:t>
            </a:r>
            <a:r>
              <a:rPr lang="en-US" sz="3100" i="1" dirty="0" smtClean="0"/>
              <a:t>God </a:t>
            </a:r>
            <a:r>
              <a:rPr lang="en-US" sz="3100" i="1" dirty="0" err="1" smtClean="0"/>
              <a:t>resisteth</a:t>
            </a:r>
            <a:r>
              <a:rPr lang="en-US" sz="3100" i="1" dirty="0" smtClean="0"/>
              <a:t> the proud, but </a:t>
            </a:r>
            <a:r>
              <a:rPr lang="en-US" sz="3100" i="1" dirty="0" err="1" smtClean="0"/>
              <a:t>giveth</a:t>
            </a:r>
            <a:r>
              <a:rPr lang="en-US" sz="3100" i="1" dirty="0" smtClean="0"/>
              <a:t> grace unto the humble</a:t>
            </a:r>
            <a:r>
              <a:rPr lang="en-US" sz="3100" dirty="0" smtClean="0"/>
              <a:t>.”</a:t>
            </a:r>
          </a:p>
          <a:p>
            <a:r>
              <a:rPr lang="en-US" sz="3100" dirty="0" smtClean="0">
                <a:solidFill>
                  <a:schemeClr val="accent1"/>
                </a:solidFill>
              </a:rPr>
              <a:t>Eph.4:31-32</a:t>
            </a:r>
            <a:r>
              <a:rPr lang="en-US" sz="3100" dirty="0" smtClean="0"/>
              <a:t>: “</a:t>
            </a:r>
            <a:r>
              <a:rPr lang="en-US" sz="3100" i="1" dirty="0" smtClean="0"/>
              <a:t>Let all bitterness, and wrath, and anger, and </a:t>
            </a:r>
            <a:r>
              <a:rPr lang="en-US" sz="3100" i="1" dirty="0" err="1" smtClean="0"/>
              <a:t>clamour</a:t>
            </a:r>
            <a:r>
              <a:rPr lang="en-US" sz="3100" i="1" dirty="0" smtClean="0"/>
              <a:t>, and evil speaking, be put away from you, with all malice: And be ye kind one to another, tenderhearted, forgiving one another, even as God for Christ's sake hath forgiven you</a:t>
            </a:r>
            <a:r>
              <a:rPr lang="en-US" sz="3100" dirty="0" smtClean="0"/>
              <a:t>.”</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97203"/>
            <a:ext cx="4953000" cy="664797"/>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Let </a:t>
            </a:r>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That </a:t>
            </a:r>
            <a:r>
              <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Sink In</a:t>
            </a:r>
          </a:p>
        </p:txBody>
      </p:sp>
      <p:sp>
        <p:nvSpPr>
          <p:cNvPr id="3" name="Content Placeholder 2"/>
          <p:cNvSpPr>
            <a:spLocks noGrp="1"/>
          </p:cNvSpPr>
          <p:nvPr>
            <p:ph idx="1"/>
          </p:nvPr>
        </p:nvSpPr>
        <p:spPr>
          <a:xfrm>
            <a:off x="0" y="877547"/>
            <a:ext cx="9144000" cy="4054956"/>
          </a:xfrm>
        </p:spPr>
        <p:txBody>
          <a:bodyPr/>
          <a:lstStyle/>
          <a:p>
            <a:r>
              <a:rPr lang="en-US" sz="3100" dirty="0" smtClean="0">
                <a:solidFill>
                  <a:schemeClr val="bg2">
                    <a:lumMod val="50000"/>
                  </a:schemeClr>
                </a:solidFill>
              </a:rPr>
              <a:t>Heb.10:24-25</a:t>
            </a:r>
            <a:r>
              <a:rPr lang="en-US" sz="3100" dirty="0" smtClean="0"/>
              <a:t>:  “</a:t>
            </a:r>
            <a:r>
              <a:rPr lang="en-US" sz="3100" i="1" dirty="0" smtClean="0"/>
              <a:t>And let us continue to consider how to stimulate one another to love and good deeds, not neglecting to meet together, as is the habit of some, but encouraging one another even more as you see the day coming nearer</a:t>
            </a:r>
            <a:r>
              <a:rPr lang="en-US" sz="3100" dirty="0" smtClean="0"/>
              <a:t>.”  ISV</a:t>
            </a:r>
          </a:p>
          <a:p>
            <a:r>
              <a:rPr lang="en-US" sz="3100" dirty="0" smtClean="0">
                <a:solidFill>
                  <a:schemeClr val="accent1"/>
                </a:solidFill>
              </a:rPr>
              <a:t>2 Tim.3:4</a:t>
            </a:r>
            <a:r>
              <a:rPr lang="en-US" sz="3100" dirty="0" smtClean="0"/>
              <a:t>: “</a:t>
            </a:r>
            <a:r>
              <a:rPr lang="en-US" sz="3100" i="1" dirty="0" smtClean="0"/>
              <a:t>Traitors, heady, </a:t>
            </a:r>
            <a:r>
              <a:rPr lang="en-US" sz="3100" i="1" dirty="0" err="1" smtClean="0"/>
              <a:t>highminded</a:t>
            </a:r>
            <a:r>
              <a:rPr lang="en-US" sz="3100" i="1" dirty="0" smtClean="0"/>
              <a:t>, lovers of pleasures more than lovers of God</a:t>
            </a:r>
            <a:r>
              <a:rPr lang="en-US" sz="3100" dirty="0" smtClean="0"/>
              <a:t>”</a:t>
            </a:r>
          </a:p>
          <a:p>
            <a:r>
              <a:rPr lang="en-US" sz="3100" dirty="0" smtClean="0">
                <a:solidFill>
                  <a:schemeClr val="accent1"/>
                </a:solidFill>
              </a:rPr>
              <a:t>Luke 6:46</a:t>
            </a:r>
            <a:r>
              <a:rPr lang="en-US" sz="3100" dirty="0" smtClean="0"/>
              <a:t>: “</a:t>
            </a:r>
            <a:r>
              <a:rPr lang="en-US" sz="3100" i="1" dirty="0" smtClean="0"/>
              <a:t>Why do you keep calling me 'Lord, Lord,' but don't do what I tell you?</a:t>
            </a:r>
            <a:r>
              <a:rPr lang="en-US" sz="3100" dirty="0" smtClean="0"/>
              <a:t>”   ISV</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76200"/>
            <a:ext cx="8153400" cy="664797"/>
          </a:xfrm>
        </p:spPr>
        <p:txBody>
          <a:bodyPr/>
          <a:lstStyle/>
          <a:p>
            <a:pPr algn="ctr"/>
            <a:r>
              <a:rPr lang="en-US" sz="4800" b="1" dirty="0">
                <a:solidFill>
                  <a:srgbClr val="7030A0"/>
                </a:solidFill>
                <a:effectLst/>
                <a:latin typeface="Arial Rounded MT Bold" pitchFamily="34" charset="0"/>
              </a:rPr>
              <a:t>God’s Plan of Salvation</a:t>
            </a:r>
          </a:p>
        </p:txBody>
      </p:sp>
      <p:sp>
        <p:nvSpPr>
          <p:cNvPr id="7171" name="Rectangle 3"/>
          <p:cNvSpPr>
            <a:spLocks noGrp="1" noChangeArrowheads="1"/>
          </p:cNvSpPr>
          <p:nvPr>
            <p:ph type="body" idx="1"/>
          </p:nvPr>
        </p:nvSpPr>
        <p:spPr>
          <a:xfrm>
            <a:off x="228600" y="838200"/>
            <a:ext cx="8915400" cy="5562600"/>
          </a:xfrm>
        </p:spPr>
        <p:txBody>
          <a:bodyPr>
            <a:normAutofit/>
          </a:bodyPr>
          <a:lstStyle/>
          <a:p>
            <a:pPr marL="609600" indent="-609600">
              <a:buSzPct val="95000"/>
              <a:buFont typeface="Wingdings" pitchFamily="2" charset="2"/>
              <a:buAutoNum type="arabicPeriod"/>
            </a:pPr>
            <a:r>
              <a:rPr lang="en-US" sz="3600" b="1" dirty="0"/>
              <a:t>Hear the gospel of Christ,  </a:t>
            </a:r>
            <a:r>
              <a:rPr lang="en-US" b="1" dirty="0"/>
              <a:t>Acts </a:t>
            </a:r>
            <a:r>
              <a:rPr lang="en-US" b="1" dirty="0" smtClean="0"/>
              <a:t>18:8</a:t>
            </a:r>
            <a:endParaRPr lang="en-US" sz="1800" b="1" dirty="0"/>
          </a:p>
          <a:p>
            <a:pPr marL="609600" indent="-609600">
              <a:buSzPct val="95000"/>
              <a:buFont typeface="Wingdings" pitchFamily="2" charset="2"/>
              <a:buAutoNum type="arabicPeriod"/>
            </a:pPr>
            <a:r>
              <a:rPr lang="en-US" sz="3600" b="1" dirty="0"/>
              <a:t>Believe in Jesus Christ,   </a:t>
            </a:r>
            <a:r>
              <a:rPr lang="en-US" b="1" dirty="0"/>
              <a:t>Acts 16:31</a:t>
            </a:r>
            <a:endParaRPr lang="en-US" sz="1000" b="1" dirty="0"/>
          </a:p>
          <a:p>
            <a:pPr marL="609600" indent="-609600">
              <a:buSzPct val="95000"/>
              <a:buFont typeface="Wingdings" pitchFamily="2" charset="2"/>
              <a:buAutoNum type="arabicPeriod"/>
            </a:pPr>
            <a:r>
              <a:rPr lang="en-US" sz="3600" b="1" dirty="0"/>
              <a:t>Repent and Turn to God</a:t>
            </a:r>
            <a:r>
              <a:rPr lang="en-US" b="1" dirty="0"/>
              <a:t>,  Acts 17:30</a:t>
            </a:r>
          </a:p>
          <a:p>
            <a:pPr marL="609600" indent="-609600">
              <a:buSzPct val="95000"/>
              <a:buFont typeface="Wingdings" pitchFamily="2" charset="2"/>
              <a:buAutoNum type="arabicPeriod"/>
            </a:pPr>
            <a:r>
              <a:rPr lang="en-US" sz="3600" b="1" dirty="0"/>
              <a:t>Confess Jesus Before Men</a:t>
            </a:r>
            <a:r>
              <a:rPr lang="en-US" b="1" dirty="0"/>
              <a:t>,  Acts 8:37</a:t>
            </a:r>
            <a:endParaRPr lang="en-US" sz="2800" b="1" dirty="0"/>
          </a:p>
          <a:p>
            <a:pPr marL="609600" indent="-609600">
              <a:buSzPct val="95000"/>
              <a:buFont typeface="Wingdings" pitchFamily="2" charset="2"/>
              <a:buAutoNum type="arabicPeriod"/>
            </a:pPr>
            <a:r>
              <a:rPr lang="en-US" sz="3600" b="1" dirty="0"/>
              <a:t>Be Baptized For Forgiveness</a:t>
            </a:r>
            <a:r>
              <a:rPr lang="en-US" b="1" dirty="0"/>
              <a:t>,  Acts 2:38</a:t>
            </a:r>
          </a:p>
          <a:p>
            <a:pPr marL="609600" indent="-609600">
              <a:buSzPct val="95000"/>
              <a:buFont typeface="Wingdings" pitchFamily="2" charset="2"/>
              <a:buNone/>
            </a:pPr>
            <a:r>
              <a:rPr lang="en-US" b="1" dirty="0"/>
              <a:t>     </a:t>
            </a:r>
            <a:r>
              <a:rPr lang="en-US" b="1" dirty="0" smtClean="0"/>
              <a:t>  ---------------------------------</a:t>
            </a:r>
            <a:endParaRPr lang="en-US" sz="2800" b="1" dirty="0"/>
          </a:p>
          <a:p>
            <a:pPr marL="609600" indent="-609600">
              <a:buSzPct val="95000"/>
              <a:buFont typeface="Wingdings" pitchFamily="2" charset="2"/>
              <a:buChar char="Ø"/>
            </a:pPr>
            <a:r>
              <a:rPr lang="en-US" sz="3600" b="1" dirty="0">
                <a:solidFill>
                  <a:schemeClr val="accent1"/>
                </a:solidFill>
              </a:rPr>
              <a:t>Cleave Unto The Lord, </a:t>
            </a:r>
            <a:r>
              <a:rPr lang="en-US" sz="2800" b="1" dirty="0">
                <a:solidFill>
                  <a:schemeClr val="accent1"/>
                </a:solidFill>
              </a:rPr>
              <a:t> </a:t>
            </a:r>
            <a:r>
              <a:rPr lang="en-US" b="1" dirty="0">
                <a:solidFill>
                  <a:schemeClr val="accent1"/>
                </a:solidFill>
              </a:rPr>
              <a:t>Acts 11:23</a:t>
            </a:r>
            <a:endParaRPr lang="en-US" sz="3600" b="1" dirty="0">
              <a:solidFill>
                <a:schemeClr val="accent1"/>
              </a:solidFill>
            </a:endParaRPr>
          </a:p>
          <a:p>
            <a:pPr marL="609600" indent="-609600">
              <a:buSzPct val="95000"/>
              <a:buFont typeface="Wingdings" pitchFamily="2" charset="2"/>
              <a:buChar char="Ø"/>
            </a:pPr>
            <a:r>
              <a:rPr lang="en-US" sz="3600" b="1" dirty="0">
                <a:solidFill>
                  <a:schemeClr val="accent1"/>
                </a:solidFill>
              </a:rPr>
              <a:t>If Err From The Truth: Repent &amp; Pray God</a:t>
            </a:r>
            <a:r>
              <a:rPr lang="en-US" b="1" dirty="0">
                <a:solidFill>
                  <a:schemeClr val="accent1"/>
                </a:solidFill>
              </a:rPr>
              <a:t>  Acts 8:22</a:t>
            </a:r>
            <a:endParaRPr lang="en-US" sz="2800" b="1" dirty="0">
              <a:solidFill>
                <a:schemeClr val="accent1"/>
              </a:solidFill>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dissolve">
                                      <p:cBhvr>
                                        <p:cTn id="7" dur="500"/>
                                        <p:tgtEl>
                                          <p:spTgt spid="7170">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1000"/>
                                  </p:stCondLst>
                                  <p:childTnLst>
                                    <p:set>
                                      <p:cBhvr>
                                        <p:cTn id="10" dur="1" fill="hold">
                                          <p:stCondLst>
                                            <p:cond delay="0"/>
                                          </p:stCondLst>
                                        </p:cTn>
                                        <p:tgtEl>
                                          <p:spTgt spid="7171">
                                            <p:txEl>
                                              <p:pRg st="0" end="0"/>
                                            </p:txEl>
                                          </p:spTgt>
                                        </p:tgtEl>
                                        <p:attrNameLst>
                                          <p:attrName>style.visibility</p:attrName>
                                        </p:attrNameLst>
                                      </p:cBhvr>
                                      <p:to>
                                        <p:strVal val="visible"/>
                                      </p:to>
                                    </p:set>
                                    <p:animEffect transition="in" filter="wipe(left)">
                                      <p:cBhvr>
                                        <p:cTn id="11" dur="1000"/>
                                        <p:tgtEl>
                                          <p:spTgt spid="7171">
                                            <p:txEl>
                                              <p:pRg st="0" end="0"/>
                                            </p:txEl>
                                          </p:spTgt>
                                        </p:tgtEl>
                                      </p:cBhvr>
                                    </p:animEffect>
                                  </p:childTnLst>
                                </p:cTn>
                              </p:par>
                            </p:childTnLst>
                          </p:cTn>
                        </p:par>
                        <p:par>
                          <p:cTn id="12" fill="hold">
                            <p:stCondLst>
                              <p:cond delay="2500"/>
                            </p:stCondLst>
                            <p:childTnLst>
                              <p:par>
                                <p:cTn id="13" presetID="22" presetClass="entr" presetSubtype="8" fill="hold" grpId="0" nodeType="afterEffect">
                                  <p:stCondLst>
                                    <p:cond delay="1000"/>
                                  </p:stCondLst>
                                  <p:childTnLst>
                                    <p:set>
                                      <p:cBhvr>
                                        <p:cTn id="14" dur="1" fill="hold">
                                          <p:stCondLst>
                                            <p:cond delay="0"/>
                                          </p:stCondLst>
                                        </p:cTn>
                                        <p:tgtEl>
                                          <p:spTgt spid="7171">
                                            <p:txEl>
                                              <p:pRg st="1" end="1"/>
                                            </p:txEl>
                                          </p:spTgt>
                                        </p:tgtEl>
                                        <p:attrNameLst>
                                          <p:attrName>style.visibility</p:attrName>
                                        </p:attrNameLst>
                                      </p:cBhvr>
                                      <p:to>
                                        <p:strVal val="visible"/>
                                      </p:to>
                                    </p:set>
                                    <p:animEffect transition="in" filter="wipe(left)">
                                      <p:cBhvr>
                                        <p:cTn id="15" dur="1000"/>
                                        <p:tgtEl>
                                          <p:spTgt spid="7171">
                                            <p:txEl>
                                              <p:pRg st="1" end="1"/>
                                            </p:txEl>
                                          </p:spTgt>
                                        </p:tgtEl>
                                      </p:cBhvr>
                                    </p:animEffect>
                                  </p:childTnLst>
                                </p:cTn>
                              </p:par>
                            </p:childTnLst>
                          </p:cTn>
                        </p:par>
                        <p:par>
                          <p:cTn id="16" fill="hold">
                            <p:stCondLst>
                              <p:cond delay="4500"/>
                            </p:stCondLst>
                            <p:childTnLst>
                              <p:par>
                                <p:cTn id="17" presetID="22" presetClass="entr" presetSubtype="8" fill="hold" grpId="0" nodeType="afterEffect">
                                  <p:stCondLst>
                                    <p:cond delay="1000"/>
                                  </p:stCondLst>
                                  <p:childTnLst>
                                    <p:set>
                                      <p:cBhvr>
                                        <p:cTn id="18" dur="1" fill="hold">
                                          <p:stCondLst>
                                            <p:cond delay="0"/>
                                          </p:stCondLst>
                                        </p:cTn>
                                        <p:tgtEl>
                                          <p:spTgt spid="7171">
                                            <p:txEl>
                                              <p:pRg st="2" end="2"/>
                                            </p:txEl>
                                          </p:spTgt>
                                        </p:tgtEl>
                                        <p:attrNameLst>
                                          <p:attrName>style.visibility</p:attrName>
                                        </p:attrNameLst>
                                      </p:cBhvr>
                                      <p:to>
                                        <p:strVal val="visible"/>
                                      </p:to>
                                    </p:set>
                                    <p:animEffect transition="in" filter="wipe(left)">
                                      <p:cBhvr>
                                        <p:cTn id="19" dur="1000"/>
                                        <p:tgtEl>
                                          <p:spTgt spid="7171">
                                            <p:txEl>
                                              <p:pRg st="2" end="2"/>
                                            </p:txEl>
                                          </p:spTgt>
                                        </p:tgtEl>
                                      </p:cBhvr>
                                    </p:animEffect>
                                  </p:childTnLst>
                                </p:cTn>
                              </p:par>
                            </p:childTnLst>
                          </p:cTn>
                        </p:par>
                        <p:par>
                          <p:cTn id="20" fill="hold">
                            <p:stCondLst>
                              <p:cond delay="6500"/>
                            </p:stCondLst>
                            <p:childTnLst>
                              <p:par>
                                <p:cTn id="21" presetID="22" presetClass="entr" presetSubtype="8" fill="hold" grpId="0" nodeType="afterEffect">
                                  <p:stCondLst>
                                    <p:cond delay="1000"/>
                                  </p:stCondLst>
                                  <p:childTnLst>
                                    <p:set>
                                      <p:cBhvr>
                                        <p:cTn id="22" dur="1" fill="hold">
                                          <p:stCondLst>
                                            <p:cond delay="0"/>
                                          </p:stCondLst>
                                        </p:cTn>
                                        <p:tgtEl>
                                          <p:spTgt spid="7171">
                                            <p:txEl>
                                              <p:pRg st="3" end="3"/>
                                            </p:txEl>
                                          </p:spTgt>
                                        </p:tgtEl>
                                        <p:attrNameLst>
                                          <p:attrName>style.visibility</p:attrName>
                                        </p:attrNameLst>
                                      </p:cBhvr>
                                      <p:to>
                                        <p:strVal val="visible"/>
                                      </p:to>
                                    </p:set>
                                    <p:animEffect transition="in" filter="wipe(left)">
                                      <p:cBhvr>
                                        <p:cTn id="23" dur="1000"/>
                                        <p:tgtEl>
                                          <p:spTgt spid="7171">
                                            <p:txEl>
                                              <p:pRg st="3" end="3"/>
                                            </p:txEl>
                                          </p:spTgt>
                                        </p:tgtEl>
                                      </p:cBhvr>
                                    </p:animEffect>
                                  </p:childTnLst>
                                </p:cTn>
                              </p:par>
                            </p:childTnLst>
                          </p:cTn>
                        </p:par>
                        <p:par>
                          <p:cTn id="24" fill="hold">
                            <p:stCondLst>
                              <p:cond delay="8500"/>
                            </p:stCondLst>
                            <p:childTnLst>
                              <p:par>
                                <p:cTn id="25" presetID="22" presetClass="entr" presetSubtype="8" fill="hold" grpId="0" nodeType="afterEffect">
                                  <p:stCondLst>
                                    <p:cond delay="100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wipe(left)">
                                      <p:cBhvr>
                                        <p:cTn id="27" dur="1000"/>
                                        <p:tgtEl>
                                          <p:spTgt spid="7171">
                                            <p:txEl>
                                              <p:pRg st="4" end="4"/>
                                            </p:txEl>
                                          </p:spTgt>
                                        </p:tgtEl>
                                      </p:cBhvr>
                                    </p:animEffect>
                                  </p:childTnLst>
                                </p:cTn>
                              </p:par>
                            </p:childTnLst>
                          </p:cTn>
                        </p:par>
                        <p:par>
                          <p:cTn id="28" fill="hold">
                            <p:stCondLst>
                              <p:cond delay="10500"/>
                            </p:stCondLst>
                            <p:childTnLst>
                              <p:par>
                                <p:cTn id="29" presetID="22" presetClass="entr" presetSubtype="8" fill="hold" grpId="0" nodeType="afterEffect">
                                  <p:stCondLst>
                                    <p:cond delay="1000"/>
                                  </p:stCondLst>
                                  <p:childTnLst>
                                    <p:set>
                                      <p:cBhvr>
                                        <p:cTn id="30" dur="1" fill="hold">
                                          <p:stCondLst>
                                            <p:cond delay="0"/>
                                          </p:stCondLst>
                                        </p:cTn>
                                        <p:tgtEl>
                                          <p:spTgt spid="7171">
                                            <p:txEl>
                                              <p:pRg st="5" end="5"/>
                                            </p:txEl>
                                          </p:spTgt>
                                        </p:tgtEl>
                                        <p:attrNameLst>
                                          <p:attrName>style.visibility</p:attrName>
                                        </p:attrNameLst>
                                      </p:cBhvr>
                                      <p:to>
                                        <p:strVal val="visible"/>
                                      </p:to>
                                    </p:set>
                                    <p:animEffect transition="in" filter="wipe(left)">
                                      <p:cBhvr>
                                        <p:cTn id="31" dur="1000"/>
                                        <p:tgtEl>
                                          <p:spTgt spid="7171">
                                            <p:txEl>
                                              <p:pRg st="5" end="5"/>
                                            </p:txEl>
                                          </p:spTgt>
                                        </p:tgtEl>
                                      </p:cBhvr>
                                    </p:animEffect>
                                  </p:childTnLst>
                                </p:cTn>
                              </p:par>
                            </p:childTnLst>
                          </p:cTn>
                        </p:par>
                        <p:par>
                          <p:cTn id="32" fill="hold">
                            <p:stCondLst>
                              <p:cond delay="12500"/>
                            </p:stCondLst>
                            <p:childTnLst>
                              <p:par>
                                <p:cTn id="33" presetID="22" presetClass="entr" presetSubtype="8" fill="hold" grpId="0" nodeType="afterEffect">
                                  <p:stCondLst>
                                    <p:cond delay="1000"/>
                                  </p:stCondLst>
                                  <p:childTnLst>
                                    <p:set>
                                      <p:cBhvr>
                                        <p:cTn id="34" dur="1" fill="hold">
                                          <p:stCondLst>
                                            <p:cond delay="0"/>
                                          </p:stCondLst>
                                        </p:cTn>
                                        <p:tgtEl>
                                          <p:spTgt spid="7171">
                                            <p:txEl>
                                              <p:pRg st="6" end="6"/>
                                            </p:txEl>
                                          </p:spTgt>
                                        </p:tgtEl>
                                        <p:attrNameLst>
                                          <p:attrName>style.visibility</p:attrName>
                                        </p:attrNameLst>
                                      </p:cBhvr>
                                      <p:to>
                                        <p:strVal val="visible"/>
                                      </p:to>
                                    </p:set>
                                    <p:animEffect transition="in" filter="wipe(left)">
                                      <p:cBhvr>
                                        <p:cTn id="35" dur="1000"/>
                                        <p:tgtEl>
                                          <p:spTgt spid="7171">
                                            <p:txEl>
                                              <p:pRg st="6" end="6"/>
                                            </p:txEl>
                                          </p:spTgt>
                                        </p:tgtEl>
                                      </p:cBhvr>
                                    </p:animEffect>
                                  </p:childTnLst>
                                </p:cTn>
                              </p:par>
                            </p:childTnLst>
                          </p:cTn>
                        </p:par>
                        <p:par>
                          <p:cTn id="36" fill="hold">
                            <p:stCondLst>
                              <p:cond delay="14500"/>
                            </p:stCondLst>
                            <p:childTnLst>
                              <p:par>
                                <p:cTn id="37" presetID="22" presetClass="entr" presetSubtype="8" fill="hold" grpId="0" nodeType="afterEffect">
                                  <p:stCondLst>
                                    <p:cond delay="1000"/>
                                  </p:stCondLst>
                                  <p:childTnLst>
                                    <p:set>
                                      <p:cBhvr>
                                        <p:cTn id="38" dur="1" fill="hold">
                                          <p:stCondLst>
                                            <p:cond delay="0"/>
                                          </p:stCondLst>
                                        </p:cTn>
                                        <p:tgtEl>
                                          <p:spTgt spid="7171">
                                            <p:txEl>
                                              <p:pRg st="7" end="7"/>
                                            </p:txEl>
                                          </p:spTgt>
                                        </p:tgtEl>
                                        <p:attrNameLst>
                                          <p:attrName>style.visibility</p:attrName>
                                        </p:attrNameLst>
                                      </p:cBhvr>
                                      <p:to>
                                        <p:strVal val="visible"/>
                                      </p:to>
                                    </p:set>
                                    <p:animEffect transition="in" filter="wipe(left)">
                                      <p:cBhvr>
                                        <p:cTn id="39" dur="1000"/>
                                        <p:tgtEl>
                                          <p:spTgt spid="71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utoUpdateAnimBg="0"/>
      <p:bldP spid="7171" grpId="0" build="p" autoUpdateAnimBg="0" advAuto="10000"/>
    </p:bldLst>
  </p:timing>
</p:sld>
</file>

<file path=ppt/theme/theme1.xml><?xml version="1.0" encoding="utf-8"?>
<a:theme xmlns:a="http://schemas.openxmlformats.org/drawingml/2006/main" name="1_Light_with Blue Bar Segoe Template">
  <a:themeElements>
    <a:clrScheme name="Bubbles">
      <a:dk1>
        <a:srgbClr val="0C002C"/>
      </a:dk1>
      <a:lt1>
        <a:srgbClr val="FFFFFF"/>
      </a:lt1>
      <a:dk2>
        <a:srgbClr val="236626"/>
      </a:dk2>
      <a:lt2>
        <a:srgbClr val="D7C8FE"/>
      </a:lt2>
      <a:accent1>
        <a:srgbClr val="4203E7"/>
      </a:accent1>
      <a:accent2>
        <a:srgbClr val="842F73"/>
      </a:accent2>
      <a:accent3>
        <a:srgbClr val="7532A8"/>
      </a:accent3>
      <a:accent4>
        <a:srgbClr val="F7A107"/>
      </a:accent4>
      <a:accent5>
        <a:srgbClr val="C86DCF"/>
      </a:accent5>
      <a:accent6>
        <a:srgbClr val="E6B500"/>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F2D80D-E46C-4045-8458-3B3FECFDB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1_Light_with Blue Bar Segoe Template</Template>
  <TotalTime>371</TotalTime>
  <Words>605</Words>
  <Application>Microsoft Office PowerPoint</Application>
  <PresentationFormat>On-screen Show (4:3)</PresentationFormat>
  <Paragraphs>33</Paragraphs>
  <Slides>6</Slides>
  <Notes>2</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1_Light_with Blue Bar Segoe Template</vt:lpstr>
      <vt:lpstr>White with Courier font for code slides</vt:lpstr>
      <vt:lpstr>Let That Sink In</vt:lpstr>
      <vt:lpstr>Let That Sink In</vt:lpstr>
      <vt:lpstr>Let That Sink In</vt:lpstr>
      <vt:lpstr>Let That Sink In</vt:lpstr>
      <vt:lpstr>Let That Sink In</vt:lpstr>
      <vt:lpstr>God’s Plan of Salvation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It Sink In</dc:title>
  <dc:creator>Owner</dc:creator>
  <cp:keywords/>
  <cp:lastModifiedBy>Danny McKibben</cp:lastModifiedBy>
  <cp:revision>28</cp:revision>
  <dcterms:created xsi:type="dcterms:W3CDTF">2014-12-06T19:45:39Z</dcterms:created>
  <dcterms:modified xsi:type="dcterms:W3CDTF">2014-12-07T17:05:33Z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TC102867629990</vt:lpwstr>
  </property>
</Properties>
</file>