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4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2BFDC70-6AAD-49CB-B4F0-A7D271D267EA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11EF1E-A4E7-4C1C-9074-DD6B2DBF42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42F88466-F776-4664-B314-CC8FE058DE3B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9165C5D-0DD7-4929-B323-1B2CC0970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5C5D-0DD7-4929-B323-1B2CC097029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86A83-8597-4BB2-8FEF-E2E0E880D2D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/>
          <a:lstStyle>
            <a:lvl1pPr marL="0" algn="r">
              <a:defRPr sz="5000"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366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ctr">
              <a:buNone/>
              <a:defRPr sz="4000" b="0" cap="none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88392" y="3248406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3/11/2015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C455C284-B64A-41C5-BF51-0401EE585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7F6DC4D5-FF39-4DD1-9B66-D3AFAF540384}" type="datetime1">
              <a:rPr lang="en-US" sz="1000" smtClean="0">
                <a:solidFill>
                  <a:schemeClr val="tx1"/>
                </a:solidFill>
              </a:rPr>
              <a:pPr/>
              <a:t>3/11/2015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C455C284-B64A-41C5-BF51-0401EE585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4378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/>
            <a:r>
              <a:rPr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C4D5-FF39-4DD1-9B66-D3AFAF54038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ln>
            <a:noFill/>
          </a:ln>
        </p:spPr>
        <p:txBody>
          <a:bodyPr rIns="91440" anchor="b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11" name="Shape 9"/>
          <p:cNvSpPr>
            <a:spLocks noGrp="1"/>
          </p:cNvSpPr>
          <p:nvPr>
            <p:ph type="dt" sz="half" idx="2"/>
          </p:nvPr>
        </p:nvSpPr>
        <p:spPr>
          <a:xfrm>
            <a:off x="7010400" y="6509004"/>
            <a:ext cx="1676400" cy="274320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/>
            </a:lvl1pPr>
            <a:extLst/>
          </a:lstStyle>
          <a:p>
            <a:pPr algn="r"/>
            <a:fld id="{7F6DC4D5-FF39-4DD1-9B66-D3AFAF540384}" type="datetime1">
              <a:rPr lang="en-US" smtClean="0"/>
              <a:pPr algn="r"/>
              <a:t>3/11/2015</a:t>
            </a:fld>
            <a:endParaRPr lang="en-US"/>
          </a:p>
        </p:txBody>
      </p:sp>
      <p:sp>
        <p:nvSpPr>
          <p:cNvPr id="12" name="Shape 10"/>
          <p:cNvSpPr>
            <a:spLocks noGrp="1"/>
          </p:cNvSpPr>
          <p:nvPr>
            <p:ph type="sldNum" sz="quarter" idx="4"/>
          </p:nvPr>
        </p:nvSpPr>
        <p:spPr>
          <a:xfrm>
            <a:off x="8724900" y="6509004"/>
            <a:ext cx="37834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/>
            <a:fld id="{C455C284-B64A-41C5-BF51-0401EE58565B}" type="slidenum">
              <a:rPr lang="en-US" smtClean="0"/>
              <a:pPr algn="r"/>
              <a:t>‹#›</a:t>
            </a:fld>
            <a:endParaRPr lang="en-US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5" name="Shape 11"/>
          <p:cNvSpPr>
            <a:spLocks noGrp="1"/>
          </p:cNvSpPr>
          <p:nvPr>
            <p:ph type="ftr" sz="quarter" idx="3"/>
          </p:nvPr>
        </p:nvSpPr>
        <p:spPr>
          <a:xfrm>
            <a:off x="457200" y="6509004"/>
            <a:ext cx="6496050" cy="27432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/>
            </a:lvl1pPr>
            <a:extLst/>
          </a:lstStyle>
          <a:p>
            <a:endParaRPr lang="en-US" sz="12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wipe dir="r"/>
  </p:transition>
  <p:hf sldNum="0" hdr="0" ftr="0" dt="0"/>
  <p:txStyles>
    <p:titleStyle>
      <a:lvl1pPr marL="54864"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4350" indent="-514350" algn="l" rtl="0" eaLnBrk="1" latinLnBrk="0" hangingPunct="1">
        <a:spcBef>
          <a:spcPts val="0"/>
        </a:spcBef>
        <a:buClr>
          <a:schemeClr val="tx2"/>
        </a:buClr>
        <a:buSzPct val="70000"/>
        <a:buFont typeface="+mj-lt"/>
        <a:buAutoNum type="alphaU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30" indent="-514350" algn="l" rtl="0" eaLnBrk="1" latinLnBrk="0" hangingPunct="1">
        <a:spcBef>
          <a:spcPts val="400"/>
        </a:spcBef>
        <a:buClr>
          <a:schemeClr val="tx2"/>
        </a:buClr>
        <a:buSzPct val="90000"/>
        <a:buFont typeface="+mj-lt"/>
        <a:buAutoNum type="alphaUcPeriod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36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457200" algn="l" rtl="0" eaLnBrk="1" latinLnBrk="0" hangingPunct="1">
        <a:spcBef>
          <a:spcPts val="400"/>
        </a:spcBef>
        <a:buClr>
          <a:schemeClr val="tx2"/>
        </a:buClr>
        <a:buSzPct val="100000"/>
        <a:buFont typeface="+mj-lt"/>
        <a:buAutoNum type="alphaUcPeriod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76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2364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9404" indent="-342900" algn="l" rtl="0" eaLnBrk="1" latinLnBrk="0" hangingPunct="1">
        <a:spcBef>
          <a:spcPts val="400"/>
        </a:spcBef>
        <a:buClr>
          <a:schemeClr val="tx2"/>
        </a:buClr>
        <a:buFont typeface="+mj-lt"/>
        <a:buAutoNum type="alphaU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33400" y="990599"/>
            <a:ext cx="8229600" cy="99060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Don’t Be Robbed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2667000"/>
            <a:ext cx="4579034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Col.2:8 MKJV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617655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/>
              </a:rPr>
              <a:t>“Beware lest anyone rob you through philosophy and vain deceit, according to the tradition of men, according to the elements of the world, and not according to Christ.” </a:t>
            </a:r>
          </a:p>
          <a:p>
            <a:pPr algn="ctr"/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3536"/>
            <a:ext cx="8001000" cy="8894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“Beware”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181600"/>
            <a:ext cx="4800600" cy="161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914400"/>
            <a:ext cx="8153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Metaphorically to see with the mind’s eye</a:t>
            </a:r>
          </a:p>
          <a:p>
            <a:r>
              <a:rPr lang="en-US" sz="2600" dirty="0" smtClean="0"/>
              <a:t>2a) to have (the power of) understanding</a:t>
            </a:r>
          </a:p>
          <a:p>
            <a:r>
              <a:rPr lang="en-US" sz="2600" dirty="0" smtClean="0"/>
              <a:t>2b) to discern mentally, observe, perceive, discover, understand</a:t>
            </a:r>
          </a:p>
          <a:p>
            <a:r>
              <a:rPr lang="en-US" sz="2600" dirty="0" smtClean="0"/>
              <a:t>2c) to turn the thoughts or direct the mind to a thing, to consider, contemplate, to look at, to weigh carefully, examine</a:t>
            </a:r>
          </a:p>
          <a:p>
            <a:endParaRPr lang="en-US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513" y="3971925"/>
            <a:ext cx="62769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258769"/>
            <a:ext cx="5334000" cy="124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656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“Lest Anyone Rob You”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Satan is Behind it All, </a:t>
            </a:r>
            <a:r>
              <a:rPr lang="en-US" smtClean="0"/>
              <a:t>1 Thess.3:5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Uses Servants, 2 Cor.11:13-15, 1 Tim.4:1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Will Use Whoever, Whenever, However To Accomplish His Goal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Wants to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Rob You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 lead away as booty. To carry off as booty a captive, slave, maiden.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“Spoils of War”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 Rob you of eternal life, salvation.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He does it?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3536"/>
            <a:ext cx="7315200" cy="9656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“Through Philosophy”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083"/>
            <a:ext cx="8610600" cy="510571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Love of wisdom. Used either of zeal for or skill in any art or science, any branch of knowledge.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Contrast of Wisdom, 1 Cor.2:1-7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Humanism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Dawarinism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Psuedo</a:t>
            </a:r>
            <a:r>
              <a:rPr lang="en-US" dirty="0" smtClean="0"/>
              <a:t>-Science, “Junk Science” 1Tim.6:20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Denominational Dogma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315200" cy="9656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“Vain Deceit”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10571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Empty, vain, devoid of truth. Delusion: - deceit (-</a:t>
            </a:r>
            <a:r>
              <a:rPr lang="en-US" dirty="0" err="1" smtClean="0"/>
              <a:t>ful</a:t>
            </a:r>
            <a:r>
              <a:rPr lang="en-US" dirty="0" smtClean="0"/>
              <a:t>, -</a:t>
            </a:r>
            <a:r>
              <a:rPr lang="en-US" dirty="0" err="1" smtClean="0"/>
              <a:t>fulness</a:t>
            </a:r>
            <a:r>
              <a:rPr lang="en-US" dirty="0" smtClean="0"/>
              <a:t>), deceivableness. ~ To cheat, that is, delude.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Prejudicial Arguments, Jn.1:45-46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Scholars believe such?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Think you the only bunch going to heaven?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Excuse Making.  Too Busy!  “I’m </a:t>
            </a:r>
            <a:r>
              <a:rPr lang="en-US" dirty="0" err="1" smtClean="0"/>
              <a:t>Gonna</a:t>
            </a:r>
            <a:r>
              <a:rPr lang="en-US" dirty="0" smtClean="0"/>
              <a:t>…”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Family Holding me back.  Don’t have time.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Immorality, Eph.5:6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Example graphic.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2" descr="https://scontent-atl.xx.fbcdn.net/hphotos-xfp1/v/t1.0-9/11025829_10153220250539009_6183064849853793093_n.jpg?oh=446e11b789bdc2b7daa312d529141309&amp;oe=557A5E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589512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7336"/>
            <a:ext cx="7315200" cy="9656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“The Traditions of Men”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283"/>
            <a:ext cx="8610600" cy="510571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giving over, a passing on. The word is colorless in itself. (The tradition may be good 2Thess.3:6) (Or merely innocent)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Matt.15:2-6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Clinical Baptism – Sprinkling or Pouring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Instrumental Music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Separate Priesthood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Sectarian Names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Pray the Sinners Prayer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96566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“According to the Elements of the World”</a:t>
            </a:r>
            <a:endParaRPr lang="en-US" sz="3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Any first thing, from which the others belonging to some series or composite whole take their rise, an element, first principal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ABC’s    123’s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Necessities of Life, Matt.6:27-33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Job, Jn.6:27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Eat, Drink and be Merry, Luke 12:19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Desire to be Accepted,  Jn.12:42-43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Various Biological Desires, 1 Jn.2:15-17</a:t>
            </a:r>
          </a:p>
          <a:p>
            <a:pPr>
              <a:buFont typeface="Wingdings" pitchFamily="2" charset="2"/>
              <a:buChar char="Ø"/>
            </a:pPr>
            <a:r>
              <a:rPr lang="en-US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“Not According to Christ”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Gal.2:20, Col.3:4, Luke 6:46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305800" cy="8953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The Plan of Salvation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5486400"/>
          </a:xfrm>
        </p:spPr>
        <p:txBody>
          <a:bodyPr>
            <a:normAutofit/>
          </a:bodyPr>
          <a:lstStyle/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Hear the Gospel of Christ,  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Mk.16:15</a:t>
            </a:r>
            <a:endParaRPr lang="en-US" sz="20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Believe in Jesus Christ,  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Acts 16:31</a:t>
            </a:r>
            <a:endParaRPr lang="en-US" sz="1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Repent and Turn to God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 Acts 17:30</a:t>
            </a: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Confess Jesus as Lord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 Matt.10:32</a:t>
            </a:r>
            <a:endParaRPr lang="en-US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 Baptized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 I Pet.3:21</a:t>
            </a: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Be Faithful Unto Death</a:t>
            </a:r>
            <a:r>
              <a:rPr lang="en-US" sz="40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 Rev.2:10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If Err: Repent and Pray God,  </a:t>
            </a:r>
            <a:r>
              <a:rPr lang="en-US" sz="2800" b="1" dirty="0" smtClean="0">
                <a:solidFill>
                  <a:schemeClr val="bg1"/>
                </a:solidFill>
              </a:rPr>
              <a:t>Acts 19:18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ltiChoice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140000" t="120000" r="105000" b="15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86968D-2444-471C-AECA-70E1FE94FC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MultiChoiceTest</Template>
  <TotalTime>0</TotalTime>
  <Words>480</Words>
  <Application>Microsoft Office PowerPoint</Application>
  <PresentationFormat>On-screen Show (4:3)</PresentationFormat>
  <Paragraphs>62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MultiChoiceTest</vt:lpstr>
      <vt:lpstr>Don’t Be Robbed</vt:lpstr>
      <vt:lpstr>“Beware”</vt:lpstr>
      <vt:lpstr>“Lest Anyone Rob You”</vt:lpstr>
      <vt:lpstr>“Through Philosophy”</vt:lpstr>
      <vt:lpstr>“Vain Deceit”</vt:lpstr>
      <vt:lpstr>“The Traditions of Men”</vt:lpstr>
      <vt:lpstr>“According to the Elements of the World”</vt:lpstr>
      <vt:lpstr>The Plan of Salvation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2015-03-03T18:31:07Z</dcterms:created>
  <dcterms:modified xsi:type="dcterms:W3CDTF">2015-03-11T14:54:19Z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TC101659539990</vt:lpwstr>
  </property>
</Properties>
</file>