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1" r:id="rId4"/>
    <p:sldId id="263" r:id="rId5"/>
    <p:sldId id="264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ACC6"/>
    <a:srgbClr val="584969"/>
    <a:srgbClr val="846F9B"/>
    <a:srgbClr val="398D85"/>
    <a:srgbClr val="51B9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8B89-0868-4D56-B3D6-A66FF432C663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CEA5D-2D24-4321-BBB9-65482465A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 descr="CNVBKGND"/>
            <p:cNvSpPr>
              <a:spLocks noChangeArrowheads="1"/>
            </p:cNvSpPr>
            <p:nvPr userDrawn="1"/>
          </p:nvSpPr>
          <p:spPr bwMode="auto">
            <a:xfrm>
              <a:off x="4800" y="0"/>
              <a:ext cx="960" cy="432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auto">
            <a:xfrm>
              <a:off x="5568" y="0"/>
              <a:ext cx="192" cy="134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 userDrawn="1"/>
          </p:nvSpPr>
          <p:spPr bwMode="auto">
            <a:xfrm>
              <a:off x="5568" y="1344"/>
              <a:ext cx="192" cy="86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auto">
            <a:xfrm>
              <a:off x="5568" y="2208"/>
              <a:ext cx="192" cy="96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auto">
            <a:xfrm>
              <a:off x="0" y="1248"/>
              <a:ext cx="48" cy="307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183" name="Picture 15" descr="CNVBNR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2160"/>
              <a:ext cx="3600" cy="360"/>
            </a:xfrm>
            <a:prstGeom prst="rect">
              <a:avLst/>
            </a:prstGeom>
            <a:noFill/>
          </p:spPr>
        </p:pic>
      </p:grpSp>
      <p:sp>
        <p:nvSpPr>
          <p:cNvPr id="71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0CDA16-10F2-4078-92AB-5291DFE0C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F2124-D10B-45FD-BE28-DD7F0E708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7D5D7-8CCF-4AF9-BDB5-632354907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891E6-8D37-407E-96EB-C0027D0CF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6ACAC-FE3B-4C20-9B6E-A0EFEBDF3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56292-3A91-491E-877A-C9FBE55AC4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2CA3-36B9-4A0D-9195-7A058D0DE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5EE9-0A77-4368-AB18-F228B1D76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3323A-C106-49B1-BF65-4E38235BB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43AD-8CFA-4C98-8C72-4D8F64244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C1794-54B3-4573-A153-8D7C74D27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1" name="Rectangle 7" descr="CNVBKGND"/>
            <p:cNvSpPr>
              <a:spLocks noChangeArrowheads="1"/>
            </p:cNvSpPr>
            <p:nvPr userDrawn="1"/>
          </p:nvSpPr>
          <p:spPr bwMode="auto">
            <a:xfrm>
              <a:off x="4992" y="0"/>
              <a:ext cx="768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2" name="Picture 8" descr="CNVBNR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2" y="1104"/>
              <a:ext cx="2400" cy="240"/>
            </a:xfrm>
            <a:prstGeom prst="rect">
              <a:avLst/>
            </a:prstGeom>
            <a:noFill/>
          </p:spPr>
        </p:pic>
        <p:sp>
          <p:nvSpPr>
            <p:cNvPr id="1033" name="Rectangle 9"/>
            <p:cNvSpPr>
              <a:spLocks noChangeArrowheads="1"/>
            </p:cNvSpPr>
            <p:nvPr userDrawn="1"/>
          </p:nvSpPr>
          <p:spPr bwMode="auto">
            <a:xfrm>
              <a:off x="5568" y="0"/>
              <a:ext cx="192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5568" y="768"/>
              <a:ext cx="192" cy="768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5568" y="1536"/>
              <a:ext cx="192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5568" y="2304"/>
              <a:ext cx="192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1248"/>
              <a:ext cx="48" cy="307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824E6D-8E53-4DAD-96C8-A7B4008CCB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man Old Styl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6629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</a:rPr>
              <a:t>The Beatitudes In Revelation </a:t>
            </a:r>
            <a:endParaRPr lang="en-US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6400800" cy="1752600"/>
          </a:xfrm>
        </p:spPr>
        <p:txBody>
          <a:bodyPr/>
          <a:lstStyle/>
          <a:p>
            <a:r>
              <a:rPr lang="en-US" b="1" dirty="0" smtClean="0"/>
              <a:t>The Beatitudes in the Sermon on the Mount</a:t>
            </a:r>
            <a:endParaRPr lang="en-US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6553200" cy="914400"/>
          </a:xfrm>
        </p:spPr>
        <p:txBody>
          <a:bodyPr/>
          <a:lstStyle/>
          <a:p>
            <a:pPr algn="l"/>
            <a:r>
              <a:rPr lang="en-US" b="1" dirty="0" smtClean="0"/>
              <a:t>Define: Blessed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924800" cy="6019800"/>
          </a:xfrm>
        </p:spPr>
        <p:txBody>
          <a:bodyPr/>
          <a:lstStyle/>
          <a:p>
            <a:r>
              <a:rPr lang="en-US" sz="3100" dirty="0"/>
              <a:t>S</a:t>
            </a:r>
            <a:r>
              <a:rPr lang="en-US" sz="3100" dirty="0" smtClean="0"/>
              <a:t>upremely blest; by extension fortunate, well off:  blessed, happy.</a:t>
            </a:r>
          </a:p>
          <a:p>
            <a:r>
              <a:rPr lang="en-US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two words which our translators render “blessed,” the one here used points more to what is inward, and so might be rendered “happy,” in a lofty sense; while the other denotes rather what comes to us from without (as </a:t>
            </a:r>
            <a:r>
              <a:rPr lang="en-US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Matt.25:34</a:t>
            </a:r>
            <a:r>
              <a:rPr lang="en-US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But the distinction is not always clearly carried out.</a:t>
            </a:r>
            <a:r>
              <a:rPr lang="en-US" sz="3100" dirty="0" smtClean="0"/>
              <a:t>  ATR</a:t>
            </a:r>
          </a:p>
          <a:p>
            <a:r>
              <a:rPr lang="en-US" sz="3100" dirty="0" smtClean="0"/>
              <a:t>Illustration</a:t>
            </a:r>
            <a:r>
              <a:rPr lang="en-US" sz="3100" dirty="0"/>
              <a:t> </a:t>
            </a:r>
            <a:r>
              <a:rPr lang="en-US" sz="3100" dirty="0" smtClean="0"/>
              <a:t>of a Submarine </a:t>
            </a:r>
            <a:endParaRPr lang="en-US" sz="31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</a:rPr>
              <a:t>The Beatitudes In Revelation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7924800" cy="563880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7030A0"/>
                </a:solidFill>
              </a:rPr>
              <a:t>Rev.1:3:  </a:t>
            </a:r>
            <a:r>
              <a:rPr lang="en-US" sz="3000" b="1" u="sng" dirty="0" smtClean="0"/>
              <a:t>Blessed</a:t>
            </a:r>
            <a:r>
              <a:rPr lang="en-US" sz="3000" b="1" dirty="0" smtClean="0"/>
              <a:t> is he that readeth, and they that hear the words of the prophecy, and keep the things that are written therein: for the time is at hand.   </a:t>
            </a:r>
            <a:r>
              <a:rPr lang="en-US" sz="2400" b="1" smtClean="0">
                <a:solidFill>
                  <a:schemeClr val="accent1"/>
                </a:solidFill>
              </a:rPr>
              <a:t>Col.4:16, </a:t>
            </a:r>
            <a:r>
              <a:rPr lang="en-US" sz="2400" b="1" dirty="0" smtClean="0">
                <a:solidFill>
                  <a:schemeClr val="accent1"/>
                </a:solidFill>
              </a:rPr>
              <a:t>1Thes.5:27, Jn.13:17</a:t>
            </a:r>
            <a:endParaRPr lang="en-US" sz="3000" b="1" dirty="0" smtClean="0">
              <a:solidFill>
                <a:schemeClr val="accent1"/>
              </a:solidFill>
            </a:endParaRPr>
          </a:p>
          <a:p>
            <a:r>
              <a:rPr lang="en-US" sz="30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Rev.14:13:  </a:t>
            </a:r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 heard a voice from heaven saying unto me, Write, </a:t>
            </a:r>
            <a:r>
              <a:rPr lang="en-US" sz="30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Blessed</a:t>
            </a:r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dead which die in the Lord from henceforth: Yea, saith the Spirit, that they may rest from their labours; and their works do follow them. </a:t>
            </a:r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Phil.1:21, Ps.116:15</a:t>
            </a:r>
            <a:endParaRPr lang="en-US" sz="30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sz="30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</a:rPr>
              <a:t>The Beatitudes In Revelation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848600" cy="6019800"/>
          </a:xfrm>
        </p:spPr>
        <p:txBody>
          <a:bodyPr/>
          <a:lstStyle/>
          <a:p>
            <a:r>
              <a:rPr lang="en-US" sz="3100" b="1" dirty="0" smtClean="0">
                <a:solidFill>
                  <a:srgbClr val="7030A0"/>
                </a:solidFill>
              </a:rPr>
              <a:t>Rev.16:15: </a:t>
            </a:r>
            <a:r>
              <a:rPr lang="en-US" sz="3100" b="1" dirty="0" smtClean="0"/>
              <a:t>Behold, I come as a thief. </a:t>
            </a:r>
            <a:r>
              <a:rPr lang="en-US" sz="3100" b="1" u="sng" dirty="0" smtClean="0"/>
              <a:t>Blessed</a:t>
            </a:r>
            <a:r>
              <a:rPr lang="en-US" sz="3100" b="1" dirty="0" smtClean="0"/>
              <a:t> is he that watcheth, and keepeth his garments, lest he walk naked, and they see his shame.  </a:t>
            </a:r>
            <a:r>
              <a:rPr lang="en-US" sz="2400" b="1" dirty="0" smtClean="0">
                <a:solidFill>
                  <a:schemeClr val="accent1"/>
                </a:solidFill>
              </a:rPr>
              <a:t>Matt.25:13, 1 Thes.5:1-6</a:t>
            </a:r>
            <a:endParaRPr lang="en-US" sz="3100" b="1" dirty="0" smtClean="0">
              <a:solidFill>
                <a:schemeClr val="accent1"/>
              </a:solidFill>
            </a:endParaRPr>
          </a:p>
          <a:p>
            <a:r>
              <a:rPr lang="en-US" sz="31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Rev.19:9: </a:t>
            </a:r>
            <a:r>
              <a:rPr lang="en-US" sz="3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he saith unto me, Write, </a:t>
            </a:r>
            <a:r>
              <a:rPr lang="en-US" sz="31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Blessed</a:t>
            </a:r>
            <a:r>
              <a:rPr lang="en-US" sz="31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they which are called unto the marriage supper of the Lamb. And he saith unto me, These are the true sayings of God.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Vs.7-8, Matt.22:1-14</a:t>
            </a:r>
            <a:endParaRPr lang="en-US" sz="3100" b="1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sz="31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31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accent5">
                    <a:lumMod val="50000"/>
                  </a:schemeClr>
                </a:solidFill>
              </a:rPr>
              <a:t>The Beatitudes In Revelation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458200" cy="5486400"/>
          </a:xfrm>
        </p:spPr>
        <p:txBody>
          <a:bodyPr/>
          <a:lstStyle/>
          <a:p>
            <a:r>
              <a:rPr lang="en-US" sz="2900" b="1" dirty="0" smtClean="0">
                <a:solidFill>
                  <a:srgbClr val="7030A0"/>
                </a:solidFill>
              </a:rPr>
              <a:t>Rev.20:6:  </a:t>
            </a:r>
            <a:r>
              <a:rPr lang="en-US" sz="2900" b="1" u="sng" dirty="0" smtClean="0"/>
              <a:t>Blessed</a:t>
            </a:r>
            <a:r>
              <a:rPr lang="en-US" sz="2900" b="1" dirty="0" smtClean="0"/>
              <a:t> and holy is he that hath part in the first resurrection: on such the second death hath no power, but they shall be priests of God and of Christ, and shall reign with him a thousand years.  </a:t>
            </a:r>
            <a:r>
              <a:rPr lang="en-US" sz="2400" b="1" dirty="0" smtClean="0">
                <a:solidFill>
                  <a:schemeClr val="accent1"/>
                </a:solidFill>
              </a:rPr>
              <a:t>Spiritual Victory, 15:2, 20:4</a:t>
            </a:r>
            <a:endParaRPr lang="en-US" sz="2900" b="1" dirty="0" smtClean="0">
              <a:solidFill>
                <a:schemeClr val="accent1"/>
              </a:solidFill>
            </a:endParaRPr>
          </a:p>
          <a:p>
            <a:r>
              <a:rPr lang="en-US" sz="29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Rev.22:17:  </a:t>
            </a:r>
            <a:r>
              <a:rPr lang="en-US" sz="2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Behold, I come quickly: </a:t>
            </a:r>
            <a:r>
              <a:rPr lang="en-US" sz="2900" b="1" u="sng" dirty="0" smtClean="0"/>
              <a:t>B</a:t>
            </a:r>
            <a:r>
              <a:rPr lang="en-US" sz="29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lessed</a:t>
            </a:r>
            <a:r>
              <a:rPr lang="en-US" sz="2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he that keepeth the sayings of the prophecy of this book.  </a:t>
            </a:r>
            <a:r>
              <a:rPr lang="en-US" sz="24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Jm.1:21-25</a:t>
            </a:r>
            <a:endParaRPr lang="en-US" sz="2900" b="1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Rev.22:14: </a:t>
            </a:r>
            <a:r>
              <a:rPr lang="en-US" sz="2800" b="1" u="sng" dirty="0" smtClean="0">
                <a:latin typeface="+mn-lt"/>
                <a:ea typeface="+mn-ea"/>
                <a:cs typeface="+mn-cs"/>
              </a:rPr>
              <a:t>Blessed</a:t>
            </a:r>
            <a:r>
              <a:rPr lang="en-US" sz="2800" b="1" dirty="0" smtClean="0">
                <a:latin typeface="+mn-lt"/>
                <a:ea typeface="+mn-ea"/>
                <a:cs typeface="+mn-cs"/>
              </a:rPr>
              <a:t> are they that do his commandments, that they may have right to the tree of life, and may enter in through the gates into the city. </a:t>
            </a:r>
            <a:r>
              <a:rPr lang="en-US" sz="20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Gen.3:22-24</a:t>
            </a:r>
            <a:endParaRPr lang="en-US" sz="2900" b="1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sz="29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9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Paramount" pitchFamily="2" charset="0"/>
              </a:rPr>
              <a:t>The Plan of Salvation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4872"/>
            <a:ext cx="8305800" cy="5162128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Hear the Gospel of Christ,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Acts 2:22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Believe in Jesus Christ,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Rom.5:1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Repent and Turn to God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Luke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13:3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Confess Jesus Before Men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Matt.10:32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Baptized Into Christ,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I Pet.3:21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None/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Char char="v"/>
            </a:pPr>
            <a:r>
              <a:rPr lang="en-US" b="1" dirty="0"/>
              <a:t>Grow And Be Faithful</a:t>
            </a:r>
            <a:r>
              <a:rPr lang="en-US" sz="3600" b="1" dirty="0"/>
              <a:t>,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2 Pet.3:18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 algn="l">
              <a:lnSpc>
                <a:spcPct val="90000"/>
              </a:lnSpc>
              <a:buClrTx/>
              <a:buSzPct val="92000"/>
              <a:buFont typeface="Wingdings" pitchFamily="2" charset="2"/>
              <a:buChar char="v"/>
            </a:pPr>
            <a:r>
              <a:rPr lang="en-US" b="1" dirty="0"/>
              <a:t>If Err From The Faith</a:t>
            </a:r>
            <a:r>
              <a:rPr lang="en-US" sz="1800" b="1" dirty="0"/>
              <a:t>: </a:t>
            </a:r>
            <a:r>
              <a:rPr lang="en-US" b="1" dirty="0"/>
              <a:t>Repent and Pray God</a:t>
            </a:r>
            <a:r>
              <a:rPr lang="en-US" sz="1800" b="1" dirty="0"/>
              <a:t> 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I Jn.1:9</a:t>
            </a:r>
            <a:endParaRPr lang="en-US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Canvas design template">
  <a:themeElements>
    <a:clrScheme name="Office Theme 2">
      <a:dk1>
        <a:srgbClr val="333333"/>
      </a:dk1>
      <a:lt1>
        <a:srgbClr val="FFFFFF"/>
      </a:lt1>
      <a:dk2>
        <a:srgbClr val="3A3541"/>
      </a:dk2>
      <a:lt2>
        <a:srgbClr val="808080"/>
      </a:lt2>
      <a:accent1>
        <a:srgbClr val="51B9AF"/>
      </a:accent1>
      <a:accent2>
        <a:srgbClr val="B8ACC6"/>
      </a:accent2>
      <a:accent3>
        <a:srgbClr val="FFFFFF"/>
      </a:accent3>
      <a:accent4>
        <a:srgbClr val="2A2A2A"/>
      </a:accent4>
      <a:accent5>
        <a:srgbClr val="B3D9D4"/>
      </a:accent5>
      <a:accent6>
        <a:srgbClr val="A69BB3"/>
      </a:accent6>
      <a:hlink>
        <a:srgbClr val="398D85"/>
      </a:hlink>
      <a:folHlink>
        <a:srgbClr val="C5B895"/>
      </a:folHlink>
    </a:clrScheme>
    <a:fontScheme name="Office Theme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Office Theme 1">
        <a:dk1>
          <a:srgbClr val="28625C"/>
        </a:dk1>
        <a:lt1>
          <a:srgbClr val="F8F8F8"/>
        </a:lt1>
        <a:dk2>
          <a:srgbClr val="6A738A"/>
        </a:dk2>
        <a:lt2>
          <a:srgbClr val="F8F4D8"/>
        </a:lt2>
        <a:accent1>
          <a:srgbClr val="A5B7D7"/>
        </a:accent1>
        <a:accent2>
          <a:srgbClr val="9794B0"/>
        </a:accent2>
        <a:accent3>
          <a:srgbClr val="B9BCC4"/>
        </a:accent3>
        <a:accent4>
          <a:srgbClr val="D4D4D4"/>
        </a:accent4>
        <a:accent5>
          <a:srgbClr val="CFD8E8"/>
        </a:accent5>
        <a:accent6>
          <a:srgbClr val="88869F"/>
        </a:accent6>
        <a:hlink>
          <a:srgbClr val="90AAB4"/>
        </a:hlink>
        <a:folHlink>
          <a:srgbClr val="C5B8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A3541"/>
        </a:dk2>
        <a:lt2>
          <a:srgbClr val="808080"/>
        </a:lt2>
        <a:accent1>
          <a:srgbClr val="51B9AF"/>
        </a:accent1>
        <a:accent2>
          <a:srgbClr val="B8ACC6"/>
        </a:accent2>
        <a:accent3>
          <a:srgbClr val="FFFFFF"/>
        </a:accent3>
        <a:accent4>
          <a:srgbClr val="2A2A2A"/>
        </a:accent4>
        <a:accent5>
          <a:srgbClr val="B3D9D4"/>
        </a:accent5>
        <a:accent6>
          <a:srgbClr val="A69BB3"/>
        </a:accent6>
        <a:hlink>
          <a:srgbClr val="398D85"/>
        </a:hlink>
        <a:folHlink>
          <a:srgbClr val="C5B8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EBE2CF"/>
        </a:lt1>
        <a:dk2>
          <a:srgbClr val="47422F"/>
        </a:dk2>
        <a:lt2>
          <a:srgbClr val="808080"/>
        </a:lt2>
        <a:accent1>
          <a:srgbClr val="E3D399"/>
        </a:accent1>
        <a:accent2>
          <a:srgbClr val="B9A48F"/>
        </a:accent2>
        <a:accent3>
          <a:srgbClr val="F3EEE4"/>
        </a:accent3>
        <a:accent4>
          <a:srgbClr val="2A2A2A"/>
        </a:accent4>
        <a:accent5>
          <a:srgbClr val="EFE6CA"/>
        </a:accent5>
        <a:accent6>
          <a:srgbClr val="A79481"/>
        </a:accent6>
        <a:hlink>
          <a:srgbClr val="D0B552"/>
        </a:hlink>
        <a:folHlink>
          <a:srgbClr val="C5B8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FFFFF"/>
        </a:lt1>
        <a:dk2>
          <a:srgbClr val="4A416B"/>
        </a:dk2>
        <a:lt2>
          <a:srgbClr val="808080"/>
        </a:lt2>
        <a:accent1>
          <a:srgbClr val="CDA5D7"/>
        </a:accent1>
        <a:accent2>
          <a:srgbClr val="D882A7"/>
        </a:accent2>
        <a:accent3>
          <a:srgbClr val="FFFFFF"/>
        </a:accent3>
        <a:accent4>
          <a:srgbClr val="2A2A2A"/>
        </a:accent4>
        <a:accent5>
          <a:srgbClr val="E3CFE8"/>
        </a:accent5>
        <a:accent6>
          <a:srgbClr val="C47597"/>
        </a:accent6>
        <a:hlink>
          <a:srgbClr val="9A4CAC"/>
        </a:hlink>
        <a:folHlink>
          <a:srgbClr val="E0C5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Canvas design template</Template>
  <TotalTime>820</TotalTime>
  <Words>439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Canvas design template</vt:lpstr>
      <vt:lpstr>The Beatitudes In Revelation </vt:lpstr>
      <vt:lpstr>Define: Blessed</vt:lpstr>
      <vt:lpstr>The Beatitudes In Revelation </vt:lpstr>
      <vt:lpstr>The Beatitudes In Revelation </vt:lpstr>
      <vt:lpstr>The Beatitudes In Revelation </vt:lpstr>
      <vt:lpstr>The Plan of Salvation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Beatitudes In Revelation </dc:title>
  <dc:subject/>
  <dc:creator>Owner</dc:creator>
  <cp:keywords/>
  <dc:description/>
  <cp:lastModifiedBy>Danny McKibben</cp:lastModifiedBy>
  <cp:revision>22</cp:revision>
  <cp:lastPrinted>1601-01-01T00:00:00Z</cp:lastPrinted>
  <dcterms:created xsi:type="dcterms:W3CDTF">2014-12-14T01:39:25Z</dcterms:created>
  <dcterms:modified xsi:type="dcterms:W3CDTF">2014-12-15T00:18:55Z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TC010689951033</vt:lpwstr>
  </property>
</Properties>
</file>