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BFE7E-AE5A-4F11-98E1-AD0D76A8F735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2A26-EDC0-45D6-B24F-8ECF78D3D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C698-6F5D-4109-8B80-75FB2153F7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sz="5000" b="1" cap="none" spc="0" baseline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6CDF1B-ADC4-4719-A4EB-3CD8343FD94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F6AF06-D30A-4664-B1DD-1610441A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 dir="vert"/>
  </p:transition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10241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Subtleness of Idolatry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143000"/>
            <a:ext cx="51054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Cor.10:6-11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jesus-is-savior.com/False%20Religions/Roman%20Catholicism/catholic_idola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3886200" cy="2590800"/>
          </a:xfrm>
          <a:prstGeom prst="rect">
            <a:avLst/>
          </a:prstGeom>
          <a:noFill/>
        </p:spPr>
      </p:pic>
      <p:pic>
        <p:nvPicPr>
          <p:cNvPr id="2052" name="Picture 4" descr="https://bibletalkbydave.files.wordpress.com/2014/06/bowing-to-budd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09800"/>
            <a:ext cx="3953263" cy="25907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" y="49530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“Thou </a:t>
            </a:r>
            <a:r>
              <a:rPr lang="en-US" sz="3200" b="1" dirty="0" err="1" smtClean="0">
                <a:solidFill>
                  <a:schemeClr val="bg1"/>
                </a:solidFill>
              </a:rPr>
              <a:t>shalt</a:t>
            </a:r>
            <a:r>
              <a:rPr lang="en-US" sz="3200" b="1" dirty="0" smtClean="0">
                <a:solidFill>
                  <a:schemeClr val="bg1"/>
                </a:solidFill>
              </a:rPr>
              <a:t> have no other gods before me.... Thou </a:t>
            </a:r>
            <a:r>
              <a:rPr lang="en-US" sz="3200" b="1" dirty="0" err="1" smtClean="0">
                <a:solidFill>
                  <a:schemeClr val="bg1"/>
                </a:solidFill>
              </a:rPr>
              <a:t>shalt</a:t>
            </a:r>
            <a:r>
              <a:rPr lang="en-US" sz="3200" b="1" dirty="0" smtClean="0">
                <a:solidFill>
                  <a:schemeClr val="bg1"/>
                </a:solidFill>
              </a:rPr>
              <a:t> not make unto thee a graven image…. Thou </a:t>
            </a:r>
            <a:r>
              <a:rPr lang="en-US" sz="3200" b="1" dirty="0" err="1" smtClean="0">
                <a:solidFill>
                  <a:schemeClr val="bg1"/>
                </a:solidFill>
              </a:rPr>
              <a:t>shalt</a:t>
            </a:r>
            <a:r>
              <a:rPr lang="en-US" sz="3200" b="1" dirty="0" smtClean="0">
                <a:solidFill>
                  <a:schemeClr val="bg1"/>
                </a:solidFill>
              </a:rPr>
              <a:t> not bow down thyself unto them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5410200" cy="990600"/>
          </a:xfrm>
        </p:spPr>
        <p:txBody>
          <a:bodyPr/>
          <a:lstStyle/>
          <a:p>
            <a:r>
              <a:rPr lang="en-US" dirty="0" smtClean="0"/>
              <a:t>Idol Worship, Ex.32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239000" cy="5029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Historical Event in Exodus 32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Agree to Follow, Ex.19:8, 24:3-8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Soon Forget, Ex.20:2-5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Vs.1-6,  Idolatry – vs.8, 19, 25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Vs.7-18, Moses Intercedes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Vs.19-24, Moses Confronts the Problem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Vs.25-35, Wickedness Punished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6386" name="Picture 2" descr="http://3.bp.blogspot.com/-pxHzTzpq4cc/UFixJkuZJgI/AAAAAAAARxo/87WS6X5P4bo/s1600/worshiping_the_golden_calf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-121368"/>
            <a:ext cx="2667000" cy="30169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5105400" cy="1447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Idolatry More Subtle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848600" cy="48006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Money - Wealth,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Mt.6:24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“Weekending” 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Vacationing 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Sports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Pleasures, 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Luke 8:14, 2 Tim.3:4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Immorality,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Col.3:5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Alcohol and Drugs</a:t>
            </a:r>
          </a:p>
          <a:p>
            <a:endParaRPr lang="en-US" sz="4000" b="1" dirty="0" smtClean="0">
              <a:solidFill>
                <a:schemeClr val="bg1"/>
              </a:solidFill>
            </a:endParaRPr>
          </a:p>
        </p:txBody>
      </p:sp>
      <p:pic>
        <p:nvPicPr>
          <p:cNvPr id="16386" name="Picture 2" descr="http://3.bp.blogspot.com/-pxHzTzpq4cc/UFixJkuZJgI/AAAAAAAARxo/87WS6X5P4bo/s1600/worshiping_the_golden_calf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6442" y="-121368"/>
            <a:ext cx="2397557" cy="27121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>
                <a:solidFill>
                  <a:schemeClr val="accent3">
                    <a:lumMod val="50000"/>
                  </a:schemeClr>
                </a:solidFill>
                <a:effectLst/>
                <a:latin typeface="Geometr231 Hv BT" pitchFamily="34" charset="0"/>
              </a:rPr>
              <a:t>God’s Scheme of Redemption</a:t>
            </a:r>
            <a:endParaRPr lang="en-US" sz="4400" b="0" dirty="0">
              <a:solidFill>
                <a:schemeClr val="accent3">
                  <a:lumMod val="50000"/>
                </a:schemeClr>
              </a:solidFill>
              <a:effectLst/>
              <a:latin typeface="Geometr231 Hv BT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648200"/>
          </a:xfrm>
        </p:spPr>
        <p:txBody>
          <a:bodyPr>
            <a:noAutofit/>
          </a:bodyPr>
          <a:lstStyle/>
          <a:p>
            <a:pPr marL="609600" indent="-609600">
              <a:buClr>
                <a:srgbClr val="7030A0"/>
              </a:buClr>
              <a:buSzPct val="9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Hear God’s Message,  </a:t>
            </a:r>
            <a:r>
              <a:rPr lang="en-US" sz="2400" b="1" dirty="0">
                <a:solidFill>
                  <a:schemeClr val="bg1"/>
                </a:solidFill>
              </a:rPr>
              <a:t>Acts 2:22</a:t>
            </a:r>
            <a:endParaRPr lang="en-US" sz="3200" b="1" dirty="0">
              <a:solidFill>
                <a:schemeClr val="bg1"/>
              </a:solidFill>
            </a:endParaRPr>
          </a:p>
          <a:p>
            <a:pPr marL="609600" indent="-609600">
              <a:buClr>
                <a:srgbClr val="7030A0"/>
              </a:buClr>
              <a:buSzPct val="9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Believe in Jesus Christ, </a:t>
            </a:r>
            <a:r>
              <a:rPr lang="en-US" sz="2400" b="1" dirty="0" smtClean="0">
                <a:solidFill>
                  <a:schemeClr val="bg1"/>
                </a:solidFill>
              </a:rPr>
              <a:t>Mark 16:16</a:t>
            </a:r>
            <a:endParaRPr lang="en-US" sz="3200" b="1" dirty="0">
              <a:solidFill>
                <a:schemeClr val="bg1"/>
              </a:solidFill>
            </a:endParaRPr>
          </a:p>
          <a:p>
            <a:pPr marL="609600" indent="-609600">
              <a:buClr>
                <a:srgbClr val="7030A0"/>
              </a:buClr>
              <a:buSzPct val="9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Repent and Turn to God,  </a:t>
            </a:r>
            <a:r>
              <a:rPr lang="en-US" sz="2400" b="1" dirty="0">
                <a:solidFill>
                  <a:schemeClr val="bg1"/>
                </a:solidFill>
              </a:rPr>
              <a:t>Acts 2:38</a:t>
            </a:r>
            <a:endParaRPr lang="en-US" sz="3200" b="1" dirty="0">
              <a:solidFill>
                <a:schemeClr val="bg1"/>
              </a:solidFill>
            </a:endParaRPr>
          </a:p>
          <a:p>
            <a:pPr marL="609600" indent="-609600">
              <a:buClr>
                <a:srgbClr val="7030A0"/>
              </a:buClr>
              <a:buSzPct val="9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Confess Jesus Before Men,  </a:t>
            </a:r>
            <a:r>
              <a:rPr lang="en-US" sz="2400" b="1" dirty="0">
                <a:solidFill>
                  <a:schemeClr val="bg1"/>
                </a:solidFill>
              </a:rPr>
              <a:t>Matt.10:32</a:t>
            </a:r>
            <a:endParaRPr lang="en-US" sz="3200" b="1" dirty="0">
              <a:solidFill>
                <a:schemeClr val="bg1"/>
              </a:solidFill>
            </a:endParaRPr>
          </a:p>
          <a:p>
            <a:pPr marL="609600" indent="-609600">
              <a:buClr>
                <a:srgbClr val="7030A0"/>
              </a:buClr>
              <a:buSzPct val="9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Be Immersed In Water,  </a:t>
            </a:r>
            <a:r>
              <a:rPr lang="en-US" sz="2400" b="1" dirty="0">
                <a:solidFill>
                  <a:schemeClr val="bg1"/>
                </a:solidFill>
              </a:rPr>
              <a:t>Mark 16:16</a:t>
            </a:r>
            <a:endParaRPr lang="en-US" sz="3200" b="1" dirty="0">
              <a:solidFill>
                <a:schemeClr val="bg1"/>
              </a:solidFill>
            </a:endParaRPr>
          </a:p>
          <a:p>
            <a:pPr marL="609600" indent="-609600">
              <a:buClr>
                <a:srgbClr val="7030A0"/>
              </a:buClr>
              <a:buSzPct val="90000"/>
              <a:buFont typeface="Wingdings" pitchFamily="2" charset="2"/>
              <a:buNone/>
            </a:pPr>
            <a:r>
              <a:rPr lang="en-US" sz="3200" b="1" dirty="0">
                <a:solidFill>
                  <a:srgbClr val="7030A0"/>
                </a:solidFill>
              </a:rPr>
              <a:t>     </a:t>
            </a:r>
            <a:r>
              <a:rPr lang="en-US" sz="3200" b="1" dirty="0" smtClean="0">
                <a:solidFill>
                  <a:srgbClr val="7030A0"/>
                </a:solidFill>
              </a:rPr>
              <a:t>----------------------</a:t>
            </a:r>
            <a:endParaRPr lang="en-US" sz="3200" b="1" dirty="0">
              <a:solidFill>
                <a:srgbClr val="7030A0"/>
              </a:solidFill>
            </a:endParaRPr>
          </a:p>
          <a:p>
            <a:pPr marL="609600" indent="-609600">
              <a:buClrTx/>
              <a:buSzPct val="90000"/>
              <a:buFont typeface="Wingdings" pitchFamily="2" charset="2"/>
              <a:buChar char="Ø"/>
            </a:pPr>
            <a:r>
              <a:rPr lang="en-US" sz="3200" b="1" dirty="0"/>
              <a:t>Be Thou Faithful Unto Death,  </a:t>
            </a:r>
            <a:r>
              <a:rPr lang="en-US" sz="2400" b="1" dirty="0">
                <a:solidFill>
                  <a:schemeClr val="bg1"/>
                </a:solidFill>
              </a:rPr>
              <a:t>Rev.2:10</a:t>
            </a:r>
            <a:endParaRPr lang="en-US" sz="3200" b="1" dirty="0">
              <a:solidFill>
                <a:schemeClr val="bg1"/>
              </a:solidFill>
            </a:endParaRPr>
          </a:p>
          <a:p>
            <a:pPr marL="609600" indent="-609600">
              <a:buClrTx/>
              <a:buSzPct val="90000"/>
              <a:buFont typeface="Wingdings" pitchFamily="2" charset="2"/>
              <a:buChar char="Ø"/>
            </a:pPr>
            <a:r>
              <a:rPr lang="en-US" sz="3200" b="1" dirty="0"/>
              <a:t>If </a:t>
            </a:r>
            <a:r>
              <a:rPr lang="en-US" sz="3200" b="1" dirty="0" smtClean="0"/>
              <a:t>You Err </a:t>
            </a:r>
            <a:r>
              <a:rPr lang="en-US" sz="3200" b="1" dirty="0"/>
              <a:t>From The Truth: Repent and </a:t>
            </a:r>
            <a:r>
              <a:rPr lang="en-US" sz="3200" b="1" dirty="0" smtClean="0"/>
              <a:t>Confess, </a:t>
            </a:r>
            <a:r>
              <a:rPr lang="en-US" sz="2400" b="1" dirty="0">
                <a:solidFill>
                  <a:schemeClr val="bg1"/>
                </a:solidFill>
              </a:rPr>
              <a:t>Ac.19:18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3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3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4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10000"/>
    </p:bldLst>
  </p:timing>
</p:sld>
</file>

<file path=ppt/theme/theme1.xml><?xml version="1.0" encoding="utf-8"?>
<a:theme xmlns:a="http://schemas.openxmlformats.org/drawingml/2006/main" name="Deluxe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939</TotalTime>
  <Words>164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Deluxe</vt:lpstr>
      <vt:lpstr>The Subtleness of Idolatry</vt:lpstr>
      <vt:lpstr>Idol Worship, Ex.32</vt:lpstr>
      <vt:lpstr>Idolatry More Subtle Today</vt:lpstr>
      <vt:lpstr>God’s Scheme of Redemption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Subtlety of Idolatry</dc:title>
  <dc:creator>Owner</dc:creator>
  <cp:lastModifiedBy>Danny McKibben</cp:lastModifiedBy>
  <cp:revision>119</cp:revision>
  <dcterms:created xsi:type="dcterms:W3CDTF">2014-11-08T19:02:21Z</dcterms:created>
  <dcterms:modified xsi:type="dcterms:W3CDTF">2014-11-09T21:22:28Z</dcterms:modified>
</cp:coreProperties>
</file>