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FA6CE-C193-47FC-BE8F-6EF6668877D2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F8CB4-32B3-4E74-8D70-C0A7B6CA1A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C9712-388C-4073-BDCA-62145EFDC3F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9C38D571-5C68-4077-955B-0EC786CA2F7E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E1434669-4088-4227-B0B6-EE15C6996D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D571-5C68-4077-955B-0EC786CA2F7E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4669-4088-4227-B0B6-EE15C6996D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D571-5C68-4077-955B-0EC786CA2F7E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4669-4088-4227-B0B6-EE15C6996D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D571-5C68-4077-955B-0EC786CA2F7E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4669-4088-4227-B0B6-EE15C6996D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D571-5C68-4077-955B-0EC786CA2F7E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4669-4088-4227-B0B6-EE15C6996D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D571-5C68-4077-955B-0EC786CA2F7E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4669-4088-4227-B0B6-EE15C6996D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D571-5C68-4077-955B-0EC786CA2F7E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4669-4088-4227-B0B6-EE15C6996D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D571-5C68-4077-955B-0EC786CA2F7E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4669-4088-4227-B0B6-EE15C6996D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D571-5C68-4077-955B-0EC786CA2F7E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4669-4088-4227-B0B6-EE15C6996D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D571-5C68-4077-955B-0EC786CA2F7E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4669-4088-4227-B0B6-EE15C6996D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dirty="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D571-5C68-4077-955B-0EC786CA2F7E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4669-4088-4227-B0B6-EE15C6996D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9C38D571-5C68-4077-955B-0EC786CA2F7E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 dirty="0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E1434669-4088-4227-B0B6-EE15C6996D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u"/>
  </p:transition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95401"/>
            <a:ext cx="8382000" cy="1828799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Paul’s 3 “I Am” Statements </a:t>
            </a:r>
            <a:endParaRPr lang="en-US" sz="6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1"/>
                </a:solidFill>
              </a:rPr>
              <a:t>Rom.1:14-17</a:t>
            </a:r>
            <a:endParaRPr lang="en-US" sz="4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52400"/>
            <a:ext cx="6477000" cy="10668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l"/>
            <a:r>
              <a:rPr lang="en-US" sz="5400" dirty="0">
                <a:ln/>
                <a:solidFill>
                  <a:schemeClr val="accent3"/>
                </a:solidFill>
                <a:effectLst/>
              </a:rPr>
              <a:t>I Am a </a:t>
            </a:r>
            <a:r>
              <a:rPr lang="en-US" sz="5400" dirty="0" smtClean="0">
                <a:ln/>
                <a:solidFill>
                  <a:schemeClr val="accent3"/>
                </a:solidFill>
                <a:effectLst/>
              </a:rPr>
              <a:t>Debtor</a:t>
            </a:r>
            <a:endParaRPr lang="en-US" sz="540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5181600"/>
          </a:xfrm>
        </p:spPr>
        <p:txBody>
          <a:bodyPr>
            <a:normAutofit/>
          </a:bodyPr>
          <a:lstStyle/>
          <a:p>
            <a:pPr rtl="0"/>
            <a:r>
              <a:rPr lang="en-US" sz="3600" b="1" dirty="0" smtClean="0"/>
              <a:t>One who owes another, a debtor. One held by some obligation, bound by some duty.  </a:t>
            </a:r>
          </a:p>
          <a:p>
            <a:pPr rtl="0"/>
            <a:r>
              <a:rPr lang="en-US" sz="3600" b="1" dirty="0" smtClean="0"/>
              <a:t>Moral Obligation, </a:t>
            </a:r>
            <a:r>
              <a:rPr lang="en-US" sz="3600" b="1" dirty="0" smtClean="0">
                <a:solidFill>
                  <a:schemeClr val="accent1"/>
                </a:solidFill>
              </a:rPr>
              <a:t>Luke 8:15</a:t>
            </a:r>
          </a:p>
          <a:p>
            <a:pPr rtl="0"/>
            <a:r>
              <a:rPr lang="en-US" sz="3600" b="1" dirty="0" smtClean="0"/>
              <a:t>Spiritual Indebtedness,   </a:t>
            </a:r>
            <a:r>
              <a:rPr lang="en-US" sz="3600" b="1" dirty="0" smtClean="0">
                <a:solidFill>
                  <a:schemeClr val="accent1"/>
                </a:solidFill>
              </a:rPr>
              <a:t>2 Cor.5:14-15</a:t>
            </a:r>
          </a:p>
          <a:p>
            <a:pPr rtl="0"/>
            <a:r>
              <a:rPr lang="en-US" sz="3600" b="1" dirty="0" smtClean="0"/>
              <a:t>Compulsion of Love, </a:t>
            </a:r>
            <a:r>
              <a:rPr lang="en-US" sz="3600" b="1" dirty="0" smtClean="0">
                <a:solidFill>
                  <a:schemeClr val="accent1"/>
                </a:solidFill>
              </a:rPr>
              <a:t>1 Jn.4:19</a:t>
            </a:r>
          </a:p>
          <a:p>
            <a:pPr rtl="0"/>
            <a:r>
              <a:rPr lang="en-US" sz="3600" b="1" dirty="0" smtClean="0"/>
              <a:t>Blesses Us Physically &amp; Spiritually, </a:t>
            </a:r>
            <a:r>
              <a:rPr lang="en-US" sz="3600" b="1" dirty="0" smtClean="0">
                <a:solidFill>
                  <a:schemeClr val="accent1"/>
                </a:solidFill>
              </a:rPr>
              <a:t>Jm.1:17</a:t>
            </a:r>
          </a:p>
          <a:p>
            <a:pPr rtl="0"/>
            <a:r>
              <a:rPr lang="en-US" sz="3600" b="1" dirty="0" smtClean="0"/>
              <a:t>Who Are We Obligated to?  </a:t>
            </a:r>
            <a:r>
              <a:rPr lang="en-US" sz="3600" b="1" dirty="0" smtClean="0">
                <a:solidFill>
                  <a:schemeClr val="accent1"/>
                </a:solidFill>
              </a:rPr>
              <a:t>Rom.1:14, Matt.28:19, Mk.16:15</a:t>
            </a:r>
          </a:p>
          <a:p>
            <a:pPr rtl="0"/>
            <a:endParaRPr lang="en-US" sz="3600" b="1" dirty="0" smtClean="0"/>
          </a:p>
          <a:p>
            <a:pPr rtl="0"/>
            <a:endParaRPr lang="en-US" sz="3600" b="1" dirty="0" smtClean="0"/>
          </a:p>
          <a:p>
            <a:endParaRPr lang="en-US" sz="3600" b="1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52400"/>
            <a:ext cx="6477000" cy="10668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l"/>
            <a:r>
              <a:rPr lang="en-US" sz="5400" dirty="0">
                <a:ln/>
                <a:solidFill>
                  <a:schemeClr val="accent3"/>
                </a:solidFill>
                <a:effectLst/>
              </a:rPr>
              <a:t>I Am </a:t>
            </a:r>
            <a:r>
              <a:rPr lang="en-US" sz="5400" dirty="0" smtClean="0">
                <a:ln/>
                <a:solidFill>
                  <a:schemeClr val="accent3"/>
                </a:solidFill>
                <a:effectLst/>
              </a:rPr>
              <a:t>Ready</a:t>
            </a:r>
            <a:endParaRPr lang="en-US" sz="540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181600"/>
          </a:xfrm>
        </p:spPr>
        <p:txBody>
          <a:bodyPr>
            <a:normAutofit/>
          </a:bodyPr>
          <a:lstStyle/>
          <a:p>
            <a:pPr rtl="0"/>
            <a:r>
              <a:rPr lang="en-US" sz="3600" b="1" dirty="0" smtClean="0"/>
              <a:t>Forward in spirit, that is, predisposed; alacrity, (cheerful readiness, promptness, or willingness ) ready, willing, eager.</a:t>
            </a:r>
          </a:p>
          <a:p>
            <a:pPr rtl="0"/>
            <a:r>
              <a:rPr lang="en-US" sz="3600" b="1" dirty="0" smtClean="0"/>
              <a:t>How ready?  </a:t>
            </a:r>
            <a:r>
              <a:rPr lang="en-US" sz="3600" b="1" dirty="0" smtClean="0">
                <a:solidFill>
                  <a:schemeClr val="accent1"/>
                </a:solidFill>
              </a:rPr>
              <a:t>Vs.15</a:t>
            </a:r>
            <a:r>
              <a:rPr lang="en-US" sz="3600" b="1" dirty="0" smtClean="0"/>
              <a:t>   100%  Ready.  </a:t>
            </a:r>
          </a:p>
          <a:p>
            <a:pPr rtl="0"/>
            <a:r>
              <a:rPr lang="en-US" sz="3600" b="1" dirty="0" smtClean="0"/>
              <a:t>Peter Says Be Ready, </a:t>
            </a:r>
            <a:r>
              <a:rPr lang="en-US" sz="3600" b="1" dirty="0" smtClean="0">
                <a:solidFill>
                  <a:schemeClr val="accent1"/>
                </a:solidFill>
              </a:rPr>
              <a:t>1 Pet.3:15</a:t>
            </a:r>
          </a:p>
          <a:p>
            <a:pPr rtl="0"/>
            <a:r>
              <a:rPr lang="en-US" sz="3600" b="1" dirty="0" smtClean="0"/>
              <a:t>Ready for Good Works, </a:t>
            </a:r>
            <a:r>
              <a:rPr lang="en-US" sz="3600" b="1" dirty="0" smtClean="0">
                <a:solidFill>
                  <a:schemeClr val="accent1"/>
                </a:solidFill>
              </a:rPr>
              <a:t>Tit.3:1</a:t>
            </a:r>
          </a:p>
          <a:p>
            <a:pPr rtl="0"/>
            <a:r>
              <a:rPr lang="en-US" sz="3600" b="1" dirty="0" smtClean="0"/>
              <a:t>Isaiah was Ready, </a:t>
            </a:r>
            <a:r>
              <a:rPr lang="en-US" sz="3600" b="1" dirty="0" smtClean="0">
                <a:solidFill>
                  <a:schemeClr val="accent1"/>
                </a:solidFill>
              </a:rPr>
              <a:t>Is.6:8-12</a:t>
            </a:r>
          </a:p>
          <a:p>
            <a:pPr rtl="0"/>
            <a:r>
              <a:rPr lang="en-US" sz="3600" b="1" dirty="0" smtClean="0"/>
              <a:t>A Spiritual Plague: Apathy, Indifference,  Lukewarm, Dabble In Spiritual things</a:t>
            </a:r>
          </a:p>
          <a:p>
            <a:pPr rtl="0"/>
            <a:endParaRPr lang="en-US" sz="3600" b="1" dirty="0" smtClean="0"/>
          </a:p>
          <a:p>
            <a:pPr rtl="0"/>
            <a:endParaRPr lang="en-US" sz="3600" b="1" dirty="0" smtClean="0"/>
          </a:p>
          <a:p>
            <a:pPr rtl="0"/>
            <a:endParaRPr lang="en-US" sz="3600" b="1" dirty="0" smtClean="0"/>
          </a:p>
          <a:p>
            <a:endParaRPr lang="en-US" sz="3600" b="1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52400"/>
            <a:ext cx="6477000" cy="10668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l"/>
            <a:r>
              <a:rPr lang="en-US" sz="5400" dirty="0">
                <a:ln/>
                <a:solidFill>
                  <a:schemeClr val="accent3"/>
                </a:solidFill>
                <a:effectLst/>
              </a:rPr>
              <a:t>I Am </a:t>
            </a:r>
            <a:r>
              <a:rPr lang="en-US" sz="5400" dirty="0" smtClean="0">
                <a:ln/>
                <a:solidFill>
                  <a:schemeClr val="accent3"/>
                </a:solidFill>
                <a:effectLst/>
              </a:rPr>
              <a:t>Not Ashamed</a:t>
            </a:r>
            <a:endParaRPr lang="en-US" sz="540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839200" cy="5181600"/>
          </a:xfrm>
        </p:spPr>
        <p:txBody>
          <a:bodyPr>
            <a:normAutofit/>
          </a:bodyPr>
          <a:lstStyle/>
          <a:p>
            <a:pPr rtl="0"/>
            <a:r>
              <a:rPr lang="en-US" sz="3600" b="1" dirty="0" smtClean="0"/>
              <a:t>Ashamed: Feeling embarrassed, disgraced  inferior, inadequate, uncomfortable, debased, a reluctance</a:t>
            </a:r>
          </a:p>
          <a:p>
            <a:pPr rtl="0"/>
            <a:r>
              <a:rPr lang="en-US" sz="3600" b="1" dirty="0" smtClean="0"/>
              <a:t>Why Not Ashamed?  </a:t>
            </a:r>
            <a:r>
              <a:rPr lang="en-US" sz="3600" b="1" dirty="0" smtClean="0">
                <a:solidFill>
                  <a:schemeClr val="accent1"/>
                </a:solidFill>
              </a:rPr>
              <a:t>Vs.16-17</a:t>
            </a:r>
            <a:r>
              <a:rPr lang="en-US" sz="3600" b="1" dirty="0" smtClean="0"/>
              <a:t>, Power of God</a:t>
            </a:r>
          </a:p>
          <a:p>
            <a:pPr rtl="0"/>
            <a:r>
              <a:rPr lang="en-US" sz="3600" b="1" dirty="0" smtClean="0"/>
              <a:t>Must Believe, </a:t>
            </a:r>
            <a:r>
              <a:rPr lang="en-US" sz="3600" b="1" dirty="0" smtClean="0">
                <a:solidFill>
                  <a:schemeClr val="accent1"/>
                </a:solidFill>
              </a:rPr>
              <a:t>Rom.5:1-5,  9:33,  10:11</a:t>
            </a:r>
          </a:p>
          <a:p>
            <a:pPr rtl="0"/>
            <a:r>
              <a:rPr lang="en-US" sz="3600" b="1" dirty="0" smtClean="0"/>
              <a:t>Glory in The Lord, His Truth, His Plan, His Church:  </a:t>
            </a:r>
            <a:r>
              <a:rPr lang="en-US" sz="3600" b="1" dirty="0" smtClean="0">
                <a:solidFill>
                  <a:schemeClr val="accent1"/>
                </a:solidFill>
              </a:rPr>
              <a:t>1 Cor.1:27-31</a:t>
            </a:r>
          </a:p>
          <a:p>
            <a:pPr rtl="0"/>
            <a:r>
              <a:rPr lang="en-US" sz="3600" b="1" dirty="0" smtClean="0"/>
              <a:t>Warning if Ashamed, </a:t>
            </a:r>
            <a:r>
              <a:rPr lang="en-US" sz="3600" b="1" dirty="0" smtClean="0">
                <a:solidFill>
                  <a:schemeClr val="accent1"/>
                </a:solidFill>
              </a:rPr>
              <a:t>Mark 8:28</a:t>
            </a:r>
          </a:p>
          <a:p>
            <a:pPr rtl="0"/>
            <a:endParaRPr lang="en-US" sz="3600" b="1" dirty="0" smtClean="0"/>
          </a:p>
          <a:p>
            <a:pPr rtl="0"/>
            <a:endParaRPr lang="en-US" sz="3600" b="1" dirty="0" smtClean="0"/>
          </a:p>
          <a:p>
            <a:endParaRPr lang="en-US" sz="3600" b="1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nowdream.wav">
            <a:hlinkClick r:id="" action="ppaction://media"/>
          </p:cNvPr>
          <p:cNvPicPr>
            <a:picLocks noRot="1" noChangeAspect="1"/>
          </p:cNvPicPr>
          <p:nvPr>
            <a:wavAudioFile r:embed="rId1" name="Snowdream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77400" y="3048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4800" y="247650"/>
            <a:ext cx="8610600" cy="89535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uLnTx/>
                <a:uFillTx/>
                <a:latin typeface="Fitzgerald" pitchFamily="2" charset="0"/>
                <a:ea typeface="+mj-ea"/>
                <a:cs typeface="+mj-cs"/>
              </a:rPr>
              <a:t>Are You Ready</a:t>
            </a:r>
            <a:r>
              <a:rPr kumimoji="0" lang="en-US" sz="5400" i="0" u="none" strike="noStrike" kern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uLnTx/>
                <a:uFillTx/>
                <a:latin typeface="Fitzgerald" pitchFamily="2" charset="0"/>
                <a:ea typeface="+mj-ea"/>
                <a:cs typeface="+mj-cs"/>
              </a:rPr>
              <a:t> To Obey?</a:t>
            </a:r>
            <a:endParaRPr kumimoji="0" lang="en-US" sz="5400" i="0" u="none" strike="noStrike" kern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uLnTx/>
              <a:uFillTx/>
              <a:latin typeface="Fitzgerald" pitchFamily="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1219200"/>
            <a:ext cx="8610600" cy="52578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Hear the Gospel of Christ,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Acts 2:22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Believe in Jesus Christ, 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Jn.3:16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Repent and Turn to God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Acts 17:30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Confess Jesus as Lord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Rom.10:9-10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 Baptized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Ac.22:16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----------------------------------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Thou Faithful Unto Death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Rev.2:10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Err: Repent and Pray God 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Acts 18:18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00"/>
                            </p:stCondLst>
                            <p:childTnLst>
                              <p:par>
                                <p:cTn id="51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6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" grpId="0" autoUpdateAnimBg="0"/>
      <p:bldP spid="4" grpId="0" build="p" autoUpdateAnimBg="0" advAuto="10000"/>
    </p:bld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484</TotalTime>
  <Words>250</Words>
  <Application>Microsoft Office PowerPoint</Application>
  <PresentationFormat>On-screen Show (4:3)</PresentationFormat>
  <Paragraphs>36</Paragraphs>
  <Slides>5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Human</vt:lpstr>
      <vt:lpstr>Paul’s 3 “I Am” Statements </vt:lpstr>
      <vt:lpstr>I Am a Debtor</vt:lpstr>
      <vt:lpstr>I Am Ready</vt:lpstr>
      <vt:lpstr>I Am Not Ashamed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 3  “I Am” Statements </dc:title>
  <dc:creator>Owner</dc:creator>
  <cp:lastModifiedBy>Danny McKibben</cp:lastModifiedBy>
  <cp:revision>40</cp:revision>
  <dcterms:created xsi:type="dcterms:W3CDTF">2014-11-07T20:40:00Z</dcterms:created>
  <dcterms:modified xsi:type="dcterms:W3CDTF">2014-11-09T19:16:26Z</dcterms:modified>
</cp:coreProperties>
</file>