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800080"/>
    <a:srgbClr val="339966"/>
    <a:srgbClr val="CC3300"/>
    <a:srgbClr val="99CC00"/>
    <a:srgbClr val="009900"/>
    <a:srgbClr val="CCCC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A6EFA-253C-4D20-9EED-9FBAD51C62E1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D067D-99A6-4614-AEC5-56B3034D3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67DE66-3F9F-4F77-BA20-496F3ABA584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8076" name="Group 12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8066" name="Oval 2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88067" name="Rectangle 3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68" name="Rectangle 4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7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A5271-B917-4255-B62E-0A6D64FAE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EBF21-6C84-420D-BDE8-7DE659EA4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E28A2-3C0D-4E44-AA6A-F80080821E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3D0E0-8BC8-4EFD-8A63-36EBCF6FF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79CB5-65BD-420A-93E7-8A60A3423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C4709-8333-454A-A192-4B800446D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BAB8-6D91-4F35-8F72-FB60E24C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E81F2-17C8-4706-9865-9537A5117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818F6-C067-47E0-92B0-24106508C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08240-9779-4096-A258-585C6AC8C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C11119B-ACC0-4FE0-900E-D4FC171A4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04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>
    <p:circl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63246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Let the Bible Define the Matter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Work of the Local Church</a:t>
            </a: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763" y="304800"/>
            <a:ext cx="7158037" cy="97631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Work of the Local Church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pPr marL="514350" indent="-514350">
              <a:buClrTx/>
              <a:buSzPct val="101000"/>
              <a:buFont typeface="+mj-lt"/>
              <a:buAutoNum type="arabicParenR"/>
            </a:pPr>
            <a:r>
              <a:rPr lang="en-US" b="1" baseline="0" dirty="0" smtClean="0"/>
              <a:t>Evangelism</a:t>
            </a:r>
            <a:r>
              <a:rPr lang="en-US" baseline="0" dirty="0" smtClean="0"/>
              <a:t> - Spreading the gospel message, </a:t>
            </a:r>
            <a:r>
              <a:rPr lang="en-US" dirty="0" smtClean="0"/>
              <a:t> 1 Thess.1:8, </a:t>
            </a:r>
            <a:r>
              <a:rPr lang="en-US" baseline="0" dirty="0" smtClean="0"/>
              <a:t>Phil.4:15-19, 2 Cor.11:8</a:t>
            </a:r>
          </a:p>
          <a:p>
            <a:pPr marL="514350" indent="-514350">
              <a:buClrTx/>
              <a:buSzPct val="101000"/>
              <a:buFont typeface="+mj-lt"/>
              <a:buAutoNum type="arabicParenR"/>
            </a:pPr>
            <a:r>
              <a:rPr lang="en-US" b="1" baseline="0" dirty="0" smtClean="0"/>
              <a:t>Edification</a:t>
            </a:r>
            <a:r>
              <a:rPr lang="en-US" baseline="0" dirty="0" smtClean="0"/>
              <a:t> - Building up the saints, Eph.4:16, Acts 9:31, 1 Cor.14:12</a:t>
            </a:r>
          </a:p>
          <a:p>
            <a:pPr marL="514350" indent="-514350">
              <a:buClrTx/>
              <a:buSzPct val="101000"/>
              <a:buFont typeface="+mj-lt"/>
              <a:buAutoNum type="arabicParenR"/>
            </a:pPr>
            <a:r>
              <a:rPr lang="en-US" b="1" baseline="0" dirty="0" smtClean="0"/>
              <a:t>Benevolence</a:t>
            </a:r>
            <a:r>
              <a:rPr lang="en-US" baseline="0" dirty="0" smtClean="0"/>
              <a:t> - Assisting needy, poor saints,</a:t>
            </a:r>
            <a:r>
              <a:rPr lang="en-US" dirty="0" smtClean="0"/>
              <a:t> Acts 2:44-45, Acts 6:1-3, Acts 11:27-30, 1Cor.16:1, Rom.15:25, 26, 31, 2 Cor.8:4, 2Cor.9:1, 12, 1 Tim.5:16</a:t>
            </a:r>
            <a:endParaRPr lang="en-US" baseline="0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263" y="533400"/>
            <a:ext cx="7526337" cy="747713"/>
          </a:xfrm>
        </p:spPr>
        <p:txBody>
          <a:bodyPr/>
          <a:lstStyle/>
          <a:p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“</a:t>
            </a:r>
            <a:r>
              <a:rPr lang="en-US" sz="3400" b="1" baseline="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Where Does it Say the Poor Saints </a:t>
            </a:r>
            <a:r>
              <a:rPr lang="en-US" sz="3400" b="1" u="sng" baseline="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Only</a:t>
            </a:r>
            <a:r>
              <a:rPr lang="en-US" sz="3400" b="1" baseline="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?”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399" cy="4724400"/>
          </a:xfrm>
        </p:spPr>
        <p:txBody>
          <a:bodyPr/>
          <a:lstStyle/>
          <a:p>
            <a:r>
              <a:rPr lang="en-US" sz="2800" dirty="0" smtClean="0"/>
              <a:t>Where Does it Say Sing </a:t>
            </a:r>
            <a:r>
              <a:rPr lang="en-US" sz="2800" u="sng" dirty="0" smtClean="0"/>
              <a:t>Only</a:t>
            </a:r>
            <a:r>
              <a:rPr lang="en-US" sz="2800" dirty="0" smtClean="0"/>
              <a:t>? Col.3:16, Eph.5:19</a:t>
            </a:r>
          </a:p>
          <a:p>
            <a:r>
              <a:rPr lang="en-US" sz="2800" dirty="0" smtClean="0"/>
              <a:t>Where Does it Say to Sing and Make Melody in your Heart </a:t>
            </a:r>
            <a:r>
              <a:rPr lang="en-US" sz="2800" u="sng" dirty="0" smtClean="0"/>
              <a:t>Only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Where Does it Say Eat this Bread &amp; Drink this Cup </a:t>
            </a:r>
            <a:r>
              <a:rPr lang="en-US" sz="2800" u="sng" dirty="0" smtClean="0"/>
              <a:t>Only</a:t>
            </a:r>
            <a:r>
              <a:rPr lang="en-US" sz="2800" dirty="0" smtClean="0"/>
              <a:t>?  1 Cor.11:23-29</a:t>
            </a:r>
          </a:p>
          <a:p>
            <a:r>
              <a:rPr lang="en-US" sz="2800" dirty="0" smtClean="0"/>
              <a:t>Where Does it Say Bishops and Deacons </a:t>
            </a:r>
            <a:r>
              <a:rPr lang="en-US" sz="2800" u="sng" dirty="0" smtClean="0"/>
              <a:t>Only</a:t>
            </a:r>
            <a:r>
              <a:rPr lang="en-US" sz="2800" dirty="0" smtClean="0"/>
              <a:t>? Phil.1:1?</a:t>
            </a:r>
          </a:p>
          <a:p>
            <a:r>
              <a:rPr lang="en-US" sz="2800" dirty="0" smtClean="0"/>
              <a:t>Where Does it Say Make a Collection on the First Day of the Week </a:t>
            </a:r>
            <a:r>
              <a:rPr lang="en-US" sz="2800" u="sng" dirty="0" smtClean="0"/>
              <a:t>Only</a:t>
            </a:r>
            <a:r>
              <a:rPr lang="en-US" sz="2800" dirty="0" smtClean="0"/>
              <a:t>? 1Cor.16:1-2?</a:t>
            </a:r>
          </a:p>
          <a:p>
            <a:r>
              <a:rPr lang="en-US" sz="2800" dirty="0" smtClean="0"/>
              <a:t>Illustration of Authority: </a:t>
            </a:r>
            <a:r>
              <a:rPr lang="en-US" sz="2800" baseline="0" dirty="0" smtClean="0"/>
              <a:t>Can you put me a set of tires on my car?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96839"/>
            <a:ext cx="7310437" cy="11985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The Work of The Local Church: 3 Fold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9144000" cy="4724400"/>
          </a:xfrm>
        </p:spPr>
        <p:txBody>
          <a:bodyPr/>
          <a:lstStyle/>
          <a:p>
            <a:r>
              <a:rPr lang="en-US" sz="2400" baseline="0" dirty="0" smtClean="0"/>
              <a:t>4. Social &amp; Recreational Activities,   __________ </a:t>
            </a:r>
          </a:p>
          <a:p>
            <a:endParaRPr lang="en-US" sz="2400" baseline="0" dirty="0" smtClean="0"/>
          </a:p>
          <a:p>
            <a:r>
              <a:rPr lang="en-US" sz="2400" baseline="0" dirty="0" smtClean="0"/>
              <a:t>5. Businesses, Factories, Negotiations, Commerce,  ______</a:t>
            </a:r>
          </a:p>
          <a:p>
            <a:endParaRPr lang="en-US" sz="2400" baseline="0" dirty="0" smtClean="0"/>
          </a:p>
          <a:p>
            <a:r>
              <a:rPr lang="en-US" sz="2400" baseline="0" dirty="0" smtClean="0"/>
              <a:t>6. PAC (Political Action Committees),  _____________</a:t>
            </a:r>
          </a:p>
          <a:p>
            <a:endParaRPr lang="en-US" sz="2400" baseline="0" dirty="0" smtClean="0"/>
          </a:p>
          <a:p>
            <a:r>
              <a:rPr lang="en-US" sz="2400" baseline="0" dirty="0" smtClean="0"/>
              <a:t>7. Secular Schools,  ______________</a:t>
            </a:r>
          </a:p>
          <a:p>
            <a:endParaRPr lang="en-US" sz="2400" baseline="0" dirty="0" smtClean="0"/>
          </a:p>
          <a:p>
            <a:r>
              <a:rPr lang="en-US" sz="2400" baseline="0" dirty="0" smtClean="0"/>
              <a:t>8. Benevolence - Assisting Needy, </a:t>
            </a:r>
            <a:r>
              <a:rPr lang="en-US" sz="2400" dirty="0"/>
              <a:t>P</a:t>
            </a:r>
            <a:r>
              <a:rPr lang="en-US" sz="2400" baseline="0" dirty="0" smtClean="0"/>
              <a:t>oor Unbelievers,  ______</a:t>
            </a:r>
          </a:p>
          <a:p>
            <a:r>
              <a:rPr lang="en-US" sz="2400" dirty="0" smtClean="0"/>
              <a:t>Gal.6:10</a:t>
            </a:r>
          </a:p>
          <a:p>
            <a:r>
              <a:rPr lang="en-US" sz="2400" dirty="0" smtClean="0"/>
              <a:t>2 Cor.9:13</a:t>
            </a:r>
            <a:endParaRPr lang="en-US" sz="2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1628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God’s Plan to Save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10600" cy="4343400"/>
          </a:xfr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Hear the Gospel of Christ, </a:t>
            </a:r>
            <a:r>
              <a:rPr lang="en-US" sz="3000" b="1" dirty="0" smtClean="0">
                <a:solidFill>
                  <a:schemeClr val="accent4"/>
                </a:solidFill>
                <a:latin typeface="Arial Rounded MT Bold" pitchFamily="34" charset="0"/>
              </a:rPr>
              <a:t>Rom.10:17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Believe in Jesus Christ,  </a:t>
            </a:r>
            <a:r>
              <a:rPr lang="en-US" sz="3000" b="1" dirty="0" smtClean="0">
                <a:solidFill>
                  <a:schemeClr val="accent4"/>
                </a:solidFill>
                <a:latin typeface="Arial Rounded MT Bold" pitchFamily="34" charset="0"/>
              </a:rPr>
              <a:t>Acts 2:36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Repent and Turn to God, </a:t>
            </a:r>
            <a:r>
              <a:rPr lang="en-US" sz="3000" b="1" dirty="0">
                <a:solidFill>
                  <a:schemeClr val="accent4"/>
                </a:solidFill>
                <a:latin typeface="Arial Rounded MT Bold" pitchFamily="34" charset="0"/>
              </a:rPr>
              <a:t>Acts 2:38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Confess Jesus Before Men,  </a:t>
            </a:r>
            <a:r>
              <a:rPr lang="en-US" sz="3000" b="1" dirty="0">
                <a:solidFill>
                  <a:schemeClr val="accent4"/>
                </a:solidFill>
                <a:latin typeface="Arial Rounded MT Bold" pitchFamily="34" charset="0"/>
              </a:rPr>
              <a:t>Matt.10:32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Baptized Into Christ, </a:t>
            </a:r>
            <a:r>
              <a:rPr lang="en-US" sz="3000" b="1" dirty="0">
                <a:solidFill>
                  <a:schemeClr val="accent4"/>
                </a:solidFill>
                <a:latin typeface="Arial Rounded MT Bold" pitchFamily="34" charset="0"/>
              </a:rPr>
              <a:t>Gal.3:26-27</a:t>
            </a:r>
          </a:p>
          <a:p>
            <a:pPr marL="609600" indent="-609600">
              <a:buClr>
                <a:schemeClr val="tx2"/>
              </a:buClr>
              <a:buFont typeface="Wingdings" pitchFamily="2" charset="2"/>
              <a:buNone/>
            </a:pPr>
            <a:r>
              <a:rPr lang="en-US" sz="3000" b="1" dirty="0">
                <a:latin typeface="Arial Rounded MT Bold" pitchFamily="34" charset="0"/>
              </a:rPr>
              <a:t>            -----------------------------</a:t>
            </a:r>
          </a:p>
          <a:p>
            <a:pPr marL="609600" indent="-609600"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3000" b="1" dirty="0">
                <a:solidFill>
                  <a:srgbClr val="7030A0"/>
                </a:solidFill>
                <a:latin typeface="Arial Rounded MT Bold" pitchFamily="34" charset="0"/>
              </a:rPr>
              <a:t>Grow And Be Faithful, </a:t>
            </a:r>
            <a:r>
              <a:rPr lang="en-US" sz="3000" b="1" dirty="0" smtClean="0">
                <a:solidFill>
                  <a:srgbClr val="7030A0"/>
                </a:solidFill>
                <a:latin typeface="Arial Rounded MT Bold" pitchFamily="34" charset="0"/>
              </a:rPr>
              <a:t>1 Pet.2:2</a:t>
            </a:r>
            <a:endParaRPr lang="en-US" sz="3000" b="1" dirty="0">
              <a:solidFill>
                <a:srgbClr val="7030A0"/>
              </a:solidFill>
              <a:latin typeface="Arial Rounded MT Bold" pitchFamily="34" charset="0"/>
            </a:endParaRPr>
          </a:p>
          <a:p>
            <a:pPr marL="609600" indent="-609600"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3000" b="1" dirty="0">
                <a:solidFill>
                  <a:srgbClr val="7030A0"/>
                </a:solidFill>
                <a:latin typeface="Arial Rounded MT Bold" pitchFamily="34" charset="0"/>
              </a:rPr>
              <a:t>If We Err </a:t>
            </a:r>
            <a:r>
              <a:rPr lang="en-US" sz="3000" b="1" dirty="0" smtClean="0">
                <a:solidFill>
                  <a:srgbClr val="7030A0"/>
                </a:solidFill>
                <a:latin typeface="Arial Rounded MT Bold" pitchFamily="34" charset="0"/>
              </a:rPr>
              <a:t>From </a:t>
            </a:r>
            <a:r>
              <a:rPr lang="en-US" sz="3000" b="1" dirty="0">
                <a:solidFill>
                  <a:srgbClr val="7030A0"/>
                </a:solidFill>
                <a:latin typeface="Arial Rounded MT Bold" pitchFamily="34" charset="0"/>
              </a:rPr>
              <a:t>The </a:t>
            </a:r>
            <a:r>
              <a:rPr lang="en-US" sz="3000" b="1" dirty="0" smtClean="0">
                <a:solidFill>
                  <a:srgbClr val="7030A0"/>
                </a:solidFill>
                <a:latin typeface="Arial Rounded MT Bold" pitchFamily="34" charset="0"/>
              </a:rPr>
              <a:t>Faith,  </a:t>
            </a:r>
            <a:r>
              <a:rPr lang="en-US" sz="3000" b="1" dirty="0">
                <a:solidFill>
                  <a:srgbClr val="7030A0"/>
                </a:solidFill>
                <a:latin typeface="Arial Rounded MT Bold" pitchFamily="34" charset="0"/>
              </a:rPr>
              <a:t>Acts 8:22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10000"/>
    </p:bldLst>
  </p:timing>
</p:sld>
</file>

<file path=ppt/theme/theme1.xml><?xml version="1.0" encoding="utf-8"?>
<a:theme xmlns:a="http://schemas.openxmlformats.org/drawingml/2006/main" name="Axis design template">
  <a:themeElements>
    <a:clrScheme name="Office Them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 design template</Template>
  <TotalTime>144</TotalTime>
  <Words>286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Axis design template</vt:lpstr>
      <vt:lpstr>The Work of the Local Church</vt:lpstr>
      <vt:lpstr>The Work of the Local Church</vt:lpstr>
      <vt:lpstr>“Where Does it Say the Poor Saints Only?”</vt:lpstr>
      <vt:lpstr>The Work of The Local Church: 3 Fold</vt:lpstr>
      <vt:lpstr>God’s Plan to Save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Owner</dc:creator>
  <cp:keywords/>
  <dc:description/>
  <cp:lastModifiedBy>Danny McKibben</cp:lastModifiedBy>
  <cp:revision>17</cp:revision>
  <cp:lastPrinted>1601-01-01T00:00:00Z</cp:lastPrinted>
  <dcterms:created xsi:type="dcterms:W3CDTF">2014-08-10T17:55:39Z</dcterms:created>
  <dcterms:modified xsi:type="dcterms:W3CDTF">2014-08-10T23:42:13Z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TC102037551033</vt:lpwstr>
  </property>
</Properties>
</file>