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2"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361BC1-553B-4E4E-884C-6CE9C97B2812}" type="datetimeFigureOut">
              <a:rPr lang="en-US" smtClean="0"/>
              <a:pPr/>
              <a:t>5/25/2014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334B5-FF18-49B6-8CE3-76A56E833F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5/25/2014 5:37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split orient="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split orient="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600200"/>
            <a:ext cx="7681913" cy="1523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“Learned Too Late”</a:t>
            </a:r>
            <a:endParaRPr lang="en-US" sz="66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776287" y="2819400"/>
            <a:ext cx="7681913" cy="1370012"/>
          </a:xfrm>
        </p:spPr>
        <p:txBody>
          <a:bodyPr>
            <a:normAutofit/>
          </a:bodyPr>
          <a:lstStyle/>
          <a:p>
            <a:pPr algn="ctr"/>
            <a:r>
              <a:rPr lang="en-US" sz="4400" dirty="0" smtClean="0">
                <a:solidFill>
                  <a:schemeClr val="tx2">
                    <a:lumMod val="90000"/>
                  </a:schemeClr>
                </a:solidFill>
              </a:rPr>
              <a:t>Luke 16:19-31</a:t>
            </a:r>
            <a:endParaRPr lang="en-US" sz="4400" dirty="0">
              <a:solidFill>
                <a:schemeClr val="tx2">
                  <a:lumMod val="90000"/>
                </a:schemeClr>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“Learned Too Late”</a:t>
            </a:r>
          </a:p>
        </p:txBody>
      </p:sp>
      <p:sp>
        <p:nvSpPr>
          <p:cNvPr id="3" name="Text Placeholder 2"/>
          <p:cNvSpPr>
            <a:spLocks noGrp="1"/>
          </p:cNvSpPr>
          <p:nvPr>
            <p:ph type="body" sz="quarter" idx="10"/>
          </p:nvPr>
        </p:nvSpPr>
        <p:spPr>
          <a:xfrm>
            <a:off x="0" y="1143000"/>
            <a:ext cx="9144000" cy="4481227"/>
          </a:xfrm>
        </p:spPr>
        <p:txBody>
          <a:bodyPr/>
          <a:lstStyle/>
          <a:p>
            <a:pPr>
              <a:buBlip>
                <a:blip r:embed="rId2"/>
              </a:buBlip>
            </a:pPr>
            <a:r>
              <a:rPr lang="en-US" b="1" dirty="0" smtClean="0"/>
              <a:t>Humility</a:t>
            </a:r>
            <a:r>
              <a:rPr lang="en-US" dirty="0" smtClean="0"/>
              <a:t> - </a:t>
            </a:r>
            <a:r>
              <a:rPr lang="en-US" dirty="0" smtClean="0">
                <a:solidFill>
                  <a:schemeClr val="tx2"/>
                </a:solidFill>
              </a:rPr>
              <a:t>vs.23-24, 1 Tim.6:17,  1 Pet.5:5-6, Prov.6:17 </a:t>
            </a:r>
          </a:p>
          <a:p>
            <a:pPr>
              <a:buBlip>
                <a:blip r:embed="rId2"/>
              </a:buBlip>
            </a:pPr>
            <a:r>
              <a:rPr lang="en-US" b="1" dirty="0" smtClean="0"/>
              <a:t>The Need For Mercy </a:t>
            </a:r>
            <a:r>
              <a:rPr lang="en-US" dirty="0" smtClean="0"/>
              <a:t>- </a:t>
            </a:r>
            <a:r>
              <a:rPr lang="en-US" dirty="0" smtClean="0">
                <a:solidFill>
                  <a:schemeClr val="tx2"/>
                </a:solidFill>
              </a:rPr>
              <a:t>vs.24, 1 Cor.1:26, Lk.18:9-14, Jm.2:13, Callous, Covetous, Uncaring, Unconcerned</a:t>
            </a:r>
          </a:p>
          <a:p>
            <a:pPr>
              <a:buBlip>
                <a:blip r:embed="rId2"/>
              </a:buBlip>
            </a:pPr>
            <a:r>
              <a:rPr lang="en-US" b="1" dirty="0" smtClean="0"/>
              <a:t>To Beg</a:t>
            </a:r>
            <a:r>
              <a:rPr lang="en-US" dirty="0" smtClean="0"/>
              <a:t> - </a:t>
            </a:r>
            <a:r>
              <a:rPr lang="en-US" dirty="0" smtClean="0">
                <a:solidFill>
                  <a:schemeClr val="tx2"/>
                </a:solidFill>
              </a:rPr>
              <a:t>vs.27, Lk.16:3, Rom.12:1. 2 Cor.5:20</a:t>
            </a:r>
          </a:p>
          <a:p>
            <a:pPr>
              <a:buBlip>
                <a:blip r:embed="rId2"/>
              </a:buBlip>
            </a:pPr>
            <a:r>
              <a:rPr lang="en-US" b="1" dirty="0" smtClean="0"/>
              <a:t>The Wages of Sin </a:t>
            </a:r>
            <a:r>
              <a:rPr lang="en-US" dirty="0" smtClean="0"/>
              <a:t>- </a:t>
            </a:r>
            <a:r>
              <a:rPr lang="en-US" dirty="0" smtClean="0">
                <a:solidFill>
                  <a:schemeClr val="tx2"/>
                </a:solidFill>
              </a:rPr>
              <a:t>vs.27-28, Rom.6:23, Gal.6:7-8</a:t>
            </a:r>
          </a:p>
          <a:p>
            <a:pPr>
              <a:buBlip>
                <a:blip r:embed="rId2"/>
              </a:buBlip>
            </a:pPr>
            <a:r>
              <a:rPr lang="en-US" b="1" dirty="0" smtClean="0"/>
              <a:t>Evangelisti</a:t>
            </a:r>
            <a:r>
              <a:rPr lang="en-US" dirty="0" smtClean="0"/>
              <a:t>c - </a:t>
            </a:r>
            <a:r>
              <a:rPr lang="en-US" dirty="0" smtClean="0">
                <a:solidFill>
                  <a:schemeClr val="tx2"/>
                </a:solidFill>
              </a:rPr>
              <a:t>vs.27-28, Mt.28:19, Lk.19:10, Gal.6:1-2</a:t>
            </a:r>
          </a:p>
          <a:p>
            <a:pPr>
              <a:buBlip>
                <a:blip r:embed="rId2"/>
              </a:buBlip>
            </a:pPr>
            <a:r>
              <a:rPr lang="en-US" b="1" dirty="0" smtClean="0"/>
              <a:t>Persistence</a:t>
            </a:r>
            <a:r>
              <a:rPr lang="en-US" dirty="0" smtClean="0"/>
              <a:t> - </a:t>
            </a:r>
            <a:r>
              <a:rPr lang="en-US" dirty="0" smtClean="0">
                <a:solidFill>
                  <a:schemeClr val="tx2"/>
                </a:solidFill>
              </a:rPr>
              <a:t>vs.30, Lk.18:1-5</a:t>
            </a:r>
            <a:endParaRPr lang="en-US" dirty="0">
              <a:solidFill>
                <a:schemeClr val="tx2"/>
              </a:solidFill>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381000"/>
            <a:ext cx="8915400" cy="533400"/>
          </a:xfrm>
        </p:spPr>
        <p:txBody>
          <a:bodyPr>
            <a:noAutofit/>
          </a:bodyPr>
          <a:lstStyle/>
          <a:p>
            <a:pPr algn="ctr"/>
            <a:r>
              <a:rPr lang="en-US" sz="4400" b="1" dirty="0" smtClean="0">
                <a:solidFill>
                  <a:srgbClr val="FFFF00"/>
                </a:solidFill>
                <a:effectLst/>
              </a:rPr>
              <a:t>Don’t Wait Too Late to Submit To Jesus</a:t>
            </a:r>
            <a:endParaRPr lang="en-US" sz="4400" b="1" dirty="0">
              <a:solidFill>
                <a:srgbClr val="FFFF00"/>
              </a:solidFill>
              <a:effectLst/>
            </a:endParaRPr>
          </a:p>
        </p:txBody>
      </p:sp>
      <p:sp>
        <p:nvSpPr>
          <p:cNvPr id="8195" name="Rectangle 3"/>
          <p:cNvSpPr>
            <a:spLocks noGrp="1" noChangeArrowheads="1"/>
          </p:cNvSpPr>
          <p:nvPr>
            <p:ph type="body" idx="1"/>
          </p:nvPr>
        </p:nvSpPr>
        <p:spPr>
          <a:xfrm>
            <a:off x="228600" y="1219200"/>
            <a:ext cx="8915400" cy="4648200"/>
          </a:xfrm>
        </p:spPr>
        <p:txBody>
          <a:bodyPr>
            <a:noAutofit/>
          </a:bodyPr>
          <a:lstStyle/>
          <a:p>
            <a:pPr marL="609600" indent="-609600">
              <a:buSzPct val="101000"/>
              <a:buFont typeface="Wingdings" pitchFamily="2" charset="2"/>
              <a:buAutoNum type="arabicPeriod"/>
            </a:pPr>
            <a:r>
              <a:rPr lang="en-US" sz="3600" b="1" dirty="0">
                <a:solidFill>
                  <a:schemeClr val="accent6">
                    <a:lumMod val="20000"/>
                    <a:lumOff val="80000"/>
                  </a:schemeClr>
                </a:solidFill>
              </a:rPr>
              <a:t>Hear the Gospel of Christ</a:t>
            </a:r>
            <a:r>
              <a:rPr lang="en-US" sz="3600" b="1" dirty="0" smtClean="0">
                <a:solidFill>
                  <a:schemeClr val="accent6">
                    <a:lumMod val="20000"/>
                    <a:lumOff val="80000"/>
                  </a:schemeClr>
                </a:solidFill>
              </a:rPr>
              <a:t>,  </a:t>
            </a:r>
            <a:r>
              <a:rPr lang="en-US" b="1" dirty="0"/>
              <a:t>Acts 18:8</a:t>
            </a:r>
            <a:endParaRPr lang="en-US" sz="3600" b="1" dirty="0"/>
          </a:p>
          <a:p>
            <a:pPr marL="609600" indent="-609600">
              <a:buSzPct val="101000"/>
              <a:buFont typeface="Wingdings" pitchFamily="2" charset="2"/>
              <a:buAutoNum type="arabicPeriod"/>
            </a:pPr>
            <a:r>
              <a:rPr lang="en-US" sz="3600" b="1" dirty="0">
                <a:solidFill>
                  <a:schemeClr val="accent6">
                    <a:lumMod val="20000"/>
                    <a:lumOff val="80000"/>
                  </a:schemeClr>
                </a:solidFill>
              </a:rPr>
              <a:t>Believe in Jesus Christ,  </a:t>
            </a:r>
            <a:r>
              <a:rPr lang="en-US" b="1" dirty="0"/>
              <a:t>Rom.1:16</a:t>
            </a:r>
            <a:endParaRPr lang="en-US" sz="3600" b="1" dirty="0"/>
          </a:p>
          <a:p>
            <a:pPr marL="609600" indent="-609600">
              <a:buSzPct val="101000"/>
              <a:buFont typeface="Wingdings" pitchFamily="2" charset="2"/>
              <a:buAutoNum type="arabicPeriod"/>
            </a:pPr>
            <a:r>
              <a:rPr lang="en-US" sz="3600" b="1" dirty="0">
                <a:solidFill>
                  <a:schemeClr val="accent6">
                    <a:lumMod val="20000"/>
                    <a:lumOff val="80000"/>
                  </a:schemeClr>
                </a:solidFill>
              </a:rPr>
              <a:t>Repent and Turn to God, </a:t>
            </a:r>
            <a:r>
              <a:rPr lang="en-US" sz="3600" b="1" dirty="0" smtClean="0">
                <a:solidFill>
                  <a:schemeClr val="accent6">
                    <a:lumMod val="20000"/>
                    <a:lumOff val="80000"/>
                  </a:schemeClr>
                </a:solidFill>
              </a:rPr>
              <a:t> </a:t>
            </a:r>
            <a:r>
              <a:rPr lang="en-US" b="1" dirty="0" smtClean="0"/>
              <a:t>Acts </a:t>
            </a:r>
            <a:r>
              <a:rPr lang="en-US" b="1" dirty="0"/>
              <a:t>17:30</a:t>
            </a:r>
            <a:endParaRPr lang="en-US" sz="3600" b="1" dirty="0"/>
          </a:p>
          <a:p>
            <a:pPr marL="609600" indent="-609600">
              <a:buSzPct val="101000"/>
              <a:buFont typeface="Wingdings" pitchFamily="2" charset="2"/>
              <a:buAutoNum type="arabicPeriod"/>
            </a:pPr>
            <a:r>
              <a:rPr lang="en-US" sz="3600" b="1" dirty="0">
                <a:solidFill>
                  <a:schemeClr val="accent6">
                    <a:lumMod val="20000"/>
                    <a:lumOff val="80000"/>
                  </a:schemeClr>
                </a:solidFill>
              </a:rPr>
              <a:t>Confess Jesus Before Men,  </a:t>
            </a:r>
            <a:r>
              <a:rPr lang="en-US" b="1" dirty="0"/>
              <a:t>Matt.10:32</a:t>
            </a:r>
            <a:endParaRPr lang="en-US" sz="3600" b="1" dirty="0"/>
          </a:p>
          <a:p>
            <a:pPr marL="609600" indent="-609600">
              <a:buSzPct val="101000"/>
              <a:buFont typeface="Wingdings" pitchFamily="2" charset="2"/>
              <a:buAutoNum type="arabicPeriod"/>
            </a:pPr>
            <a:r>
              <a:rPr lang="en-US" sz="3600" b="1" dirty="0">
                <a:solidFill>
                  <a:schemeClr val="accent6">
                    <a:lumMod val="20000"/>
                    <a:lumOff val="80000"/>
                  </a:schemeClr>
                </a:solidFill>
              </a:rPr>
              <a:t>Baptized Into Christ, </a:t>
            </a:r>
            <a:r>
              <a:rPr lang="en-US" sz="3600" b="1" dirty="0" smtClean="0">
                <a:solidFill>
                  <a:schemeClr val="accent6">
                    <a:lumMod val="20000"/>
                    <a:lumOff val="80000"/>
                  </a:schemeClr>
                </a:solidFill>
              </a:rPr>
              <a:t> </a:t>
            </a:r>
            <a:r>
              <a:rPr lang="en-US" b="1" dirty="0" smtClean="0"/>
              <a:t>Gal.3:26-27</a:t>
            </a:r>
            <a:endParaRPr lang="en-US" sz="3600" b="1" dirty="0"/>
          </a:p>
          <a:p>
            <a:pPr marL="609600" indent="-609600">
              <a:buSzPct val="101000"/>
              <a:buFont typeface="Wingdings" pitchFamily="2" charset="2"/>
              <a:buNone/>
            </a:pPr>
            <a:r>
              <a:rPr lang="en-US" sz="3600" b="1" dirty="0">
                <a:solidFill>
                  <a:schemeClr val="accent6">
                    <a:lumMod val="20000"/>
                    <a:lumOff val="80000"/>
                  </a:schemeClr>
                </a:solidFill>
              </a:rPr>
              <a:t>            -----------------------------</a:t>
            </a:r>
          </a:p>
          <a:p>
            <a:pPr marL="609600" indent="-609600">
              <a:buSzPct val="101000"/>
              <a:buFont typeface="Wingdings" pitchFamily="2" charset="2"/>
              <a:buChar char="Ø"/>
            </a:pPr>
            <a:r>
              <a:rPr lang="en-US" sz="3600" b="1" dirty="0">
                <a:solidFill>
                  <a:schemeClr val="accent6">
                    <a:lumMod val="20000"/>
                    <a:lumOff val="80000"/>
                  </a:schemeClr>
                </a:solidFill>
              </a:rPr>
              <a:t>Grow And Be Faithful, </a:t>
            </a:r>
            <a:r>
              <a:rPr lang="en-US" sz="3600" b="1" dirty="0" smtClean="0">
                <a:solidFill>
                  <a:schemeClr val="accent6">
                    <a:lumMod val="20000"/>
                    <a:lumOff val="80000"/>
                  </a:schemeClr>
                </a:solidFill>
              </a:rPr>
              <a:t> </a:t>
            </a:r>
            <a:r>
              <a:rPr lang="en-US" b="1" dirty="0" smtClean="0"/>
              <a:t>Matt.10:22</a:t>
            </a:r>
            <a:endParaRPr lang="en-US" sz="3600" b="1" dirty="0"/>
          </a:p>
          <a:p>
            <a:pPr marL="609600" indent="-609600">
              <a:buSzPct val="101000"/>
              <a:buFont typeface="Wingdings" pitchFamily="2" charset="2"/>
              <a:buChar char="Ø"/>
            </a:pPr>
            <a:r>
              <a:rPr lang="en-US" sz="3600" b="1" dirty="0">
                <a:solidFill>
                  <a:schemeClr val="accent6">
                    <a:lumMod val="20000"/>
                    <a:lumOff val="80000"/>
                  </a:schemeClr>
                </a:solidFill>
              </a:rPr>
              <a:t>If Err As a Christian: Repent and Pray God </a:t>
            </a:r>
            <a:r>
              <a:rPr lang="en-US" b="1" dirty="0"/>
              <a:t>Acts 8:22</a:t>
            </a:r>
            <a:endParaRPr lang="en-US" sz="3600" b="1"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lide(fromBottom)">
                                      <p:cBhvr>
                                        <p:cTn id="7" dur="500"/>
                                        <p:tgtEl>
                                          <p:spTgt spid="8194"/>
                                        </p:tgtEl>
                                      </p:cBhvr>
                                    </p:animEffect>
                                  </p:childTnLst>
                                </p:cTn>
                              </p:par>
                            </p:childTnLst>
                          </p:cTn>
                        </p:par>
                        <p:par>
                          <p:cTn id="8" fill="hold">
                            <p:stCondLst>
                              <p:cond delay="500"/>
                            </p:stCondLst>
                            <p:childTnLst>
                              <p:par>
                                <p:cTn id="9" presetID="15" presetClass="entr" presetSubtype="0"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p:cTn id="11"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819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819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2500"/>
                            </p:stCondLst>
                            <p:childTnLst>
                              <p:par>
                                <p:cTn id="16" presetID="15" presetClass="entr" presetSubtype="0" fill="hold" grpId="0" nodeType="afterEffect">
                                  <p:stCondLst>
                                    <p:cond delay="1000"/>
                                  </p:stCondLst>
                                  <p:childTnLst>
                                    <p:set>
                                      <p:cBhvr>
                                        <p:cTn id="17" dur="1" fill="hold">
                                          <p:stCondLst>
                                            <p:cond delay="0"/>
                                          </p:stCondLst>
                                        </p:cTn>
                                        <p:tgtEl>
                                          <p:spTgt spid="8195">
                                            <p:txEl>
                                              <p:pRg st="1" end="1"/>
                                            </p:txEl>
                                          </p:spTgt>
                                        </p:tgtEl>
                                        <p:attrNameLst>
                                          <p:attrName>style.visibility</p:attrName>
                                        </p:attrNameLst>
                                      </p:cBhvr>
                                      <p:to>
                                        <p:strVal val="visible"/>
                                      </p:to>
                                    </p:set>
                                    <p:anim calcmode="lin" valueType="num">
                                      <p:cBhvr>
                                        <p:cTn id="18" dur="10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8195">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81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81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4500"/>
                            </p:stCondLst>
                            <p:childTnLst>
                              <p:par>
                                <p:cTn id="23" presetID="15" presetClass="entr" presetSubtype="0" fill="hold" grpId="0" nodeType="afterEffect">
                                  <p:stCondLst>
                                    <p:cond delay="100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p:cTn id="25" dur="10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8195">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819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819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6500"/>
                            </p:stCondLst>
                            <p:childTnLst>
                              <p:par>
                                <p:cTn id="30" presetID="15" presetClass="entr" presetSubtype="0" fill="hold" grpId="0" nodeType="afterEffect">
                                  <p:stCondLst>
                                    <p:cond delay="1000"/>
                                  </p:stCondLst>
                                  <p:childTnLst>
                                    <p:set>
                                      <p:cBhvr>
                                        <p:cTn id="31" dur="1" fill="hold">
                                          <p:stCondLst>
                                            <p:cond delay="0"/>
                                          </p:stCondLst>
                                        </p:cTn>
                                        <p:tgtEl>
                                          <p:spTgt spid="8195">
                                            <p:txEl>
                                              <p:pRg st="3" end="3"/>
                                            </p:txEl>
                                          </p:spTgt>
                                        </p:tgtEl>
                                        <p:attrNameLst>
                                          <p:attrName>style.visibility</p:attrName>
                                        </p:attrNameLst>
                                      </p:cBhvr>
                                      <p:to>
                                        <p:strVal val="visible"/>
                                      </p:to>
                                    </p:set>
                                    <p:anim calcmode="lin" valueType="num">
                                      <p:cBhvr>
                                        <p:cTn id="32" dur="10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819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819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8500"/>
                            </p:stCondLst>
                            <p:childTnLst>
                              <p:par>
                                <p:cTn id="37" presetID="15" presetClass="entr" presetSubtype="0" fill="hold" grpId="0" nodeType="afterEffect">
                                  <p:stCondLst>
                                    <p:cond delay="100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10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819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819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819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10500"/>
                            </p:stCondLst>
                            <p:childTnLst>
                              <p:par>
                                <p:cTn id="44" presetID="15" presetClass="entr" presetSubtype="0" fill="hold" grpId="0" nodeType="afterEffect">
                                  <p:stCondLst>
                                    <p:cond delay="1000"/>
                                  </p:stCondLst>
                                  <p:childTnLst>
                                    <p:set>
                                      <p:cBhvr>
                                        <p:cTn id="45" dur="1" fill="hold">
                                          <p:stCondLst>
                                            <p:cond delay="0"/>
                                          </p:stCondLst>
                                        </p:cTn>
                                        <p:tgtEl>
                                          <p:spTgt spid="8195">
                                            <p:txEl>
                                              <p:pRg st="5" end="5"/>
                                            </p:txEl>
                                          </p:spTgt>
                                        </p:tgtEl>
                                        <p:attrNameLst>
                                          <p:attrName>style.visibility</p:attrName>
                                        </p:attrNameLst>
                                      </p:cBhvr>
                                      <p:to>
                                        <p:strVal val="visible"/>
                                      </p:to>
                                    </p:set>
                                    <p:anim calcmode="lin" valueType="num">
                                      <p:cBhvr>
                                        <p:cTn id="46" dur="10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8195">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8195">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8195">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50" fill="hold">
                            <p:stCondLst>
                              <p:cond delay="12500"/>
                            </p:stCondLst>
                            <p:childTnLst>
                              <p:par>
                                <p:cTn id="51" presetID="15" presetClass="entr" presetSubtype="0" fill="hold" grpId="0" nodeType="afterEffect">
                                  <p:stCondLst>
                                    <p:cond delay="1000"/>
                                  </p:stCondLst>
                                  <p:childTnLst>
                                    <p:set>
                                      <p:cBhvr>
                                        <p:cTn id="52" dur="1" fill="hold">
                                          <p:stCondLst>
                                            <p:cond delay="0"/>
                                          </p:stCondLst>
                                        </p:cTn>
                                        <p:tgtEl>
                                          <p:spTgt spid="8195">
                                            <p:txEl>
                                              <p:pRg st="6" end="6"/>
                                            </p:txEl>
                                          </p:spTgt>
                                        </p:tgtEl>
                                        <p:attrNameLst>
                                          <p:attrName>style.visibility</p:attrName>
                                        </p:attrNameLst>
                                      </p:cBhvr>
                                      <p:to>
                                        <p:strVal val="visible"/>
                                      </p:to>
                                    </p:set>
                                    <p:anim calcmode="lin" valueType="num">
                                      <p:cBhvr>
                                        <p:cTn id="53" dur="10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8195">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819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819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57" fill="hold">
                            <p:stCondLst>
                              <p:cond delay="14500"/>
                            </p:stCondLst>
                            <p:childTnLst>
                              <p:par>
                                <p:cTn id="58" presetID="15" presetClass="entr" presetSubtype="0" fill="hold" grpId="0" nodeType="afterEffect">
                                  <p:stCondLst>
                                    <p:cond delay="1000"/>
                                  </p:stCondLst>
                                  <p:childTnLst>
                                    <p:set>
                                      <p:cBhvr>
                                        <p:cTn id="59" dur="1" fill="hold">
                                          <p:stCondLst>
                                            <p:cond delay="0"/>
                                          </p:stCondLst>
                                        </p:cTn>
                                        <p:tgtEl>
                                          <p:spTgt spid="8195">
                                            <p:txEl>
                                              <p:pRg st="7" end="7"/>
                                            </p:txEl>
                                          </p:spTgt>
                                        </p:tgtEl>
                                        <p:attrNameLst>
                                          <p:attrName>style.visibility</p:attrName>
                                        </p:attrNameLst>
                                      </p:cBhvr>
                                      <p:to>
                                        <p:strVal val="visible"/>
                                      </p:to>
                                    </p:set>
                                    <p:anim calcmode="lin" valueType="num">
                                      <p:cBhvr>
                                        <p:cTn id="60" dur="10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61" dur="1000" fill="hold"/>
                                        <p:tgtEl>
                                          <p:spTgt spid="8195">
                                            <p:txEl>
                                              <p:pRg st="7" end="7"/>
                                            </p:txEl>
                                          </p:spTgt>
                                        </p:tgtEl>
                                        <p:attrNameLst>
                                          <p:attrName>ppt_h</p:attrName>
                                        </p:attrNameLst>
                                      </p:cBhvr>
                                      <p:tavLst>
                                        <p:tav tm="0">
                                          <p:val>
                                            <p:fltVal val="0"/>
                                          </p:val>
                                        </p:tav>
                                        <p:tav tm="100000">
                                          <p:val>
                                            <p:strVal val="#ppt_h"/>
                                          </p:val>
                                        </p:tav>
                                      </p:tavLst>
                                    </p:anim>
                                    <p:anim calcmode="lin" valueType="num">
                                      <p:cBhvr>
                                        <p:cTn id="62" dur="1000" fill="hold"/>
                                        <p:tgtEl>
                                          <p:spTgt spid="8195">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8195">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0"/>
    </p:bldLst>
  </p:timing>
</p:sld>
</file>

<file path=ppt/theme/theme1.xml><?xml version="1.0" encoding="utf-8"?>
<a:theme xmlns:a="http://schemas.openxmlformats.org/drawingml/2006/main" name="1_Brushed metal and curves - Gray Tan Segoe">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B3C43C-0B3F-4B42-A972-1F196980CD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1_Brushed metal and curves - Gray Tan Segoe</Template>
  <TotalTime>1203</TotalTime>
  <Words>242</Words>
  <Application>Microsoft Office PowerPoint</Application>
  <PresentationFormat>On-screen Show (4:3)</PresentationFormat>
  <Paragraphs>22</Paragraphs>
  <Slides>3</Slides>
  <Notes>1</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1_Brushed metal and curves - Gray Tan Segoe</vt:lpstr>
      <vt:lpstr>White with Courier font for code slides</vt:lpstr>
      <vt:lpstr>“Learned Too Late”</vt:lpstr>
      <vt:lpstr>“Learned Too Late”</vt:lpstr>
      <vt:lpstr>Don’t Wait Too Late to Submit To Jesus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“Learned Too Late”</dc:title>
  <dc:creator>Owner</dc:creator>
  <cp:keywords/>
  <cp:lastModifiedBy>Danny McKibben</cp:lastModifiedBy>
  <cp:revision>27</cp:revision>
  <dcterms:created xsi:type="dcterms:W3CDTF">2014-05-25T00:56:38Z</dcterms:created>
  <dcterms:modified xsi:type="dcterms:W3CDTF">2014-05-25T21:37:49Z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TC102867239990</vt:lpwstr>
  </property>
</Properties>
</file>