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embeddedFontLst>
    <p:embeddedFont>
      <p:font typeface="Calibri" pitchFamily="34" charset="0"/>
      <p:regular r:id="rId4"/>
      <p:bold r:id="rId5"/>
      <p:italic r:id="rId6"/>
      <p:boldItalic r:id="rId7"/>
    </p:embeddedFont>
    <p:embeddedFont>
      <p:font typeface="DomCasual BT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9"/>
    <a:srgbClr val="DEF3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B2516-C029-40DB-BC1F-326913ADFA06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0A0DF-B40E-4BAF-BDDF-ED61BE64C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68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4055-CE94-470F-B28A-06DB0365593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ACFB-E5FA-4EDF-80C8-031529A9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tock-footage-carrying-the-cross.jpg"/>
          <p:cNvPicPr>
            <a:picLocks noChangeAspect="1"/>
          </p:cNvPicPr>
          <p:nvPr/>
        </p:nvPicPr>
        <p:blipFill>
          <a:blip r:embed="rId2" cstate="print">
            <a:lum contrast="-10000"/>
          </a:blip>
          <a:stretch>
            <a:fillRect/>
          </a:stretch>
        </p:blipFill>
        <p:spPr>
          <a:xfrm>
            <a:off x="0" y="0"/>
            <a:ext cx="9124344" cy="518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76200"/>
            <a:ext cx="6477000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omCasual BT" pitchFamily="66" charset="0"/>
              </a:rPr>
              <a:t>One aspect of taking up our cross and following Jesus is </a:t>
            </a:r>
          </a:p>
          <a:p>
            <a:pPr lvl="5">
              <a:lnSpc>
                <a:spcPts val="2900"/>
              </a:lnSpc>
            </a:pPr>
            <a:r>
              <a:rPr lang="en-US" sz="2800" dirty="0" smtClean="0">
                <a:latin typeface="DomCasual BT" pitchFamily="66" charset="0"/>
              </a:rPr>
              <a:t>doing right even when</a:t>
            </a:r>
            <a:endParaRPr lang="en-US" sz="2800" dirty="0">
              <a:latin typeface="DomCasual BT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381000"/>
            <a:ext cx="5638800" cy="40798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RightFacing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r"/>
            <a:r>
              <a:rPr lang="en-US" sz="10000" dirty="0" smtClean="0">
                <a:ln>
                  <a:solidFill>
                    <a:sysClr val="windowText" lastClr="000000"/>
                  </a:solidFill>
                </a:ln>
                <a:solidFill>
                  <a:srgbClr val="FFFFB9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DomCasual BT" pitchFamily="66" charset="0"/>
              </a:rPr>
              <a:t>we know</a:t>
            </a:r>
          </a:p>
          <a:p>
            <a:pPr algn="r">
              <a:lnSpc>
                <a:spcPts val="10200"/>
              </a:lnSpc>
            </a:pPr>
            <a:r>
              <a:rPr lang="en-US" sz="12000" dirty="0" smtClean="0">
                <a:ln>
                  <a:solidFill>
                    <a:sysClr val="windowText" lastClr="000000"/>
                  </a:solidFill>
                </a:ln>
                <a:solidFill>
                  <a:srgbClr val="FFFFB9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DomCasual BT" pitchFamily="66" charset="0"/>
              </a:rPr>
              <a:t>HARM </a:t>
            </a:r>
          </a:p>
          <a:p>
            <a:pPr algn="r">
              <a:lnSpc>
                <a:spcPts val="8500"/>
              </a:lnSpc>
            </a:pPr>
            <a:r>
              <a:rPr lang="en-US" sz="9600" dirty="0" smtClean="0">
                <a:ln>
                  <a:solidFill>
                    <a:sysClr val="windowText" lastClr="000000"/>
                  </a:solidFill>
                </a:ln>
                <a:solidFill>
                  <a:srgbClr val="FFFFB9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DomCasual BT" pitchFamily="66" charset="0"/>
              </a:rPr>
              <a:t>AWAITS</a:t>
            </a:r>
            <a:endParaRPr lang="en-US" sz="9600" dirty="0">
              <a:ln>
                <a:solidFill>
                  <a:sysClr val="windowText" lastClr="000000"/>
                </a:solidFill>
              </a:ln>
              <a:solidFill>
                <a:srgbClr val="FFFFB9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DomCasual BT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006840"/>
            <a:ext cx="7162800" cy="276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  <a:buFont typeface="Arial" pitchFamily="34" charset="0"/>
              <a:buChar char="•"/>
            </a:pPr>
            <a:r>
              <a:rPr lang="en-US" sz="3400" dirty="0" smtClean="0">
                <a:latin typeface="DomCasual BT" pitchFamily="66" charset="0"/>
              </a:rPr>
              <a:t> Such characterized the life of Jesus</a:t>
            </a:r>
          </a:p>
          <a:p>
            <a:pPr>
              <a:spcAft>
                <a:spcPts val="1500"/>
              </a:spcAft>
              <a:buFont typeface="Arial" pitchFamily="34" charset="0"/>
              <a:buChar char="•"/>
            </a:pPr>
            <a:r>
              <a:rPr lang="en-US" sz="3400" dirty="0">
                <a:latin typeface="DomCasual BT" pitchFamily="66" charset="0"/>
              </a:rPr>
              <a:t> </a:t>
            </a:r>
            <a:r>
              <a:rPr lang="en-US" sz="3400" dirty="0" smtClean="0">
                <a:latin typeface="DomCasual BT" pitchFamily="66" charset="0"/>
              </a:rPr>
              <a:t>Such characterized the ministry of Paul</a:t>
            </a:r>
          </a:p>
          <a:p>
            <a:pPr>
              <a:spcAft>
                <a:spcPts val="1500"/>
              </a:spcAft>
              <a:buFont typeface="Arial" pitchFamily="34" charset="0"/>
              <a:buChar char="•"/>
            </a:pPr>
            <a:r>
              <a:rPr lang="en-US" sz="3400" dirty="0">
                <a:latin typeface="DomCasual BT" pitchFamily="66" charset="0"/>
              </a:rPr>
              <a:t> </a:t>
            </a:r>
            <a:r>
              <a:rPr lang="en-US" sz="3400" dirty="0" smtClean="0">
                <a:latin typeface="DomCasual BT" pitchFamily="66" charset="0"/>
              </a:rPr>
              <a:t>And US??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>
                <a:latin typeface="DomCasual BT" pitchFamily="66" charset="0"/>
              </a:rPr>
              <a:t> Consider a closing example: the apostles </a:t>
            </a:r>
            <a:r>
              <a:rPr lang="en-US" sz="2400" dirty="0" smtClean="0"/>
              <a:t>(Acts 4,5)</a:t>
            </a:r>
            <a:endParaRPr lang="en-US" sz="3400" dirty="0">
              <a:latin typeface="DomCasual BT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621649"/>
            <a:ext cx="2743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--Matthew 16:21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--Matthew 17:22-23</a:t>
            </a:r>
          </a:p>
          <a:p>
            <a:r>
              <a:rPr lang="en-US" sz="2000" dirty="0" smtClean="0"/>
              <a:t>--Matthew 20:17-19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730240"/>
            <a:ext cx="1676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i="1" dirty="0" smtClean="0"/>
              <a:t>“If anyone desires </a:t>
            </a:r>
          </a:p>
          <a:p>
            <a:pPr marL="91440">
              <a:lnSpc>
                <a:spcPts val="1800"/>
              </a:lnSpc>
            </a:pPr>
            <a:r>
              <a:rPr lang="en-US" sz="1600" i="1" dirty="0" smtClean="0"/>
              <a:t>to come after Me, let him deny himself, and take up his cross, and follow Me.” </a:t>
            </a:r>
            <a:r>
              <a:rPr lang="en-US" sz="1600" dirty="0" smtClean="0"/>
              <a:t>(Matthew 16:24)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5257800"/>
            <a:ext cx="2743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--Romans 15:25-31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--Acts 20:22-23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--Acts 21:10-13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0" y="5383649"/>
            <a:ext cx="6705600" cy="1169551"/>
          </a:xfrm>
          <a:prstGeom prst="rect">
            <a:avLst/>
          </a:prstGeom>
          <a:noFill/>
        </p:spPr>
        <p:txBody>
          <a:bodyPr wrap="square" numCol="2" spcCol="91440" rtlCol="0">
            <a:spAutoFit/>
          </a:bodyPr>
          <a:lstStyle/>
          <a:p>
            <a:pPr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000" dirty="0" smtClean="0"/>
              <a:t> Preaching in tough situations</a:t>
            </a:r>
          </a:p>
          <a:p>
            <a:pPr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000" dirty="0" smtClean="0"/>
              <a:t> Talking to the fallen</a:t>
            </a:r>
          </a:p>
          <a:p>
            <a:pPr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000" dirty="0" smtClean="0"/>
              <a:t> Refusing unethical practices</a:t>
            </a:r>
          </a:p>
          <a:p>
            <a:pPr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000" dirty="0" smtClean="0"/>
              <a:t> Choosing Jesus over family</a:t>
            </a:r>
          </a:p>
          <a:p>
            <a:pPr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000" dirty="0" smtClean="0"/>
              <a:t> Opposing school officials</a:t>
            </a:r>
          </a:p>
          <a:p>
            <a:pPr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000" dirty="0" smtClean="0"/>
              <a:t> Disciplining a fellow member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45720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/>
            <a:r>
              <a:rPr lang="en-US" sz="7200" u="sng" dirty="0" smtClean="0">
                <a:solidFill>
                  <a:srgbClr val="FFFFB9"/>
                </a:solidFill>
                <a:latin typeface="DomCasual BT" pitchFamily="66" charset="0"/>
              </a:rPr>
              <a:t>Why</a:t>
            </a:r>
            <a:r>
              <a:rPr lang="en-US" sz="7200" dirty="0" smtClean="0">
                <a:solidFill>
                  <a:srgbClr val="FFFFB9"/>
                </a:solidFill>
                <a:latin typeface="DomCasual BT" pitchFamily="66" charset="0"/>
              </a:rPr>
              <a:t>?</a:t>
            </a:r>
          </a:p>
          <a:p>
            <a:pPr lvl="1" algn="r"/>
            <a:r>
              <a:rPr lang="en-US" sz="2800" dirty="0" smtClean="0">
                <a:solidFill>
                  <a:srgbClr val="FFFFB9"/>
                </a:solidFill>
                <a:latin typeface="DomCasual BT" pitchFamily="66" charset="0"/>
              </a:rPr>
              <a:t>His desire that the Father’s will be done</a:t>
            </a:r>
          </a:p>
          <a:p>
            <a:pPr lvl="1" algn="r"/>
            <a:r>
              <a:rPr lang="en-US" sz="2800" dirty="0" smtClean="0">
                <a:solidFill>
                  <a:srgbClr val="FFFFB9"/>
                </a:solidFill>
                <a:latin typeface="DomCasual BT" pitchFamily="66" charset="0"/>
              </a:rPr>
              <a:t>His concern for His fellow man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7600" y="4572000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u="sng" dirty="0" smtClean="0">
                <a:solidFill>
                  <a:srgbClr val="FFFFB9"/>
                </a:solidFill>
                <a:latin typeface="DomCasual BT" pitchFamily="66" charset="0"/>
              </a:rPr>
              <a:t>Why</a:t>
            </a:r>
            <a:r>
              <a:rPr lang="en-US" sz="7200" dirty="0" smtClean="0">
                <a:solidFill>
                  <a:srgbClr val="FFFFB9"/>
                </a:solidFill>
                <a:latin typeface="DomCasual BT" pitchFamily="66" charset="0"/>
              </a:rPr>
              <a:t>?</a:t>
            </a:r>
          </a:p>
          <a:p>
            <a:pPr lvl="1"/>
            <a:r>
              <a:rPr lang="en-US" sz="2800" dirty="0" smtClean="0">
                <a:solidFill>
                  <a:srgbClr val="FFFFB9"/>
                </a:solidFill>
                <a:latin typeface="DomCasual BT" pitchFamily="66" charset="0"/>
              </a:rPr>
              <a:t>His desire that the Father’s will be done</a:t>
            </a:r>
          </a:p>
          <a:p>
            <a:pPr lvl="1"/>
            <a:r>
              <a:rPr lang="en-US" sz="2800" dirty="0" smtClean="0">
                <a:solidFill>
                  <a:srgbClr val="FFFFB9"/>
                </a:solidFill>
                <a:latin typeface="DomCasual BT" pitchFamily="66" charset="0"/>
              </a:rPr>
              <a:t>His concern for His fellow man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build="allAtOnce"/>
      <p:bldP spid="10" grpId="0"/>
      <p:bldP spid="12" grpId="0" build="allAtOnce"/>
      <p:bldP spid="13" grpId="0" build="allAtOnce"/>
      <p:bldP spid="14" grpId="0" build="allAtOnce"/>
      <p:bldP spid="11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155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DomCasual BT</vt:lpstr>
      <vt:lpstr>Wingdings</vt:lpstr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Noble</dc:creator>
  <cp:lastModifiedBy>Danny McKibben</cp:lastModifiedBy>
  <cp:revision>19</cp:revision>
  <dcterms:created xsi:type="dcterms:W3CDTF">2013-01-28T14:00:36Z</dcterms:created>
  <dcterms:modified xsi:type="dcterms:W3CDTF">2014-05-01T00:44:06Z</dcterms:modified>
</cp:coreProperties>
</file>