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60" r:id="rId5"/>
    <p:sldId id="261" r:id="rId6"/>
    <p:sldId id="265" r:id="rId7"/>
  </p:sldIdLst>
  <p:sldSz cx="9144000" cy="6858000" type="screen4x3"/>
  <p:notesSz cx="6858000" cy="9144000"/>
  <p:embeddedFontLst>
    <p:embeddedFont>
      <p:font typeface="Calibri" pitchFamily="34" charset="0"/>
      <p:regular r:id="rId8"/>
      <p:bold r:id="rId9"/>
      <p:italic r:id="rId10"/>
      <p:boldItalic r:id="rId11"/>
    </p:embeddedFont>
    <p:embeddedFont>
      <p:font typeface="AdLib BT"/>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1F212E-64CF-415F-8054-FB81C6495EBB}"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F212E-64CF-415F-8054-FB81C6495EBB}"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F212E-64CF-415F-8054-FB81C6495EBB}"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F212E-64CF-415F-8054-FB81C6495EBB}"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F212E-64CF-415F-8054-FB81C6495EBB}"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1F212E-64CF-415F-8054-FB81C6495EBB}"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1F212E-64CF-415F-8054-FB81C6495EBB}" type="datetimeFigureOut">
              <a:rPr lang="en-US" smtClean="0"/>
              <a:pPr/>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1F212E-64CF-415F-8054-FB81C6495EBB}" type="datetimeFigureOut">
              <a:rPr lang="en-US" smtClean="0"/>
              <a:pPr/>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F212E-64CF-415F-8054-FB81C6495EBB}" type="datetimeFigureOut">
              <a:rPr lang="en-US" smtClean="0"/>
              <a:pPr/>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F212E-64CF-415F-8054-FB81C6495EBB}"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F212E-64CF-415F-8054-FB81C6495EBB}"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6519-6781-4F07-8F58-071577B7F9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F212E-64CF-415F-8054-FB81C6495EBB}" type="datetimeFigureOut">
              <a:rPr lang="en-US" smtClean="0"/>
              <a:pPr/>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E6519-6781-4F07-8F58-071577B7F9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157331845.jpg"/>
          <p:cNvPicPr>
            <a:picLocks noChangeAspect="1"/>
          </p:cNvPicPr>
          <p:nvPr/>
        </p:nvPicPr>
        <p:blipFill>
          <a:blip r:embed="rId2" cstate="print">
            <a:lum bright="10000" contrast="-10000"/>
          </a:blip>
          <a:stretch>
            <a:fillRect/>
          </a:stretch>
        </p:blipFill>
        <p:spPr>
          <a:xfrm>
            <a:off x="0" y="0"/>
            <a:ext cx="9144000" cy="6096000"/>
          </a:xfrm>
          <a:prstGeom prst="rect">
            <a:avLst/>
          </a:prstGeom>
        </p:spPr>
      </p:pic>
      <p:sp>
        <p:nvSpPr>
          <p:cNvPr id="5" name="TextBox 4"/>
          <p:cNvSpPr txBox="1"/>
          <p:nvPr/>
        </p:nvSpPr>
        <p:spPr>
          <a:xfrm>
            <a:off x="76200" y="5874603"/>
            <a:ext cx="9067800" cy="830997"/>
          </a:xfrm>
          <a:prstGeom prst="rect">
            <a:avLst/>
          </a:prstGeom>
          <a:noFill/>
        </p:spPr>
        <p:txBody>
          <a:bodyPr wrap="square" rtlCol="0">
            <a:spAutoFit/>
          </a:bodyPr>
          <a:lstStyle/>
          <a:p>
            <a:r>
              <a:rPr lang="en-US" dirty="0" smtClean="0">
                <a:latin typeface="AdLib BT" pitchFamily="82" charset="0"/>
              </a:rPr>
              <a:t>Being good role models:</a:t>
            </a:r>
          </a:p>
          <a:p>
            <a:r>
              <a:rPr lang="en-US" sz="3000" spc="-40" dirty="0" smtClean="0">
                <a:effectLst>
                  <a:outerShdw blurRad="60007" dist="310007" dir="7680000" sy="30000" kx="1300200" algn="ctr" rotWithShape="0">
                    <a:prstClr val="black">
                      <a:alpha val="32000"/>
                    </a:prstClr>
                  </a:outerShdw>
                </a:effectLst>
                <a:latin typeface="AdLib BT" pitchFamily="82" charset="0"/>
              </a:rPr>
              <a:t>Why You Want To Think Seriously About This</a:t>
            </a:r>
            <a:endParaRPr lang="en-US" sz="3000" spc="-40" dirty="0">
              <a:effectLst>
                <a:outerShdw blurRad="60007" dist="310007" dir="7680000" sy="30000" kx="1300200" algn="ctr" rotWithShape="0">
                  <a:prstClr val="black">
                    <a:alpha val="32000"/>
                  </a:prstClr>
                </a:outerShdw>
              </a:effectLst>
              <a:latin typeface="AdLib BT" pitchFamily="82" charset="0"/>
            </a:endParaRPr>
          </a:p>
        </p:txBody>
      </p:sp>
      <p:sp>
        <p:nvSpPr>
          <p:cNvPr id="6" name="TextBox 5"/>
          <p:cNvSpPr txBox="1"/>
          <p:nvPr/>
        </p:nvSpPr>
        <p:spPr>
          <a:xfrm>
            <a:off x="4419600" y="164068"/>
            <a:ext cx="4724400" cy="584775"/>
          </a:xfrm>
          <a:prstGeom prst="rect">
            <a:avLst/>
          </a:prstGeom>
          <a:noFill/>
        </p:spPr>
        <p:txBody>
          <a:bodyPr wrap="square" rtlCol="0">
            <a:spAutoFit/>
          </a:bodyPr>
          <a:lstStyle/>
          <a:p>
            <a:pPr>
              <a:spcAft>
                <a:spcPts val="1800"/>
              </a:spcAft>
            </a:pPr>
            <a:r>
              <a:rPr lang="en-US" sz="3200" dirty="0" smtClean="0"/>
              <a:t>You </a:t>
            </a:r>
            <a:r>
              <a:rPr lang="en-US" sz="3200" u="sng" dirty="0" smtClean="0"/>
              <a:t>ARE</a:t>
            </a:r>
            <a:r>
              <a:rPr lang="en-US" sz="3200" dirty="0" smtClean="0"/>
              <a:t> a role model</a:t>
            </a:r>
          </a:p>
        </p:txBody>
      </p:sp>
      <p:sp>
        <p:nvSpPr>
          <p:cNvPr id="8" name="TextBox 7"/>
          <p:cNvSpPr txBox="1"/>
          <p:nvPr/>
        </p:nvSpPr>
        <p:spPr>
          <a:xfrm>
            <a:off x="4953000" y="754559"/>
            <a:ext cx="2819400" cy="1261884"/>
          </a:xfrm>
          <a:prstGeom prst="rect">
            <a:avLst/>
          </a:prstGeom>
          <a:noFill/>
        </p:spPr>
        <p:txBody>
          <a:bodyPr wrap="square" rtlCol="0">
            <a:spAutoFit/>
          </a:bodyPr>
          <a:lstStyle/>
          <a:p>
            <a:pPr>
              <a:spcAft>
                <a:spcPts val="600"/>
              </a:spcAft>
              <a:buFont typeface="Wingdings" pitchFamily="2" charset="2"/>
              <a:buChar char="§"/>
            </a:pPr>
            <a:r>
              <a:rPr lang="en-US" sz="2200" dirty="0" smtClean="0"/>
              <a:t> 1 Timothy 4:12</a:t>
            </a:r>
          </a:p>
          <a:p>
            <a:pPr>
              <a:spcAft>
                <a:spcPts val="600"/>
              </a:spcAft>
              <a:buFont typeface="Wingdings" pitchFamily="2" charset="2"/>
              <a:buChar char="§"/>
            </a:pPr>
            <a:r>
              <a:rPr lang="en-US" sz="2200" dirty="0"/>
              <a:t> </a:t>
            </a:r>
            <a:r>
              <a:rPr lang="en-US" sz="2200" dirty="0" smtClean="0"/>
              <a:t>Philippians 2:15-16</a:t>
            </a:r>
          </a:p>
          <a:p>
            <a:pPr>
              <a:spcAft>
                <a:spcPts val="600"/>
              </a:spcAft>
              <a:buFont typeface="Wingdings" pitchFamily="2" charset="2"/>
              <a:buChar char="§"/>
            </a:pPr>
            <a:r>
              <a:rPr lang="en-US" sz="2200" dirty="0" smtClean="0"/>
              <a:t> Titus 2:7</a:t>
            </a:r>
            <a:endParaRPr lang="en-US" sz="22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39" presetClass="entr" presetSubtype="0" accel="100000" fill="hold" nodeType="withEffect">
                                  <p:stCondLst>
                                    <p:cond delay="100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8">
                                            <p:txEl>
                                              <p:pRg st="0" end="0"/>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nodeType="withEffect">
                                  <p:stCondLst>
                                    <p:cond delay="100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p:cTn id="18" dur="500" fill="hold"/>
                                        <p:tgtEl>
                                          <p:spTgt spid="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9" presetClass="entr" presetSubtype="0" accel="100000" fill="hold" nodeType="click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 calcmode="lin" valueType="num">
                                      <p:cBhvr>
                                        <p:cTn id="26" dur="500" fill="hold"/>
                                        <p:tgtEl>
                                          <p:spTgt spid="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81724870.jpg"/>
          <p:cNvPicPr>
            <a:picLocks noChangeAspect="1"/>
          </p:cNvPicPr>
          <p:nvPr/>
        </p:nvPicPr>
        <p:blipFill>
          <a:blip r:embed="rId2" cstate="print">
            <a:lum bright="20000" contrast="-30000"/>
          </a:blip>
          <a:srcRect l="6137"/>
          <a:stretch>
            <a:fillRect/>
          </a:stretch>
        </p:blipFill>
        <p:spPr>
          <a:xfrm>
            <a:off x="0" y="0"/>
            <a:ext cx="9138714" cy="6858000"/>
          </a:xfrm>
          <a:prstGeom prst="rect">
            <a:avLst/>
          </a:prstGeom>
        </p:spPr>
      </p:pic>
      <p:sp>
        <p:nvSpPr>
          <p:cNvPr id="3" name="TextBox 2"/>
          <p:cNvSpPr txBox="1"/>
          <p:nvPr/>
        </p:nvSpPr>
        <p:spPr>
          <a:xfrm>
            <a:off x="4419600" y="164068"/>
            <a:ext cx="4724400" cy="1744067"/>
          </a:xfrm>
          <a:prstGeom prst="rect">
            <a:avLst/>
          </a:prstGeom>
          <a:noFill/>
        </p:spPr>
        <p:txBody>
          <a:bodyPr wrap="square" rtlCol="0">
            <a:spAutoFit/>
          </a:bodyPr>
          <a:lstStyle/>
          <a:p>
            <a:pPr>
              <a:spcAft>
                <a:spcPts val="1800"/>
              </a:spcAft>
            </a:pPr>
            <a:r>
              <a:rPr lang="en-US" sz="3200" dirty="0" smtClean="0"/>
              <a:t>You </a:t>
            </a:r>
            <a:r>
              <a:rPr lang="en-US" sz="3200" u="sng" dirty="0" smtClean="0"/>
              <a:t>ARE</a:t>
            </a:r>
            <a:r>
              <a:rPr lang="en-US" sz="3200" dirty="0" smtClean="0"/>
              <a:t> a role model</a:t>
            </a:r>
          </a:p>
          <a:p>
            <a:r>
              <a:rPr lang="en-US" sz="3200" dirty="0" smtClean="0"/>
              <a:t>You don’t always know </a:t>
            </a:r>
          </a:p>
          <a:p>
            <a:pPr lvl="1">
              <a:lnSpc>
                <a:spcPts val="3400"/>
              </a:lnSpc>
              <a:spcAft>
                <a:spcPts val="1800"/>
              </a:spcAft>
            </a:pPr>
            <a:r>
              <a:rPr lang="en-US" sz="3200" dirty="0" smtClean="0"/>
              <a:t>who’s watching</a:t>
            </a:r>
          </a:p>
        </p:txBody>
      </p:sp>
      <p:sp>
        <p:nvSpPr>
          <p:cNvPr id="4" name="TextBox 3"/>
          <p:cNvSpPr txBox="1"/>
          <p:nvPr/>
        </p:nvSpPr>
        <p:spPr>
          <a:xfrm>
            <a:off x="76200" y="5874603"/>
            <a:ext cx="9067800" cy="830997"/>
          </a:xfrm>
          <a:prstGeom prst="rect">
            <a:avLst/>
          </a:prstGeom>
          <a:noFill/>
        </p:spPr>
        <p:txBody>
          <a:bodyPr wrap="square" rtlCol="0">
            <a:spAutoFit/>
          </a:bodyPr>
          <a:lstStyle/>
          <a:p>
            <a:r>
              <a:rPr lang="en-US" dirty="0" smtClean="0">
                <a:latin typeface="AdLib BT" pitchFamily="82" charset="0"/>
              </a:rPr>
              <a:t>Being good role models:</a:t>
            </a:r>
          </a:p>
          <a:p>
            <a:r>
              <a:rPr lang="en-US" sz="3000" spc="-40" dirty="0" smtClean="0">
                <a:effectLst>
                  <a:outerShdw blurRad="60007" dist="310007" dir="7680000" sy="30000" kx="1300200" algn="ctr" rotWithShape="0">
                    <a:prstClr val="black">
                      <a:alpha val="32000"/>
                    </a:prstClr>
                  </a:outerShdw>
                </a:effectLst>
                <a:latin typeface="AdLib BT" pitchFamily="82" charset="0"/>
              </a:rPr>
              <a:t>Why You Want To Think Seriously About This</a:t>
            </a:r>
            <a:endParaRPr lang="en-US" sz="3000" spc="-40" dirty="0">
              <a:effectLst>
                <a:outerShdw blurRad="60007" dist="310007" dir="7680000" sy="30000" kx="1300200" algn="ctr" rotWithShape="0">
                  <a:prstClr val="black">
                    <a:alpha val="32000"/>
                  </a:prstClr>
                </a:outerShdw>
              </a:effectLst>
              <a:latin typeface="AdLib BT" pitchFamily="82" charset="0"/>
            </a:endParaRPr>
          </a:p>
        </p:txBody>
      </p:sp>
      <p:sp>
        <p:nvSpPr>
          <p:cNvPr id="5" name="TextBox 4"/>
          <p:cNvSpPr txBox="1"/>
          <p:nvPr/>
        </p:nvSpPr>
        <p:spPr>
          <a:xfrm>
            <a:off x="4953000" y="1980218"/>
            <a:ext cx="2819400" cy="1677382"/>
          </a:xfrm>
          <a:prstGeom prst="rect">
            <a:avLst/>
          </a:prstGeom>
          <a:noFill/>
        </p:spPr>
        <p:txBody>
          <a:bodyPr wrap="square" rtlCol="0">
            <a:spAutoFit/>
          </a:bodyPr>
          <a:lstStyle/>
          <a:p>
            <a:pPr>
              <a:spcAft>
                <a:spcPts val="600"/>
              </a:spcAft>
              <a:buFont typeface="Wingdings" pitchFamily="2" charset="2"/>
              <a:buChar char="§"/>
            </a:pPr>
            <a:r>
              <a:rPr lang="en-US" sz="2200" dirty="0" smtClean="0">
                <a:solidFill>
                  <a:schemeClr val="bg1"/>
                </a:solidFill>
              </a:rPr>
              <a:t> Galatians 2:11-13 </a:t>
            </a:r>
          </a:p>
          <a:p>
            <a:pPr>
              <a:spcAft>
                <a:spcPts val="600"/>
              </a:spcAft>
              <a:buFont typeface="Wingdings" pitchFamily="2" charset="2"/>
              <a:buChar char="§"/>
            </a:pPr>
            <a:r>
              <a:rPr lang="en-US" sz="2200" dirty="0" smtClean="0">
                <a:solidFill>
                  <a:schemeClr val="bg1"/>
                </a:solidFill>
              </a:rPr>
              <a:t> Matthew 26:69-71</a:t>
            </a:r>
          </a:p>
          <a:p>
            <a:pPr>
              <a:spcAft>
                <a:spcPts val="600"/>
              </a:spcAft>
              <a:buFont typeface="Wingdings" pitchFamily="2" charset="2"/>
              <a:buChar char="§"/>
            </a:pPr>
            <a:r>
              <a:rPr lang="en-US" sz="2200" dirty="0"/>
              <a:t> </a:t>
            </a:r>
            <a:r>
              <a:rPr lang="en-US" sz="2200" dirty="0" smtClean="0"/>
              <a:t>1 Timothy 5:25</a:t>
            </a:r>
          </a:p>
          <a:p>
            <a:pPr>
              <a:spcAft>
                <a:spcPts val="600"/>
              </a:spcAft>
              <a:buFont typeface="Wingdings" pitchFamily="2" charset="2"/>
              <a:buChar char="§"/>
            </a:pPr>
            <a:r>
              <a:rPr lang="en-US" sz="2200" dirty="0"/>
              <a:t> </a:t>
            </a:r>
            <a:r>
              <a:rPr lang="en-US" sz="2200" dirty="0" smtClean="0"/>
              <a:t>Daniel 6:10-11</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9" presetClass="entr" presetSubtype="0" accel="10000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 calcmode="lin" valueType="num">
                                      <p:cBhvr>
                                        <p:cTn id="27"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9" presetClass="entr" presetSubtype="0" accel="10000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 calcmode="lin" valueType="num">
                                      <p:cBhvr>
                                        <p:cTn id="35"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9" presetClass="entr" presetSubtype="0" accel="100000" fill="hold"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 calcmode="lin" valueType="num">
                                      <p:cBhvr>
                                        <p:cTn id="43"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v1413025.jpg"/>
          <p:cNvPicPr>
            <a:picLocks noChangeAspect="1"/>
          </p:cNvPicPr>
          <p:nvPr/>
        </p:nvPicPr>
        <p:blipFill>
          <a:blip r:embed="rId2" cstate="print">
            <a:lum bright="10000" contrast="-10000"/>
          </a:blip>
          <a:srcRect l="10605"/>
          <a:stretch>
            <a:fillRect/>
          </a:stretch>
        </p:blipFill>
        <p:spPr>
          <a:xfrm>
            <a:off x="0" y="0"/>
            <a:ext cx="9153046" cy="6858000"/>
          </a:xfrm>
          <a:prstGeom prst="rect">
            <a:avLst/>
          </a:prstGeom>
        </p:spPr>
      </p:pic>
      <p:sp>
        <p:nvSpPr>
          <p:cNvPr id="3" name="TextBox 2"/>
          <p:cNvSpPr txBox="1"/>
          <p:nvPr/>
        </p:nvSpPr>
        <p:spPr>
          <a:xfrm>
            <a:off x="76200" y="5874603"/>
            <a:ext cx="9067800" cy="830997"/>
          </a:xfrm>
          <a:prstGeom prst="rect">
            <a:avLst/>
          </a:prstGeom>
          <a:noFill/>
        </p:spPr>
        <p:txBody>
          <a:bodyPr wrap="square" rtlCol="0">
            <a:spAutoFit/>
          </a:bodyPr>
          <a:lstStyle/>
          <a:p>
            <a:r>
              <a:rPr lang="en-US" dirty="0" smtClean="0">
                <a:solidFill>
                  <a:schemeClr val="bg1"/>
                </a:solidFill>
                <a:latin typeface="AdLib BT" pitchFamily="82" charset="0"/>
              </a:rPr>
              <a:t>Being good role models:</a:t>
            </a:r>
          </a:p>
          <a:p>
            <a:r>
              <a:rPr lang="en-US" sz="3000" spc="-40" dirty="0" smtClean="0">
                <a:solidFill>
                  <a:schemeClr val="bg1"/>
                </a:solidFill>
                <a:effectLst>
                  <a:outerShdw blurRad="60007" dist="310007" dir="7680000" sy="30000" kx="1300200" algn="ctr" rotWithShape="0">
                    <a:prstClr val="black">
                      <a:alpha val="32000"/>
                    </a:prstClr>
                  </a:outerShdw>
                </a:effectLst>
                <a:latin typeface="AdLib BT" pitchFamily="82" charset="0"/>
              </a:rPr>
              <a:t>Why You Want To Think Seriously About This</a:t>
            </a:r>
            <a:endParaRPr lang="en-US" sz="3000" spc="-40" dirty="0">
              <a:solidFill>
                <a:schemeClr val="bg1"/>
              </a:solidFill>
              <a:effectLst>
                <a:outerShdw blurRad="60007" dist="310007" dir="7680000" sy="30000" kx="1300200" algn="ctr" rotWithShape="0">
                  <a:prstClr val="black">
                    <a:alpha val="32000"/>
                  </a:prstClr>
                </a:outerShdw>
              </a:effectLst>
              <a:latin typeface="AdLib BT" pitchFamily="82" charset="0"/>
            </a:endParaRPr>
          </a:p>
        </p:txBody>
      </p:sp>
      <p:sp>
        <p:nvSpPr>
          <p:cNvPr id="4" name="TextBox 3"/>
          <p:cNvSpPr txBox="1"/>
          <p:nvPr/>
        </p:nvSpPr>
        <p:spPr>
          <a:xfrm>
            <a:off x="4419600" y="164068"/>
            <a:ext cx="4724400" cy="2903359"/>
          </a:xfrm>
          <a:prstGeom prst="rect">
            <a:avLst/>
          </a:prstGeom>
          <a:noFill/>
        </p:spPr>
        <p:txBody>
          <a:bodyPr wrap="square" rtlCol="0">
            <a:spAutoFit/>
          </a:bodyPr>
          <a:lstStyle/>
          <a:p>
            <a:pPr>
              <a:spcAft>
                <a:spcPts val="1800"/>
              </a:spcAft>
            </a:pPr>
            <a:r>
              <a:rPr lang="en-US" sz="3200" dirty="0" smtClean="0">
                <a:solidFill>
                  <a:schemeClr val="bg1"/>
                </a:solidFill>
              </a:rPr>
              <a:t>You </a:t>
            </a:r>
            <a:r>
              <a:rPr lang="en-US" sz="3200" u="sng" dirty="0" smtClean="0">
                <a:solidFill>
                  <a:schemeClr val="bg1"/>
                </a:solidFill>
              </a:rPr>
              <a:t>ARE</a:t>
            </a:r>
            <a:r>
              <a:rPr lang="en-US" sz="3200" dirty="0" smtClean="0">
                <a:solidFill>
                  <a:schemeClr val="bg1"/>
                </a:solidFill>
              </a:rPr>
              <a:t> a role model</a:t>
            </a:r>
          </a:p>
          <a:p>
            <a:r>
              <a:rPr lang="en-US" sz="3200" dirty="0" smtClean="0">
                <a:solidFill>
                  <a:schemeClr val="bg1"/>
                </a:solidFill>
              </a:rPr>
              <a:t>You don’t always know </a:t>
            </a:r>
          </a:p>
          <a:p>
            <a:pPr lvl="1">
              <a:lnSpc>
                <a:spcPts val="3400"/>
              </a:lnSpc>
              <a:spcAft>
                <a:spcPts val="1800"/>
              </a:spcAft>
            </a:pPr>
            <a:r>
              <a:rPr lang="en-US" sz="3200" dirty="0" smtClean="0">
                <a:solidFill>
                  <a:schemeClr val="bg1"/>
                </a:solidFill>
              </a:rPr>
              <a:t>who’s watching</a:t>
            </a:r>
          </a:p>
          <a:p>
            <a:r>
              <a:rPr lang="en-US" sz="3200" spc="-70" dirty="0" smtClean="0">
                <a:solidFill>
                  <a:schemeClr val="bg1"/>
                </a:solidFill>
              </a:rPr>
              <a:t>You want to glorify  </a:t>
            </a:r>
          </a:p>
          <a:p>
            <a:pPr lvl="1">
              <a:lnSpc>
                <a:spcPts val="3400"/>
              </a:lnSpc>
              <a:spcAft>
                <a:spcPts val="1800"/>
              </a:spcAft>
            </a:pPr>
            <a:r>
              <a:rPr lang="en-US" sz="3200" spc="-70" dirty="0" smtClean="0">
                <a:solidFill>
                  <a:schemeClr val="bg1"/>
                </a:solidFill>
              </a:rPr>
              <a:t>God in all you do</a:t>
            </a:r>
          </a:p>
        </p:txBody>
      </p:sp>
      <p:sp>
        <p:nvSpPr>
          <p:cNvPr id="5" name="TextBox 4"/>
          <p:cNvSpPr txBox="1"/>
          <p:nvPr/>
        </p:nvSpPr>
        <p:spPr>
          <a:xfrm>
            <a:off x="4953000" y="3123218"/>
            <a:ext cx="2819400" cy="846386"/>
          </a:xfrm>
          <a:prstGeom prst="rect">
            <a:avLst/>
          </a:prstGeom>
          <a:noFill/>
        </p:spPr>
        <p:txBody>
          <a:bodyPr wrap="square" rtlCol="0">
            <a:spAutoFit/>
          </a:bodyPr>
          <a:lstStyle/>
          <a:p>
            <a:pPr>
              <a:spcAft>
                <a:spcPts val="600"/>
              </a:spcAft>
              <a:buFont typeface="Wingdings" pitchFamily="2" charset="2"/>
              <a:buChar char="§"/>
            </a:pPr>
            <a:r>
              <a:rPr lang="en-US" sz="2200" dirty="0" smtClean="0">
                <a:solidFill>
                  <a:schemeClr val="bg1"/>
                </a:solidFill>
              </a:rPr>
              <a:t> Isaiah 43:7</a:t>
            </a:r>
          </a:p>
          <a:p>
            <a:pPr>
              <a:spcAft>
                <a:spcPts val="600"/>
              </a:spcAft>
              <a:buFont typeface="Wingdings" pitchFamily="2" charset="2"/>
              <a:buChar char="§"/>
            </a:pPr>
            <a:r>
              <a:rPr lang="en-US" sz="2200" dirty="0">
                <a:solidFill>
                  <a:schemeClr val="bg1"/>
                </a:solidFill>
              </a:rPr>
              <a:t> </a:t>
            </a:r>
            <a:r>
              <a:rPr lang="en-US" sz="2200" dirty="0" smtClean="0">
                <a:solidFill>
                  <a:schemeClr val="bg1"/>
                </a:solidFill>
              </a:rPr>
              <a:t>Matthew 5:14-16</a:t>
            </a: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1000"/>
                                        <p:tgtEl>
                                          <p:spTgt spid="4">
                                            <p:txEl>
                                              <p:pRg st="4" end="4"/>
                                            </p:txEl>
                                          </p:spTgt>
                                        </p:tgtEl>
                                      </p:cBhvr>
                                    </p:animEffect>
                                    <p:anim calcmode="lin" valueType="num">
                                      <p:cBhvr>
                                        <p:cTn id="1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9" presetClass="entr" presetSubtype="0" accel="10000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 calcmode="lin" valueType="num">
                                      <p:cBhvr>
                                        <p:cTn id="27"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41376509.jpg"/>
          <p:cNvPicPr>
            <a:picLocks noChangeAspect="1"/>
          </p:cNvPicPr>
          <p:nvPr/>
        </p:nvPicPr>
        <p:blipFill>
          <a:blip r:embed="rId2" cstate="print">
            <a:lum bright="10000" contrast="-10000"/>
          </a:blip>
          <a:srcRect l="10583"/>
          <a:stretch>
            <a:fillRect/>
          </a:stretch>
        </p:blipFill>
        <p:spPr>
          <a:xfrm>
            <a:off x="0" y="0"/>
            <a:ext cx="9144000" cy="6858000"/>
          </a:xfrm>
          <a:prstGeom prst="rect">
            <a:avLst/>
          </a:prstGeom>
        </p:spPr>
      </p:pic>
      <p:sp>
        <p:nvSpPr>
          <p:cNvPr id="3" name="TextBox 2"/>
          <p:cNvSpPr txBox="1"/>
          <p:nvPr/>
        </p:nvSpPr>
        <p:spPr>
          <a:xfrm>
            <a:off x="4267200" y="76200"/>
            <a:ext cx="4724400" cy="3831818"/>
          </a:xfrm>
          <a:prstGeom prst="rect">
            <a:avLst/>
          </a:prstGeom>
          <a:noFill/>
        </p:spPr>
        <p:txBody>
          <a:bodyPr wrap="square" rtlCol="0">
            <a:spAutoFit/>
          </a:bodyPr>
          <a:lstStyle/>
          <a:p>
            <a:pPr>
              <a:spcAft>
                <a:spcPts val="1200"/>
              </a:spcAft>
            </a:pPr>
            <a:r>
              <a:rPr lang="en-US" sz="3200" dirty="0" smtClean="0">
                <a:solidFill>
                  <a:schemeClr val="bg1"/>
                </a:solidFill>
              </a:rPr>
              <a:t>You </a:t>
            </a:r>
            <a:r>
              <a:rPr lang="en-US" sz="3200" u="sng" dirty="0" smtClean="0">
                <a:solidFill>
                  <a:schemeClr val="bg1"/>
                </a:solidFill>
              </a:rPr>
              <a:t>ARE</a:t>
            </a:r>
            <a:r>
              <a:rPr lang="en-US" sz="3200" dirty="0" smtClean="0">
                <a:solidFill>
                  <a:schemeClr val="bg1"/>
                </a:solidFill>
              </a:rPr>
              <a:t> a role model</a:t>
            </a:r>
          </a:p>
          <a:p>
            <a:r>
              <a:rPr lang="en-US" sz="3200" dirty="0" smtClean="0">
                <a:solidFill>
                  <a:schemeClr val="bg1"/>
                </a:solidFill>
              </a:rPr>
              <a:t>You don’t always know </a:t>
            </a:r>
          </a:p>
          <a:p>
            <a:pPr lvl="1">
              <a:lnSpc>
                <a:spcPts val="3400"/>
              </a:lnSpc>
              <a:spcAft>
                <a:spcPts val="1200"/>
              </a:spcAft>
            </a:pPr>
            <a:r>
              <a:rPr lang="en-US" sz="3200" dirty="0" smtClean="0">
                <a:solidFill>
                  <a:schemeClr val="bg1"/>
                </a:solidFill>
              </a:rPr>
              <a:t>who’s watching</a:t>
            </a:r>
          </a:p>
          <a:p>
            <a:r>
              <a:rPr lang="en-US" sz="3200" spc="-70" dirty="0" smtClean="0">
                <a:solidFill>
                  <a:schemeClr val="bg1"/>
                </a:solidFill>
              </a:rPr>
              <a:t>You want to glorify </a:t>
            </a:r>
          </a:p>
          <a:p>
            <a:pPr lvl="1">
              <a:lnSpc>
                <a:spcPts val="3400"/>
              </a:lnSpc>
              <a:spcAft>
                <a:spcPts val="1200"/>
              </a:spcAft>
            </a:pPr>
            <a:r>
              <a:rPr lang="en-US" sz="3200" spc="-70" dirty="0" smtClean="0">
                <a:solidFill>
                  <a:schemeClr val="bg1"/>
                </a:solidFill>
              </a:rPr>
              <a:t>God in all you do</a:t>
            </a:r>
          </a:p>
          <a:p>
            <a:r>
              <a:rPr lang="en-US" sz="3200" dirty="0" smtClean="0">
                <a:solidFill>
                  <a:schemeClr val="bg1"/>
                </a:solidFill>
              </a:rPr>
              <a:t>You want to help as many </a:t>
            </a:r>
          </a:p>
          <a:p>
            <a:pPr lvl="1">
              <a:lnSpc>
                <a:spcPts val="3400"/>
              </a:lnSpc>
              <a:spcAft>
                <a:spcPts val="1800"/>
              </a:spcAft>
            </a:pPr>
            <a:r>
              <a:rPr lang="en-US" sz="3200" spc="-50" dirty="0" smtClean="0">
                <a:solidFill>
                  <a:schemeClr val="bg1"/>
                </a:solidFill>
              </a:rPr>
              <a:t>get to heaven </a:t>
            </a:r>
            <a:r>
              <a:rPr lang="en-US" sz="3200" dirty="0" smtClean="0">
                <a:solidFill>
                  <a:schemeClr val="bg1"/>
                </a:solidFill>
              </a:rPr>
              <a:t>as you can</a:t>
            </a:r>
          </a:p>
        </p:txBody>
      </p:sp>
      <p:sp>
        <p:nvSpPr>
          <p:cNvPr id="4" name="TextBox 3"/>
          <p:cNvSpPr txBox="1"/>
          <p:nvPr/>
        </p:nvSpPr>
        <p:spPr>
          <a:xfrm>
            <a:off x="76200" y="5874603"/>
            <a:ext cx="9067800" cy="830997"/>
          </a:xfrm>
          <a:prstGeom prst="rect">
            <a:avLst/>
          </a:prstGeom>
          <a:noFill/>
        </p:spPr>
        <p:txBody>
          <a:bodyPr wrap="square" rtlCol="0">
            <a:spAutoFit/>
          </a:bodyPr>
          <a:lstStyle/>
          <a:p>
            <a:r>
              <a:rPr lang="en-US" dirty="0" smtClean="0">
                <a:solidFill>
                  <a:schemeClr val="bg1"/>
                </a:solidFill>
                <a:latin typeface="AdLib BT" pitchFamily="82" charset="0"/>
              </a:rPr>
              <a:t>Being good role models:</a:t>
            </a:r>
          </a:p>
          <a:p>
            <a:r>
              <a:rPr lang="en-US" sz="3000" b="1" spc="-40" dirty="0" smtClean="0">
                <a:ln>
                  <a:solidFill>
                    <a:sysClr val="windowText" lastClr="000000"/>
                  </a:solidFill>
                </a:ln>
                <a:solidFill>
                  <a:schemeClr val="bg1"/>
                </a:solidFill>
                <a:effectLst>
                  <a:outerShdw blurRad="60007" dist="310007" dir="7680000" sy="30000" kx="1300200" algn="ctr" rotWithShape="0">
                    <a:prstClr val="black">
                      <a:alpha val="32000"/>
                    </a:prstClr>
                  </a:outerShdw>
                </a:effectLst>
                <a:latin typeface="AdLib BT" pitchFamily="82" charset="0"/>
              </a:rPr>
              <a:t>Why You Want To Think Seriously About This</a:t>
            </a:r>
            <a:endParaRPr lang="en-US" sz="3000" b="1" spc="-40" dirty="0">
              <a:ln>
                <a:solidFill>
                  <a:sysClr val="windowText" lastClr="000000"/>
                </a:solidFill>
              </a:ln>
              <a:solidFill>
                <a:schemeClr val="bg1"/>
              </a:solidFill>
              <a:effectLst>
                <a:outerShdw blurRad="60007" dist="310007" dir="7680000" sy="30000" kx="1300200" algn="ctr" rotWithShape="0">
                  <a:prstClr val="black">
                    <a:alpha val="32000"/>
                  </a:prstClr>
                </a:outerShdw>
              </a:effectLst>
              <a:latin typeface="AdLib BT" pitchFamily="82" charset="0"/>
            </a:endParaRPr>
          </a:p>
        </p:txBody>
      </p:sp>
      <p:sp>
        <p:nvSpPr>
          <p:cNvPr id="5" name="TextBox 4"/>
          <p:cNvSpPr txBox="1"/>
          <p:nvPr/>
        </p:nvSpPr>
        <p:spPr>
          <a:xfrm>
            <a:off x="6705600" y="3843516"/>
            <a:ext cx="2819400" cy="1210588"/>
          </a:xfrm>
          <a:prstGeom prst="rect">
            <a:avLst/>
          </a:prstGeom>
          <a:noFill/>
        </p:spPr>
        <p:txBody>
          <a:bodyPr wrap="square" rtlCol="0">
            <a:spAutoFit/>
          </a:bodyPr>
          <a:lstStyle/>
          <a:p>
            <a:pPr>
              <a:spcAft>
                <a:spcPts val="400"/>
              </a:spcAft>
              <a:buFont typeface="Wingdings" pitchFamily="2" charset="2"/>
              <a:buChar char="§"/>
            </a:pPr>
            <a:r>
              <a:rPr lang="en-US" sz="2200" dirty="0" smtClean="0"/>
              <a:t> 1 Cor. 10:31-33</a:t>
            </a:r>
          </a:p>
          <a:p>
            <a:pPr>
              <a:spcAft>
                <a:spcPts val="400"/>
              </a:spcAft>
              <a:buFont typeface="Wingdings" pitchFamily="2" charset="2"/>
              <a:buChar char="§"/>
            </a:pPr>
            <a:r>
              <a:rPr lang="en-US" sz="2200" dirty="0"/>
              <a:t> </a:t>
            </a:r>
            <a:r>
              <a:rPr lang="en-US" sz="2200" dirty="0" smtClean="0"/>
              <a:t>1 John 2:10</a:t>
            </a:r>
          </a:p>
          <a:p>
            <a:pPr>
              <a:spcAft>
                <a:spcPts val="600"/>
              </a:spcAft>
              <a:buFont typeface="Wingdings" pitchFamily="2" charset="2"/>
              <a:buChar char="§"/>
            </a:pPr>
            <a:r>
              <a:rPr lang="en-US" sz="2200" dirty="0"/>
              <a:t> </a:t>
            </a:r>
            <a:r>
              <a:rPr lang="en-US" sz="2200" dirty="0" smtClean="0"/>
              <a:t>Matthew 18:6-7</a:t>
            </a:r>
            <a:endParaRPr lang="en-US" sz="2200" dirty="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9" presetClass="entr" presetSubtype="0" accel="10000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 calcmode="lin" valueType="num">
                                      <p:cBhvr>
                                        <p:cTn id="27"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9" presetClass="entr" presetSubtype="0" accel="10000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 calcmode="lin" valueType="num">
                                      <p:cBhvr>
                                        <p:cTn id="35"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200316746-001.jpg"/>
          <p:cNvPicPr>
            <a:picLocks noChangeAspect="1"/>
          </p:cNvPicPr>
          <p:nvPr/>
        </p:nvPicPr>
        <p:blipFill>
          <a:blip r:embed="rId2" cstate="print">
            <a:lum bright="20000" contrast="10000"/>
          </a:blip>
          <a:srcRect l="2030" r="18780" b="12222"/>
          <a:stretch>
            <a:fillRect/>
          </a:stretch>
        </p:blipFill>
        <p:spPr>
          <a:xfrm>
            <a:off x="0" y="-1"/>
            <a:ext cx="9146894" cy="6858001"/>
          </a:xfrm>
          <a:prstGeom prst="rect">
            <a:avLst/>
          </a:prstGeom>
        </p:spPr>
      </p:pic>
      <p:sp>
        <p:nvSpPr>
          <p:cNvPr id="5" name="TextBox 4"/>
          <p:cNvSpPr txBox="1"/>
          <p:nvPr/>
        </p:nvSpPr>
        <p:spPr>
          <a:xfrm>
            <a:off x="3505200" y="164068"/>
            <a:ext cx="4724400" cy="4785926"/>
          </a:xfrm>
          <a:prstGeom prst="rect">
            <a:avLst/>
          </a:prstGeom>
          <a:noFill/>
        </p:spPr>
        <p:txBody>
          <a:bodyPr wrap="square" rtlCol="0">
            <a:spAutoFit/>
          </a:bodyPr>
          <a:lstStyle/>
          <a:p>
            <a:pPr>
              <a:spcAft>
                <a:spcPts val="1800"/>
              </a:spcAft>
            </a:pPr>
            <a:r>
              <a:rPr lang="en-US" sz="3200" spc="-50" dirty="0" smtClean="0">
                <a:solidFill>
                  <a:schemeClr val="bg1"/>
                </a:solidFill>
              </a:rPr>
              <a:t>You </a:t>
            </a:r>
            <a:r>
              <a:rPr lang="en-US" sz="3200" u="sng" spc="-50" dirty="0" smtClean="0">
                <a:solidFill>
                  <a:schemeClr val="bg1"/>
                </a:solidFill>
              </a:rPr>
              <a:t>are</a:t>
            </a:r>
            <a:r>
              <a:rPr lang="en-US" sz="3200" spc="-50" dirty="0" smtClean="0">
                <a:solidFill>
                  <a:schemeClr val="bg1"/>
                </a:solidFill>
              </a:rPr>
              <a:t> a role model</a:t>
            </a:r>
          </a:p>
          <a:p>
            <a:r>
              <a:rPr lang="en-US" sz="3200" dirty="0" smtClean="0">
                <a:solidFill>
                  <a:schemeClr val="bg1"/>
                </a:solidFill>
              </a:rPr>
              <a:t>You don’t always  </a:t>
            </a:r>
          </a:p>
          <a:p>
            <a:pPr lvl="1">
              <a:lnSpc>
                <a:spcPts val="3400"/>
              </a:lnSpc>
              <a:spcAft>
                <a:spcPts val="1800"/>
              </a:spcAft>
            </a:pPr>
            <a:r>
              <a:rPr lang="en-US" sz="3200" dirty="0" smtClean="0">
                <a:solidFill>
                  <a:schemeClr val="bg1"/>
                </a:solidFill>
              </a:rPr>
              <a:t>Know who’s watching</a:t>
            </a:r>
          </a:p>
          <a:p>
            <a:r>
              <a:rPr lang="en-US" sz="3200" spc="-70" dirty="0" smtClean="0">
                <a:solidFill>
                  <a:schemeClr val="bg1"/>
                </a:solidFill>
              </a:rPr>
              <a:t>You want to glorify </a:t>
            </a:r>
          </a:p>
          <a:p>
            <a:pPr lvl="1">
              <a:lnSpc>
                <a:spcPts val="3400"/>
              </a:lnSpc>
              <a:spcAft>
                <a:spcPts val="1800"/>
              </a:spcAft>
            </a:pPr>
            <a:r>
              <a:rPr lang="en-US" sz="3200" spc="-70" dirty="0" smtClean="0">
                <a:solidFill>
                  <a:schemeClr val="bg1"/>
                </a:solidFill>
              </a:rPr>
              <a:t>God in all you do</a:t>
            </a:r>
          </a:p>
          <a:p>
            <a:r>
              <a:rPr lang="en-US" sz="3200" dirty="0" smtClean="0">
                <a:solidFill>
                  <a:schemeClr val="bg1"/>
                </a:solidFill>
              </a:rPr>
              <a:t>You want to help as many </a:t>
            </a:r>
          </a:p>
          <a:p>
            <a:pPr lvl="1">
              <a:lnSpc>
                <a:spcPts val="3400"/>
              </a:lnSpc>
              <a:spcAft>
                <a:spcPts val="1800"/>
              </a:spcAft>
            </a:pPr>
            <a:r>
              <a:rPr lang="en-US" sz="3200" dirty="0" smtClean="0">
                <a:solidFill>
                  <a:schemeClr val="bg1"/>
                </a:solidFill>
              </a:rPr>
              <a:t>get to heaven as you can</a:t>
            </a:r>
          </a:p>
          <a:p>
            <a:r>
              <a:rPr lang="en-US" sz="3200" dirty="0" smtClean="0">
                <a:solidFill>
                  <a:schemeClr val="bg1"/>
                </a:solidFill>
              </a:rPr>
              <a:t>Your influence lasts </a:t>
            </a:r>
            <a:r>
              <a:rPr lang="en-US" sz="2400" dirty="0" smtClean="0">
                <a:solidFill>
                  <a:schemeClr val="bg1"/>
                </a:solidFill>
              </a:rPr>
              <a:t>&amp;</a:t>
            </a:r>
            <a:r>
              <a:rPr lang="en-US" sz="3200" dirty="0" smtClean="0">
                <a:solidFill>
                  <a:schemeClr val="bg1"/>
                </a:solidFill>
              </a:rPr>
              <a:t> lasts</a:t>
            </a:r>
            <a:endParaRPr lang="en-US" sz="3200" dirty="0">
              <a:solidFill>
                <a:schemeClr val="bg1"/>
              </a:solidFill>
            </a:endParaRPr>
          </a:p>
        </p:txBody>
      </p:sp>
      <p:sp>
        <p:nvSpPr>
          <p:cNvPr id="7" name="TextBox 6"/>
          <p:cNvSpPr txBox="1"/>
          <p:nvPr/>
        </p:nvSpPr>
        <p:spPr>
          <a:xfrm>
            <a:off x="76200" y="5874603"/>
            <a:ext cx="9067800" cy="830997"/>
          </a:xfrm>
          <a:prstGeom prst="rect">
            <a:avLst/>
          </a:prstGeom>
          <a:noFill/>
        </p:spPr>
        <p:txBody>
          <a:bodyPr wrap="square" rtlCol="0">
            <a:spAutoFit/>
          </a:bodyPr>
          <a:lstStyle/>
          <a:p>
            <a:r>
              <a:rPr lang="en-US" dirty="0" smtClean="0">
                <a:solidFill>
                  <a:schemeClr val="bg1"/>
                </a:solidFill>
                <a:latin typeface="AdLib BT" pitchFamily="82" charset="0"/>
              </a:rPr>
              <a:t>Being good role models:</a:t>
            </a:r>
          </a:p>
          <a:p>
            <a:r>
              <a:rPr lang="en-US" sz="3000" b="1" spc="-40" dirty="0" smtClean="0">
                <a:ln>
                  <a:solidFill>
                    <a:sysClr val="windowText" lastClr="000000"/>
                  </a:solidFill>
                </a:ln>
                <a:solidFill>
                  <a:schemeClr val="bg1"/>
                </a:solidFill>
                <a:effectLst>
                  <a:outerShdw blurRad="60007" dist="310007" dir="7680000" sy="30000" kx="1300200" algn="ctr" rotWithShape="0">
                    <a:prstClr val="black">
                      <a:alpha val="32000"/>
                    </a:prstClr>
                  </a:outerShdw>
                </a:effectLst>
                <a:latin typeface="AdLib BT" pitchFamily="82" charset="0"/>
              </a:rPr>
              <a:t>Why You Want To Think Seriously About This</a:t>
            </a:r>
            <a:endParaRPr lang="en-US" sz="3000" b="1" spc="-40" dirty="0">
              <a:ln>
                <a:solidFill>
                  <a:sysClr val="windowText" lastClr="000000"/>
                </a:solidFill>
              </a:ln>
              <a:solidFill>
                <a:schemeClr val="bg1"/>
              </a:solidFill>
              <a:effectLst>
                <a:outerShdw blurRad="60007" dist="310007" dir="7680000" sy="30000" kx="1300200" algn="ctr" rotWithShape="0">
                  <a:prstClr val="black">
                    <a:alpha val="32000"/>
                  </a:prstClr>
                </a:outerShdw>
              </a:effectLst>
              <a:latin typeface="AdLib BT" pitchFamily="82" charset="0"/>
            </a:endParaRP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fade">
                                      <p:cBhvr>
                                        <p:cTn id="7" dur="1000"/>
                                        <p:tgtEl>
                                          <p:spTgt spid="5">
                                            <p:txEl>
                                              <p:pRg st="7" end="7"/>
                                            </p:txEl>
                                          </p:spTgt>
                                        </p:tgtEl>
                                      </p:cBhvr>
                                    </p:animEffect>
                                    <p:anim calcmode="lin" valueType="num">
                                      <p:cBhvr>
                                        <p:cTn id="8"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g60264715.jpg"/>
          <p:cNvPicPr>
            <a:picLocks noChangeAspect="1"/>
          </p:cNvPicPr>
          <p:nvPr/>
        </p:nvPicPr>
        <p:blipFill>
          <a:blip r:embed="rId2" cstate="print">
            <a:lum bright="5000"/>
          </a:blip>
          <a:srcRect b="16865"/>
          <a:stretch>
            <a:fillRect/>
          </a:stretch>
        </p:blipFill>
        <p:spPr>
          <a:xfrm>
            <a:off x="2971800" y="4228652"/>
            <a:ext cx="3200400" cy="2629348"/>
          </a:xfrm>
          <a:prstGeom prst="rect">
            <a:avLst/>
          </a:prstGeom>
        </p:spPr>
      </p:pic>
      <p:sp>
        <p:nvSpPr>
          <p:cNvPr id="3" name="TextBox 2"/>
          <p:cNvSpPr txBox="1"/>
          <p:nvPr/>
        </p:nvSpPr>
        <p:spPr>
          <a:xfrm>
            <a:off x="228600" y="1120200"/>
            <a:ext cx="3352800" cy="5509200"/>
          </a:xfrm>
          <a:prstGeom prst="rect">
            <a:avLst/>
          </a:prstGeom>
          <a:noFill/>
        </p:spPr>
        <p:txBody>
          <a:bodyPr wrap="square" rtlCol="0">
            <a:spAutoFit/>
          </a:bodyPr>
          <a:lstStyle/>
          <a:p>
            <a:r>
              <a:rPr lang="en-US" sz="2200" i="1" dirty="0" smtClean="0"/>
              <a:t>“</a:t>
            </a:r>
            <a:r>
              <a:rPr lang="en-US" sz="2200" b="1" i="1" u="sng" dirty="0" smtClean="0"/>
              <a:t>Max</a:t>
            </a:r>
            <a:r>
              <a:rPr lang="en-US" sz="2200" i="1" dirty="0" smtClean="0"/>
              <a:t> </a:t>
            </a:r>
            <a:r>
              <a:rPr lang="en-US" sz="2200" b="1" i="1" u="sng" dirty="0" smtClean="0"/>
              <a:t>Jukes</a:t>
            </a:r>
            <a:r>
              <a:rPr lang="en-US" sz="2200" i="1" dirty="0" smtClean="0"/>
              <a:t> lived in New York. He did not believe in Christ or in Christian training. He refused to take his children to church, even when they asked to go. He has had 1,026 descendants – 300 were sent to prison for an average term of 13 years; 190 were public prostitutes; 680 were admitted alcoholics. His family, thus far, has cost </a:t>
            </a:r>
          </a:p>
          <a:p>
            <a:r>
              <a:rPr lang="en-US" sz="2200" i="1" dirty="0" smtClean="0"/>
              <a:t>the state in excess of $420,000. They made </a:t>
            </a:r>
          </a:p>
          <a:p>
            <a:r>
              <a:rPr lang="en-US" sz="2200" i="1" dirty="0" smtClean="0"/>
              <a:t>no contribution to society.</a:t>
            </a:r>
          </a:p>
        </p:txBody>
      </p:sp>
      <p:sp>
        <p:nvSpPr>
          <p:cNvPr id="4" name="TextBox 3"/>
          <p:cNvSpPr txBox="1"/>
          <p:nvPr/>
        </p:nvSpPr>
        <p:spPr>
          <a:xfrm>
            <a:off x="4114800" y="228600"/>
            <a:ext cx="4876800" cy="6186309"/>
          </a:xfrm>
          <a:prstGeom prst="rect">
            <a:avLst/>
          </a:prstGeom>
          <a:noFill/>
        </p:spPr>
        <p:txBody>
          <a:bodyPr wrap="square" rtlCol="0">
            <a:spAutoFit/>
          </a:bodyPr>
          <a:lstStyle/>
          <a:p>
            <a:r>
              <a:rPr lang="en-US" sz="2200" i="1" dirty="0" smtClean="0"/>
              <a:t>“</a:t>
            </a:r>
            <a:r>
              <a:rPr lang="en-US" sz="2200" b="1" i="1" u="sng" dirty="0" smtClean="0"/>
              <a:t>Jonathan</a:t>
            </a:r>
            <a:r>
              <a:rPr lang="en-US" sz="2200" i="1" dirty="0" smtClean="0"/>
              <a:t> </a:t>
            </a:r>
            <a:r>
              <a:rPr lang="en-US" sz="2200" b="1" i="1" u="sng" dirty="0" smtClean="0"/>
              <a:t>Edwards</a:t>
            </a:r>
            <a:r>
              <a:rPr lang="en-US" sz="2200" i="1" dirty="0" smtClean="0"/>
              <a:t> lived in the same state, at the same time as Jukes. He loved the Lord and  taught his children the Bible and about God and saw to it that his children were in church every Sunday, as he served the Lord to the best of his ability. He has had 929 descendants – of these 430 were ministers; 86 became university professors; 13 became university presidents; 75 authored good books; 5 were elected to the United States Congress, and two to the Senate. </a:t>
            </a:r>
          </a:p>
          <a:p>
            <a:pPr lvl="1"/>
            <a:r>
              <a:rPr lang="en-US" sz="2200" i="1" dirty="0" smtClean="0"/>
              <a:t>   One was Vice President of his </a:t>
            </a:r>
          </a:p>
          <a:p>
            <a:pPr lvl="3"/>
            <a:r>
              <a:rPr lang="en-US" sz="2200" i="1" dirty="0" smtClean="0"/>
              <a:t>nation. His family never cost the state one cent but has contributed immeasurably to the life of plenty in this land today.”</a:t>
            </a:r>
          </a:p>
        </p:txBody>
      </p:sp>
      <p:sp>
        <p:nvSpPr>
          <p:cNvPr id="5" name="TextBox 4"/>
          <p:cNvSpPr txBox="1"/>
          <p:nvPr/>
        </p:nvSpPr>
        <p:spPr>
          <a:xfrm>
            <a:off x="152400" y="314980"/>
            <a:ext cx="3886200" cy="523220"/>
          </a:xfrm>
          <a:prstGeom prst="rect">
            <a:avLst/>
          </a:prstGeom>
          <a:noFill/>
        </p:spPr>
        <p:txBody>
          <a:bodyPr wrap="square" rtlCol="0">
            <a:spAutoFit/>
          </a:bodyPr>
          <a:lstStyle/>
          <a:p>
            <a:r>
              <a:rPr lang="en-US" sz="2800" dirty="0" smtClean="0">
                <a:effectLst>
                  <a:reflection blurRad="6350" stA="50000" endA="300" endPos="50000" dist="29997" dir="5400000" sy="-100000" algn="bl" rotWithShape="0"/>
                </a:effectLst>
                <a:latin typeface="AdLib BT" pitchFamily="82" charset="0"/>
              </a:rPr>
              <a:t>TAKE YOUR CHILD</a:t>
            </a:r>
            <a:endParaRPr lang="en-US" sz="2800" dirty="0">
              <a:effectLst>
                <a:reflection blurRad="6350" stA="50000" endA="300" endPos="50000" dist="29997" dir="5400000" sy="-100000" algn="bl" rotWithShape="0"/>
              </a:effectLst>
              <a:latin typeface="AdLib BT" pitchFamily="82"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ppt_x</p:attrName>
                                        </p:attrNameLst>
                                      </p:cBhvr>
                                      <p:tavLst>
                                        <p:tav tm="0">
                                          <p:val>
                                            <p:strVal val="#ppt_x-.2"/>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ppt_x</p:attrName>
                                        </p:attrNameLst>
                                      </p:cBhvr>
                                      <p:tavLst>
                                        <p:tav tm="0">
                                          <p:val>
                                            <p:strVal val="#ppt_x-.2"/>
                                          </p:val>
                                        </p:tav>
                                        <p:tav tm="100000">
                                          <p:val>
                                            <p:strVal val="#ppt_x"/>
                                          </p:val>
                                        </p:tav>
                                      </p:tavLst>
                                    </p:anim>
                                    <p:anim calcmode="lin" valueType="num">
                                      <p:cBhvr>
                                        <p:cTn id="2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428</Words>
  <Application>Microsoft Office PowerPoint</Application>
  <PresentationFormat>On-screen Show (4:3)</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AdLib BT</vt:lpstr>
      <vt:lpstr>Wingdings</vt:lpstr>
      <vt:lpstr>Office Theme</vt:lpstr>
      <vt:lpstr>Slide 1</vt:lpstr>
      <vt:lpstr>Slide 2</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Noble</dc:creator>
  <cp:lastModifiedBy>Danny McKibben</cp:lastModifiedBy>
  <cp:revision>9</cp:revision>
  <dcterms:created xsi:type="dcterms:W3CDTF">2012-12-19T11:13:59Z</dcterms:created>
  <dcterms:modified xsi:type="dcterms:W3CDTF">2014-04-28T14:08:36Z</dcterms:modified>
</cp:coreProperties>
</file>