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embeddedFontLst>
    <p:embeddedFont>
      <p:font typeface="Constantia" pitchFamily="18" charset="0"/>
      <p:regular r:id="rId7"/>
      <p:bold r:id="rId8"/>
      <p:italic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  <a:srgbClr val="FFFFCC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BF5A5-A47F-4B60-BB2D-ED5FC78B8E0F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86FA3-D550-4CFB-8098-44595CF8D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09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0D39-134C-4465-83D9-66B1EE70E45D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72AB-7EA4-433F-84B0-3434D57EB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516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Great Start… </a:t>
            </a:r>
          </a:p>
          <a:p>
            <a:pPr lvl="3">
              <a:lnSpc>
                <a:spcPts val="10000"/>
              </a:lnSpc>
            </a:pPr>
            <a:r>
              <a:rPr lang="en-US" sz="9600" b="1" dirty="0" smtClean="0">
                <a:solidFill>
                  <a:srgbClr val="CCFF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Poor Finish</a:t>
            </a:r>
          </a:p>
          <a:p>
            <a:pPr>
              <a:spcBef>
                <a:spcPts val="3600"/>
              </a:spcBef>
            </a:pPr>
            <a:r>
              <a:rPr lang="en-US" sz="6000" dirty="0" smtClean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Poor Start… </a:t>
            </a:r>
          </a:p>
          <a:p>
            <a:pPr lvl="3">
              <a:lnSpc>
                <a:spcPts val="10000"/>
              </a:lnSpc>
            </a:pPr>
            <a:r>
              <a:rPr lang="en-US" sz="9600" b="1" dirty="0" smtClean="0">
                <a:solidFill>
                  <a:srgbClr val="CCFFFF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Great Finish</a:t>
            </a:r>
            <a:endParaRPr lang="en-US" sz="9600" b="1" dirty="0">
              <a:solidFill>
                <a:srgbClr val="CCFFFF"/>
              </a:solidFill>
              <a:effectLst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ctor-golden-crowns.png"/>
          <p:cNvPicPr>
            <a:picLocks noChangeAspect="1"/>
          </p:cNvPicPr>
          <p:nvPr/>
        </p:nvPicPr>
        <p:blipFill>
          <a:blip r:embed="rId2" cstate="print">
            <a:lum/>
          </a:blip>
          <a:srcRect r="47037" b="65684"/>
          <a:stretch>
            <a:fillRect/>
          </a:stretch>
        </p:blipFill>
        <p:spPr>
          <a:xfrm>
            <a:off x="-1908" y="3886200"/>
            <a:ext cx="3735708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-189369"/>
            <a:ext cx="167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itchFamily="18" charset="0"/>
              </a:rPr>
              <a:t>A</a:t>
            </a:r>
            <a:endParaRPr lang="en-US" sz="6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33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Constantia" pitchFamily="18" charset="0"/>
              </a:rPr>
              <a:t>sa</a:t>
            </a:r>
            <a:r>
              <a:rPr lang="en-US" sz="4400" dirty="0" smtClean="0">
                <a:latin typeface="Constantia" pitchFamily="18" charset="0"/>
              </a:rPr>
              <a:t> started as a very great king</a:t>
            </a:r>
            <a:endParaRPr lang="en-US" sz="4400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447800"/>
            <a:ext cx="73152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B3"/>
                </a:solidFill>
                <a:latin typeface="Constantia" pitchFamily="18" charset="0"/>
              </a:rPr>
              <a:t> Overcame the wickedness of his upbringing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rgbClr val="FFFFB3"/>
                </a:solidFill>
                <a:latin typeface="Constantia" pitchFamily="18" charset="0"/>
              </a:rPr>
              <a:t> </a:t>
            </a:r>
            <a:r>
              <a:rPr lang="en-US" sz="2800" dirty="0" smtClean="0">
                <a:solidFill>
                  <a:srgbClr val="FFFFB3"/>
                </a:solidFill>
                <a:latin typeface="Constantia" pitchFamily="18" charset="0"/>
              </a:rPr>
              <a:t>Removed idolatry from the land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rgbClr val="FFFFB3"/>
                </a:solidFill>
                <a:latin typeface="Constantia" pitchFamily="18" charset="0"/>
              </a:rPr>
              <a:t> </a:t>
            </a:r>
            <a:r>
              <a:rPr lang="en-US" sz="2800" dirty="0" smtClean="0">
                <a:solidFill>
                  <a:srgbClr val="FFFFB3"/>
                </a:solidFill>
                <a:latin typeface="Constantia" pitchFamily="18" charset="0"/>
              </a:rPr>
              <a:t>Removed the sodomites from the land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rgbClr val="FFFFB3"/>
                </a:solidFill>
                <a:latin typeface="Constantia" pitchFamily="18" charset="0"/>
              </a:rPr>
              <a:t> </a:t>
            </a:r>
            <a:r>
              <a:rPr lang="en-US" sz="2800" dirty="0" smtClean="0">
                <a:solidFill>
                  <a:srgbClr val="FFFFB3"/>
                </a:solidFill>
                <a:latin typeface="Constantia" pitchFamily="18" charset="0"/>
              </a:rPr>
              <a:t>Placed his trust in the Lord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rgbClr val="FFFFB3"/>
                </a:solidFill>
                <a:latin typeface="Constantia" pitchFamily="18" charset="0"/>
              </a:rPr>
              <a:t> </a:t>
            </a:r>
            <a:r>
              <a:rPr lang="en-US" sz="2800" dirty="0" smtClean="0">
                <a:solidFill>
                  <a:srgbClr val="FFFFB3"/>
                </a:solidFill>
                <a:latin typeface="Constantia" pitchFamily="18" charset="0"/>
              </a:rPr>
              <a:t>Listened to God’s word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rgbClr val="FFFFB3"/>
                </a:solidFill>
                <a:latin typeface="Constantia" pitchFamily="18" charset="0"/>
              </a:rPr>
              <a:t> </a:t>
            </a:r>
            <a:r>
              <a:rPr lang="en-US" sz="2800" dirty="0" smtClean="0">
                <a:solidFill>
                  <a:srgbClr val="FFFFB3"/>
                </a:solidFill>
                <a:latin typeface="Constantia" pitchFamily="18" charset="0"/>
              </a:rPr>
              <a:t>Stood against his own mother</a:t>
            </a:r>
            <a:endParaRPr lang="en-US" sz="2800" dirty="0">
              <a:solidFill>
                <a:srgbClr val="FFFFB3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876800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onstantia" pitchFamily="18" charset="0"/>
              </a:rPr>
              <a:t>But he weakened before the finish line!</a:t>
            </a:r>
            <a:endParaRPr lang="en-US" sz="5000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8600" y="1255216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r"/>
            <a:r>
              <a:rPr lang="en-US" sz="6600" dirty="0" err="1" smtClean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Asa’s</a:t>
            </a:r>
            <a:r>
              <a:rPr lang="en-US" sz="6600" dirty="0" smtClean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 weakening </a:t>
            </a:r>
          </a:p>
          <a:p>
            <a:pPr algn="r"/>
            <a:r>
              <a:rPr lang="en-US" sz="6600" dirty="0" smtClean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has been repeated </a:t>
            </a:r>
          </a:p>
          <a:p>
            <a:pPr algn="r"/>
            <a:r>
              <a:rPr lang="en-US" sz="6600" dirty="0" smtClean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over </a:t>
            </a:r>
            <a:r>
              <a:rPr lang="en-US" sz="4800" dirty="0" smtClean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&amp;</a:t>
            </a:r>
            <a:r>
              <a:rPr lang="en-US" sz="6600" dirty="0" smtClean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 over in the </a:t>
            </a:r>
          </a:p>
          <a:p>
            <a:pPr algn="r"/>
            <a:r>
              <a:rPr lang="en-US" sz="6600" dirty="0" smtClean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lives of Christians</a:t>
            </a:r>
            <a:endParaRPr lang="en-US" sz="6600" dirty="0">
              <a:effectLst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-990600"/>
            <a:ext cx="152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0" dirty="0" smtClean="0">
                <a:latin typeface="Constantia" pitchFamily="18" charset="0"/>
              </a:rPr>
              <a:t>!</a:t>
            </a:r>
            <a:endParaRPr lang="en-US" sz="44000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285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92"/>
            <a:ext cx="9144000" cy="6862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76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1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What Is Needed?</a:t>
            </a:r>
            <a:endParaRPr lang="en-US" sz="8800" b="1" spc="-1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845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with some…</a:t>
            </a:r>
          </a:p>
          <a:p>
            <a:r>
              <a:rPr lang="en-US" sz="4400" dirty="0" smtClean="0">
                <a:latin typeface="Constantia" pitchFamily="18" charset="0"/>
              </a:rPr>
              <a:t>    </a:t>
            </a:r>
            <a:r>
              <a:rPr lang="en-US" sz="4800" dirty="0" smtClean="0">
                <a:latin typeface="Constantia" pitchFamily="18" charset="0"/>
              </a:rPr>
              <a:t>Renewed Commitment</a:t>
            </a:r>
            <a:endParaRPr lang="en-US" sz="48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695271"/>
            <a:ext cx="403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     with others…</a:t>
            </a:r>
          </a:p>
          <a:p>
            <a:r>
              <a:rPr lang="en-US" sz="4800" dirty="0" smtClean="0">
                <a:latin typeface="Constantia" pitchFamily="18" charset="0"/>
              </a:rPr>
              <a:t>Perseverance</a:t>
            </a:r>
            <a:endParaRPr lang="en-US" sz="4800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93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Constantia</vt:lpstr>
      <vt:lpstr>Wingdings</vt:lpstr>
      <vt:lpstr>Calibri</vt:lpstr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Noble</dc:creator>
  <cp:lastModifiedBy>Danny McKibben</cp:lastModifiedBy>
  <cp:revision>7</cp:revision>
  <dcterms:created xsi:type="dcterms:W3CDTF">2012-04-18T14:48:12Z</dcterms:created>
  <dcterms:modified xsi:type="dcterms:W3CDTF">2014-05-03T00:43:26Z</dcterms:modified>
</cp:coreProperties>
</file>